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5"/>
  </p:sldMasterIdLst>
  <p:notesMasterIdLst>
    <p:notesMasterId r:id="rId20"/>
  </p:notesMasterIdLst>
  <p:handoutMasterIdLst>
    <p:handoutMasterId r:id="rId21"/>
  </p:handoutMasterIdLst>
  <p:sldIdLst>
    <p:sldId id="311" r:id="rId6"/>
    <p:sldId id="324" r:id="rId7"/>
    <p:sldId id="325" r:id="rId8"/>
    <p:sldId id="330" r:id="rId9"/>
    <p:sldId id="326" r:id="rId10"/>
    <p:sldId id="331" r:id="rId11"/>
    <p:sldId id="332" r:id="rId12"/>
    <p:sldId id="327" r:id="rId13"/>
    <p:sldId id="335" r:id="rId14"/>
    <p:sldId id="336" r:id="rId15"/>
    <p:sldId id="333" r:id="rId16"/>
    <p:sldId id="337" r:id="rId17"/>
    <p:sldId id="338" r:id="rId18"/>
    <p:sldId id="3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09E129-D416-A6CA-4B38-CD7BEBB5F4A6}" name="Ver Steegh, Jamilyn" initials="JV" userId="S::JamilynVerSteegh@alliantenergy.com::25fdb240-a4eb-46a6-94d6-6dc9d81009d0" providerId="AD"/>
  <p188:author id="{38BB204D-6FF7-476B-8139-B940F8923694}" name="Popp, Katie" initials="PK" userId="S::katiepopp@alliantenergy.com::d0420c1f-e452-4d55-a066-c8ddd26fc1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0AF5B-E1A1-7327-FC19-AEE6BB339ABD}" v="2" dt="2026-06-05T18:04:37.646"/>
    <p1510:client id="{D004468C-BEE7-7A7B-85CB-C5F4044A1452}" v="37" dt="2026-06-05T15:53:01.611"/>
    <p1510:client id="{E2A9E204-67C3-429B-85EB-49384ADF1BAF}" v="57" dt="2026-06-05T16:00:01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60"/>
  </p:normalViewPr>
  <p:slideViewPr>
    <p:cSldViewPr snapToGrid="0">
      <p:cViewPr>
        <p:scale>
          <a:sx n="30" d="100"/>
          <a:sy n="30" d="100"/>
        </p:scale>
        <p:origin x="1868" y="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C8121A-DA59-63D9-1C97-FDE500E49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70AEA-481C-A685-9324-234286D47A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BB2BA-7D9B-4182-9927-EAAAA74E1603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0991E-E918-18C5-05AB-639F4C8D34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6A06F-5009-F918-AF35-99D2F7CC0C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99343-8C93-4914-87CA-0ADAA8CBB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79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9DDC7-3BF2-48A9-8EA5-ADBB40FA5B96}" type="datetimeFigureOut"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2FB5C-0ED4-4D38-852C-DB266D7FF2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Electricity helps us – but we don’t play near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1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r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earing safety vests and helmets&#10;&#10;Description automatically generated">
            <a:extLst>
              <a:ext uri="{FF2B5EF4-FFF2-40B4-BE49-F238E27FC236}">
                <a16:creationId xmlns:a16="http://schemas.microsoft.com/office/drawing/2014/main" id="{A4375ADC-FDB9-8703-5EF7-DBBCFF949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Date: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77F73239-B4A1-B5F9-467C-B01AAC1A4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86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nly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21920"/>
            <a:ext cx="10972800" cy="665979"/>
          </a:xfrm>
          <a:prstGeom prst="rect">
            <a:avLst/>
          </a:prstGeom>
        </p:spPr>
        <p:txBody>
          <a:bodyPr anchor="t" anchorCtr="0"/>
          <a:lstStyle>
            <a:lvl1pPr>
              <a:defRPr sz="3733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013831"/>
            <a:ext cx="10972800" cy="5214863"/>
          </a:xfrm>
          <a:prstGeom prst="rect">
            <a:avLst/>
          </a:prstGeom>
        </p:spPr>
        <p:txBody>
          <a:bodyPr/>
          <a:lstStyle>
            <a:lvl1pPr marL="228594" indent="-228594">
              <a:spcBef>
                <a:spcPts val="1067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67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5504" indent="-232828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44530" indent="-243411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19170" indent="-220128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8195" indent="-228594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3FCAF-FEED-4D41-B084-BA79427C9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69928" y="6272033"/>
            <a:ext cx="1342344" cy="490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B362F9-92F3-9353-D845-6A09A066844C}"/>
              </a:ext>
            </a:extLst>
          </p:cNvPr>
          <p:cNvSpPr txBox="1"/>
          <p:nvPr userDrawn="1"/>
        </p:nvSpPr>
        <p:spPr>
          <a:xfrm>
            <a:off x="517174" y="6428305"/>
            <a:ext cx="2880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Classification: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1FFF593-D238-E73D-F02A-FEA446CC8B6A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5154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1"/>
            <a:ext cx="10972800" cy="691967"/>
          </a:xfrm>
          <a:prstGeom prst="rect">
            <a:avLst/>
          </a:prstGeom>
        </p:spPr>
        <p:txBody>
          <a:bodyPr anchor="t" anchorCtr="0"/>
          <a:lstStyle>
            <a:lvl1pPr>
              <a:defRPr lang="en-US" sz="3733" b="1" dirty="0" smtClean="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B28B9F9-2FC8-A139-95E0-375DBB19C0C7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  <p:sp>
        <p:nvSpPr>
          <p:cNvPr id="3" name="Content Placeholder 20">
            <a:extLst>
              <a:ext uri="{FF2B5EF4-FFF2-40B4-BE49-F238E27FC236}">
                <a16:creationId xmlns:a16="http://schemas.microsoft.com/office/drawing/2014/main" id="{68893C3E-BC9D-BA0A-8AFF-423E8DE924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" y="787898"/>
            <a:ext cx="10972800" cy="5131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33" i="1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Add a subhead or use the “no subhead” layout – keep primary title to one 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7C29455-C32B-2E9A-79F0-B970D89D2A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44352"/>
            <a:ext cx="10972800" cy="4884341"/>
          </a:xfrm>
          <a:prstGeom prst="rect">
            <a:avLst/>
          </a:prstGeom>
        </p:spPr>
        <p:txBody>
          <a:bodyPr/>
          <a:lstStyle>
            <a:lvl1pPr marL="228594" indent="-228594">
              <a:spcBef>
                <a:spcPts val="1067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67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5504" indent="-232828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44530" indent="-243411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19170" indent="-220128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8195" indent="-228594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6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s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1"/>
            <a:ext cx="10972800" cy="691967"/>
          </a:xfrm>
          <a:prstGeom prst="rect">
            <a:avLst/>
          </a:prstGeom>
        </p:spPr>
        <p:txBody>
          <a:bodyPr anchor="t" anchorCtr="0"/>
          <a:lstStyle>
            <a:lvl1pPr>
              <a:defRPr lang="en-US" sz="3733" b="1" dirty="0" smtClean="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B28B9F9-2FC8-A139-95E0-375DBB19C0C7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197EC-F109-920E-6AB3-CDFCEFA368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013831"/>
            <a:ext cx="10972800" cy="5214863"/>
          </a:xfrm>
          <a:prstGeom prst="rect">
            <a:avLst/>
          </a:prstGeom>
        </p:spPr>
        <p:txBody>
          <a:bodyPr/>
          <a:lstStyle>
            <a:lvl1pPr marL="228594" indent="-228594">
              <a:spcBef>
                <a:spcPts val="1067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67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5504" indent="-232828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44530" indent="-243411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19170" indent="-220128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8195" indent="-228594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0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section slide">
    <p:bg>
      <p:bgPr>
        <a:solidFill>
          <a:srgbClr val="FED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0" y="3022600"/>
            <a:ext cx="12192000" cy="812800"/>
          </a:xfrm>
          <a:prstGeom prst="rect">
            <a:avLst/>
          </a:prstGeom>
          <a:noFill/>
        </p:spPr>
        <p:txBody>
          <a:bodyPr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267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413000"/>
            <a:ext cx="12192000" cy="933449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6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D0583-B89C-064A-AA8C-912712FD9130}"/>
              </a:ext>
            </a:extLst>
          </p:cNvPr>
          <p:cNvSpPr/>
          <p:nvPr userDrawn="1"/>
        </p:nvSpPr>
        <p:spPr bwMode="auto">
          <a:xfrm>
            <a:off x="4775200" y="2819401"/>
            <a:ext cx="2641600" cy="60959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4D0B16-2E00-D642-AC71-584B3B48F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382" y="5766222"/>
            <a:ext cx="2129108" cy="8128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2B8F3-AD29-45AA-EA76-9C0E2C74FB90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40914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0" y="3022600"/>
            <a:ext cx="12192000" cy="812800"/>
          </a:xfrm>
          <a:prstGeom prst="rect">
            <a:avLst/>
          </a:prstGeom>
          <a:noFill/>
        </p:spPr>
        <p:txBody>
          <a:bodyPr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267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413000"/>
            <a:ext cx="12192000" cy="933449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6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D0583-B89C-064A-AA8C-912712FD9130}"/>
              </a:ext>
            </a:extLst>
          </p:cNvPr>
          <p:cNvSpPr/>
          <p:nvPr userDrawn="1"/>
        </p:nvSpPr>
        <p:spPr bwMode="auto">
          <a:xfrm>
            <a:off x="4775200" y="2819401"/>
            <a:ext cx="2641600" cy="60959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4D0B16-2E00-D642-AC71-584B3B48F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382" y="5766222"/>
            <a:ext cx="2129108" cy="8128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555F9-F5D3-712F-4142-830677D19CE3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~</a:t>
            </a:r>
            <a:fld id="{1910CB5C-FA00-44BC-8C81-665BD0303758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pPr algn="ctr"/>
              <a:t>‹#›</a:t>
            </a:fld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9944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section slide">
    <p:bg>
      <p:bgPr>
        <a:solidFill>
          <a:srgbClr val="C3D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0" y="3022600"/>
            <a:ext cx="12192000" cy="812800"/>
          </a:xfrm>
          <a:prstGeom prst="rect">
            <a:avLst/>
          </a:prstGeom>
          <a:noFill/>
        </p:spPr>
        <p:txBody>
          <a:bodyPr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267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413000"/>
            <a:ext cx="12192000" cy="933449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6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D0583-B89C-064A-AA8C-912712FD9130}"/>
              </a:ext>
            </a:extLst>
          </p:cNvPr>
          <p:cNvSpPr/>
          <p:nvPr userDrawn="1"/>
        </p:nvSpPr>
        <p:spPr bwMode="auto">
          <a:xfrm>
            <a:off x="4775200" y="2819401"/>
            <a:ext cx="2641600" cy="60959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4D0B16-2E00-D642-AC71-584B3B48F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382" y="5766222"/>
            <a:ext cx="2129108" cy="81280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A20CF5E-EA10-2828-FCAC-814E482D6AB3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~</a:t>
            </a:r>
            <a:fld id="{1910CB5C-FA00-44BC-8C81-665BD0303758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r>
              <a:rPr lang="en-US" sz="1200">
                <a:solidFill>
                  <a:schemeClr val="bg1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8184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gle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flag&#10;&#10;Description automatically generated with medium confidence">
            <a:extLst>
              <a:ext uri="{FF2B5EF4-FFF2-40B4-BE49-F238E27FC236}">
                <a16:creationId xmlns:a16="http://schemas.microsoft.com/office/drawing/2014/main" id="{86A649E1-4F80-CD4C-BDCB-ADC579F04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9" cy="6858000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ECC7902-B464-744A-9D8F-C00FFDFF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3429000"/>
            <a:ext cx="7924800" cy="71119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733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191515-BA89-DD48-AB76-95F0746DC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0" y="4097043"/>
            <a:ext cx="7924419" cy="119540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B1BA8BE-C366-29A0-C066-90555B49F697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8391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gle 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flag&#10;&#10;Description automatically generated with medium confidence">
            <a:extLst>
              <a:ext uri="{FF2B5EF4-FFF2-40B4-BE49-F238E27FC236}">
                <a16:creationId xmlns:a16="http://schemas.microsoft.com/office/drawing/2014/main" id="{7F404097-FC9B-B047-AA6E-0DCEE5CBB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ECC7902-B464-744A-9D8F-C00FFDFF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3429000"/>
            <a:ext cx="7924800" cy="71119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733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191515-BA89-DD48-AB76-95F0746DC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0" y="4097043"/>
            <a:ext cx="7924419" cy="119540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FB48F37-09C0-CCD5-4361-76D82A537FE9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4345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gle section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8C4A45B1-45AA-C242-862D-BD5489084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9" cy="6858000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ECC7902-B464-744A-9D8F-C00FFDFF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3429000"/>
            <a:ext cx="7924800" cy="71119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733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191515-BA89-DD48-AB76-95F0746DC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0" y="4097043"/>
            <a:ext cx="7924419" cy="119540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3966DBC-E250-3357-0319-7D088D92290C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41010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059CF-3D4F-F449-95FD-E46274BBB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517218"/>
            <a:ext cx="711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10CB5C-FA00-44BC-8C81-665BD03037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21835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368800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5504" indent="-232828">
              <a:buClr>
                <a:schemeClr val="accent1"/>
              </a:buClr>
              <a:buFont typeface="Calibri" panose="020F0502020204030204" pitchFamily="34" charset="0"/>
              <a:buChar char="‒"/>
              <a:defRPr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44530" indent="-243411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19170" indent="-220128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8195" indent="-228594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0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nde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1103F12A-A6AC-0B4D-A05B-4596D38CD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9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  <a:p>
            <a:r>
              <a:rPr lang="en-US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3256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lar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C5AA44-E1A1-E213-3BB6-117787C3B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2" y="1"/>
            <a:ext cx="12191237" cy="68579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  <a:p>
            <a:r>
              <a:rPr lang="en-US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9855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wind turbine&#10;&#10;Description automatically generated">
            <a:extLst>
              <a:ext uri="{FF2B5EF4-FFF2-40B4-BE49-F238E27FC236}">
                <a16:creationId xmlns:a16="http://schemas.microsoft.com/office/drawing/2014/main" id="{D4447FE4-B720-49AE-16CD-5483C145C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  <a:p>
            <a:r>
              <a:rPr lang="en-US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4563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lectr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&#10;&#10;Description automatically generated">
            <a:extLst>
              <a:ext uri="{FF2B5EF4-FFF2-40B4-BE49-F238E27FC236}">
                <a16:creationId xmlns:a16="http://schemas.microsoft.com/office/drawing/2014/main" id="{6068876B-AD60-B6F8-E164-7C3C7B3115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  <a:p>
            <a:r>
              <a:rPr lang="en-US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0074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hands and walking a dog&#10;&#10;Description automatically generated">
            <a:extLst>
              <a:ext uri="{FF2B5EF4-FFF2-40B4-BE49-F238E27FC236}">
                <a16:creationId xmlns:a16="http://schemas.microsoft.com/office/drawing/2014/main" id="{39968328-73CB-4C84-4448-22472B744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3661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er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people looking at a tablet&#10;&#10;Description automatically generated">
            <a:extLst>
              <a:ext uri="{FF2B5EF4-FFF2-40B4-BE49-F238E27FC236}">
                <a16:creationId xmlns:a16="http://schemas.microsoft.com/office/drawing/2014/main" id="{D5F6C322-108E-8678-1328-BAD6ADAC8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  <a:p>
            <a:r>
              <a:rPr lang="en-US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30812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as cou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C5AA44-E1A1-E213-3BB6-117787C3B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2" y="1"/>
            <a:ext cx="12191237" cy="68579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0" y="5359401"/>
            <a:ext cx="7620000" cy="4953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0" y="5873749"/>
            <a:ext cx="7620000" cy="806451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  <a:p>
            <a:r>
              <a:rPr lang="en-US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7591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nl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21920"/>
            <a:ext cx="10972800" cy="665979"/>
          </a:xfrm>
          <a:prstGeom prst="rect">
            <a:avLst/>
          </a:prstGeom>
        </p:spPr>
        <p:txBody>
          <a:bodyPr anchor="t" anchorCtr="0"/>
          <a:lstStyle>
            <a:lvl1pPr>
              <a:defRPr sz="3733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344352"/>
            <a:ext cx="10972800" cy="4884341"/>
          </a:xfrm>
          <a:prstGeom prst="rect">
            <a:avLst/>
          </a:prstGeom>
        </p:spPr>
        <p:txBody>
          <a:bodyPr/>
          <a:lstStyle>
            <a:lvl1pPr marL="228594" indent="-228594">
              <a:spcBef>
                <a:spcPts val="1067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5504" indent="-232828">
              <a:buClr>
                <a:schemeClr val="accent1"/>
              </a:buClr>
              <a:buFont typeface="Calibri" panose="020F050202020403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44530" indent="-243411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19170" indent="-220128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8195" indent="-228594">
              <a:buClr>
                <a:schemeClr val="accent1"/>
              </a:buClr>
              <a:buFont typeface="Calibri" panose="020F0502020204030204" pitchFamily="34" charset="0"/>
              <a:buChar char="‒"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3FCAF-FEED-4D41-B084-BA79427C9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69928" y="6272033"/>
            <a:ext cx="1342344" cy="490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B362F9-92F3-9353-D845-6A09A066844C}"/>
              </a:ext>
            </a:extLst>
          </p:cNvPr>
          <p:cNvSpPr txBox="1"/>
          <p:nvPr userDrawn="1"/>
        </p:nvSpPr>
        <p:spPr>
          <a:xfrm>
            <a:off x="527334" y="6363330"/>
            <a:ext cx="2880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Classification: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1FFF593-D238-E73D-F02A-FEA446CC8B6A}"/>
              </a:ext>
            </a:extLst>
          </p:cNvPr>
          <p:cNvSpPr txBox="1">
            <a:spLocks/>
          </p:cNvSpPr>
          <p:nvPr userDrawn="1"/>
        </p:nvSpPr>
        <p:spPr>
          <a:xfrm>
            <a:off x="11251525" y="34950"/>
            <a:ext cx="9144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2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23" charset="0"/>
                <a:ea typeface="Geneva" pitchFamily="123" charset="-128"/>
                <a:cs typeface="+mn-cs"/>
              </a:defRPr>
            </a:lvl9pPr>
          </a:lstStyle>
          <a:p>
            <a:pPr algn="ctr"/>
            <a:r>
              <a:rPr lang="en-US" sz="1200"/>
              <a:t>~</a:t>
            </a:r>
            <a:fld id="{1910CB5C-FA00-44BC-8C81-665BD0303758}" type="slidenum">
              <a:rPr lang="en-US" sz="1200" smtClean="0"/>
              <a:pPr algn="ctr"/>
              <a:t>‹#›</a:t>
            </a:fld>
            <a:r>
              <a:rPr lang="en-US" sz="1200"/>
              <a:t>~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47D8107-9FAD-9A8C-4C5B-189B7B5F56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" y="787898"/>
            <a:ext cx="10972800" cy="5131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33" i="1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Add a subhead or use the “no subhead” layout – keep primary title to one line</a:t>
            </a:r>
          </a:p>
        </p:txBody>
      </p:sp>
    </p:spTree>
    <p:extLst>
      <p:ext uri="{BB962C8B-B14F-4D97-AF65-F5344CB8AC3E}">
        <p14:creationId xmlns:p14="http://schemas.microsoft.com/office/powerpoint/2010/main" val="41645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D58945-D07C-8A40-83D3-7CDBFEAE666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green and yellow rectangles&#10;&#10;Description automatically generated">
            <a:extLst>
              <a:ext uri="{FF2B5EF4-FFF2-40B4-BE49-F238E27FC236}">
                <a16:creationId xmlns:a16="http://schemas.microsoft.com/office/drawing/2014/main" id="{A68358B3-6046-CCD6-2B75-B37408F2A83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0080FF"/>
          </a:solidFill>
          <a:latin typeface="+mj-lt"/>
          <a:ea typeface="+mj-ea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  <a:cs typeface="Geneva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267" b="1">
          <a:solidFill>
            <a:srgbClr val="223899"/>
          </a:solidFill>
          <a:latin typeface="Arial" charset="0"/>
          <a:ea typeface="Geneva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  <a:ea typeface="+mn-ea"/>
          <a:cs typeface="Geneva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3EC258-5103-6773-7C35-557CC077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1"/>
            <a:ext cx="10972800" cy="691967"/>
          </a:xfrm>
        </p:spPr>
        <p:txBody>
          <a:bodyPr anchor="t">
            <a:normAutofit/>
          </a:bodyPr>
          <a:lstStyle/>
          <a:p>
            <a:r>
              <a:rPr lang="en-US" dirty="0"/>
              <a:t>Spot the safe choice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FB6BFC8-6AF7-454E-6EDC-6B1A9DD4C7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787898"/>
            <a:ext cx="10972800" cy="513113"/>
          </a:xfrm>
        </p:spPr>
        <p:txBody>
          <a:bodyPr lIns="91440" tIns="45720" rIns="91440" bIns="45720">
            <a:normAutofit/>
          </a:bodyPr>
          <a:lstStyle/>
          <a:p>
            <a:r>
              <a:rPr lang="en-US" i="0"/>
              <a:t>Look up, look down and look all around to stay safe around electricity. </a:t>
            </a:r>
          </a:p>
        </p:txBody>
      </p:sp>
      <p:pic>
        <p:nvPicPr>
          <p:cNvPr id="3" name="Picture 2" descr="A child looking through a magnifying glass&#10;&#10;AI-generated content may be incorrect.">
            <a:extLst>
              <a:ext uri="{FF2B5EF4-FFF2-40B4-BE49-F238E27FC236}">
                <a16:creationId xmlns:a16="http://schemas.microsoft.com/office/drawing/2014/main" id="{98A47E2A-BEBE-B94B-41A4-298D18921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71" b="18342"/>
          <a:stretch>
            <a:fillRect/>
          </a:stretch>
        </p:blipFill>
        <p:spPr>
          <a:xfrm>
            <a:off x="609600" y="1344352"/>
            <a:ext cx="10972800" cy="4884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1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ABC93-5E30-1FF5-0C8E-4BF9D011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592C99-B7FE-CDF5-CEED-FAAECA0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27889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❌ Going near or touching a downed line.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57B4EB-702F-5C6E-B078-CA69C9D6B9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335757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Stop! Lines on the ground are dangerous!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again.</a:t>
            </a:r>
            <a:endParaRPr lang="en-US" sz="2400" kern="1200" dirty="0">
              <a:solidFill>
                <a:schemeClr val="tx1"/>
              </a:solidFill>
              <a:latin typeface="Segoe UI" panose="020B05020402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EC61B-03FF-8206-2403-91045833D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21099" r="1071" b="8312"/>
          <a:stretch>
            <a:fillRect/>
          </a:stretch>
        </p:blipFill>
        <p:spPr bwMode="auto"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AA1B87-D4B6-5C5D-F299-57D3E0A19133}"/>
              </a:ext>
            </a:extLst>
          </p:cNvPr>
          <p:cNvCxnSpPr/>
          <p:nvPr/>
        </p:nvCxnSpPr>
        <p:spPr bwMode="auto">
          <a:xfrm>
            <a:off x="890338" y="3840480"/>
            <a:ext cx="338044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9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19024-63FA-6DF4-E86C-548CBD33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EE017-BBCF-E279-490F-F00AF09F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safety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D94693-8300-82D9-4FF9-6CCB8F3877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8842" y="805743"/>
            <a:ext cx="10972800" cy="51375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650" dirty="0">
                <a:latin typeface="Arial"/>
                <a:cs typeface="Arial"/>
              </a:rPr>
              <a:t>Can you spot the safe choice?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6006C4-2C9D-93A0-3599-1A5FFBFD2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8577" y="1497710"/>
            <a:ext cx="4840493" cy="48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170DDA31-1B16-F1F8-711C-F9B2221153C1}"/>
              </a:ext>
            </a:extLst>
          </p:cNvPr>
          <p:cNvSpPr txBox="1"/>
          <p:nvPr/>
        </p:nvSpPr>
        <p:spPr>
          <a:xfrm>
            <a:off x="5378824" y="2915322"/>
            <a:ext cx="2291378" cy="2624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96E25733-A09B-D397-FADB-0F3D9DA71F48}"/>
              </a:ext>
            </a:extLst>
          </p:cNvPr>
          <p:cNvSpPr txBox="1"/>
          <p:nvPr/>
        </p:nvSpPr>
        <p:spPr>
          <a:xfrm>
            <a:off x="3108960" y="2915322"/>
            <a:ext cx="2043953" cy="2624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CAA8C-2EB8-9436-673D-9AA4D7A20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E3628B9-64C8-F68F-458A-7C744C591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C4A870-5913-CB9B-6BA2-B407E77D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3229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✅ Playing with toys away from outlets.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8A438A-1701-A3FC-4E75-973E21D7D9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745736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This child is playing safely away from cords!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/>
              </a:rPr>
              <a:t>Next choice.</a:t>
            </a:r>
            <a:endParaRPr lang="en-US" sz="2400" kern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6B648498-D11B-8957-02D0-198EC6515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A924A-A49E-0976-E694-911E9D443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26866" r="39331" b="13153"/>
          <a:stretch>
            <a:fillRect/>
          </a:stretch>
        </p:blipFill>
        <p:spPr bwMode="auto"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45B46-D8C5-31A6-B0C1-FC4C4B87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106A42-186D-BA56-F054-44995E33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26087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❌ Touching cords or outlets.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CD5B1C-1483-952E-E0E8-F651B7EA1D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335757"/>
            <a:ext cx="3734014" cy="15727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/>
              <a:t>Cords and outlets are not toys. Let’s stay safe! 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/>
              </a:rPr>
              <a:t>Try again.</a:t>
            </a:r>
            <a:endParaRPr lang="en-US" sz="2400" kern="1200" dirty="0">
              <a:solidFill>
                <a:srgbClr val="000000"/>
              </a:solidFill>
              <a:latin typeface="Segoe UI" panose="020B05020402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29060-BB09-DFA8-2E8E-97268471B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5" t="17097" b="13448"/>
          <a:stretch>
            <a:fillRect/>
          </a:stretch>
        </p:blipFill>
        <p:spPr bwMode="auto"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198D95-46F3-AD72-D120-386520418016}"/>
              </a:ext>
            </a:extLst>
          </p:cNvPr>
          <p:cNvCxnSpPr/>
          <p:nvPr/>
        </p:nvCxnSpPr>
        <p:spPr bwMode="auto">
          <a:xfrm>
            <a:off x="890338" y="3840480"/>
            <a:ext cx="338044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4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132D4-4141-8832-2006-67162E045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93B8AE-43C8-194D-108B-1BBFFCD2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1"/>
            <a:ext cx="10972800" cy="691967"/>
          </a:xfrm>
        </p:spPr>
        <p:txBody>
          <a:bodyPr anchor="t">
            <a:normAutofit/>
          </a:bodyPr>
          <a:lstStyle/>
          <a:p>
            <a:r>
              <a:rPr lang="en-US" dirty="0"/>
              <a:t>Great spotting!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496AE5-2465-9365-88E7-840F8F26C36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787898"/>
            <a:ext cx="10972800" cy="513113"/>
          </a:xfrm>
        </p:spPr>
        <p:txBody>
          <a:bodyPr lIns="91440" tIns="45720" rIns="91440" bIns="45720">
            <a:normAutofit/>
          </a:bodyPr>
          <a:lstStyle/>
          <a:p>
            <a:pPr marL="0" indent="0">
              <a:buNone/>
            </a:pPr>
            <a:r>
              <a:rPr lang="en-US" i="0"/>
              <a:t>You looked carefully and made safe choices. </a:t>
            </a:r>
          </a:p>
        </p:txBody>
      </p:sp>
      <p:pic>
        <p:nvPicPr>
          <p:cNvPr id="2" name="Picture 1" descr="A group of children raising their hands in front of a chalkboard&#10;&#10;AI-generated content may be incorrect.">
            <a:extLst>
              <a:ext uri="{FF2B5EF4-FFF2-40B4-BE49-F238E27FC236}">
                <a16:creationId xmlns:a16="http://schemas.microsoft.com/office/drawing/2014/main" id="{F9BF0CE3-CFA6-89FC-AF84-13C979EF1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06" b="21308"/>
          <a:stretch>
            <a:fillRect/>
          </a:stretch>
        </p:blipFill>
        <p:spPr>
          <a:xfrm>
            <a:off x="609600" y="1344352"/>
            <a:ext cx="10972800" cy="4884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39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378F2C-59B6-5685-7B1E-C3FFCB45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spot a safe choice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AA902C-D441-EC73-0231-D7C613DDED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248" y="1130789"/>
            <a:ext cx="4438470" cy="4077070"/>
          </a:xfrm>
        </p:spPr>
        <p:txBody>
          <a:bodyPr lIns="91440" tIns="45720" rIns="91440" bIns="45720" anchor="t"/>
          <a:lstStyle/>
          <a:p>
            <a:pPr marL="227965" indent="-227965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Look UP for wires. </a:t>
            </a:r>
            <a:endParaRPr lang="en-US" sz="2650">
              <a:solidFill>
                <a:schemeClr val="tx1"/>
              </a:solidFill>
              <a:latin typeface="Arial"/>
              <a:cs typeface="Arial"/>
            </a:endParaRPr>
          </a:p>
          <a:p>
            <a:pPr marL="227965" indent="-227965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Look DOWN for cords. </a:t>
            </a:r>
          </a:p>
          <a:p>
            <a:pPr marL="227965" indent="-227965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Look ALL AROUND before you play. </a:t>
            </a:r>
          </a:p>
          <a:p>
            <a:pPr marL="227965" indent="-227965" algn="l" rtl="0" fontAlgn="base">
              <a:buNone/>
            </a:pPr>
            <a:endParaRPr lang="en-US" sz="2650" b="0" i="0" dirty="0">
              <a:solidFill>
                <a:schemeClr val="tx1"/>
              </a:solidFill>
              <a:effectLst/>
              <a:latin typeface="Arial"/>
            </a:endParaRPr>
          </a:p>
          <a:p>
            <a:pPr marL="227965" indent="-227965" algn="l" rtl="0" fontAlgn="base">
              <a:buNone/>
            </a:pPr>
            <a:r>
              <a:rPr lang="en-US" sz="28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Click the SAFE choice.</a:t>
            </a:r>
          </a:p>
          <a:p>
            <a:pPr marL="227965" indent="-227965" algn="l" rtl="0" fontAlgn="base">
              <a:buNone/>
            </a:pP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902304-84AF-3684-8BEF-3CF5B21C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2711" y="813888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Up with solid fill">
            <a:extLst>
              <a:ext uri="{FF2B5EF4-FFF2-40B4-BE49-F238E27FC236}">
                <a16:creationId xmlns:a16="http://schemas.microsoft.com/office/drawing/2014/main" id="{3298F580-77D3-B4BA-B317-91174460FF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5099" y="1126570"/>
            <a:ext cx="491231" cy="491231"/>
          </a:xfrm>
          <a:prstGeom prst="rect">
            <a:avLst/>
          </a:prstGeom>
        </p:spPr>
      </p:pic>
      <p:pic>
        <p:nvPicPr>
          <p:cNvPr id="13" name="Graphic 12" descr="Line arrow: Straight with solid fill">
            <a:extLst>
              <a:ext uri="{FF2B5EF4-FFF2-40B4-BE49-F238E27FC236}">
                <a16:creationId xmlns:a16="http://schemas.microsoft.com/office/drawing/2014/main" id="{23566A4A-7CA0-AB7C-92F6-51F42B4146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389464" y="1711957"/>
            <a:ext cx="491231" cy="491231"/>
          </a:xfrm>
          <a:prstGeom prst="rect">
            <a:avLst/>
          </a:prstGeom>
        </p:spPr>
      </p:pic>
      <p:pic>
        <p:nvPicPr>
          <p:cNvPr id="17" name="Graphic 16" descr="Line arrow: Rotate right with solid fill">
            <a:extLst>
              <a:ext uri="{FF2B5EF4-FFF2-40B4-BE49-F238E27FC236}">
                <a16:creationId xmlns:a16="http://schemas.microsoft.com/office/drawing/2014/main" id="{91C68426-2AB9-98D9-3901-44553712E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0714" y="2496322"/>
            <a:ext cx="491231" cy="503807"/>
          </a:xfrm>
          <a:prstGeom prst="rect">
            <a:avLst/>
          </a:prstGeom>
        </p:spPr>
      </p:pic>
      <p:sp>
        <p:nvSpPr>
          <p:cNvPr id="18" name="TextBox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3A36B4-9683-8761-85BE-5CC990D53D13}"/>
              </a:ext>
            </a:extLst>
          </p:cNvPr>
          <p:cNvSpPr txBox="1"/>
          <p:nvPr/>
        </p:nvSpPr>
        <p:spPr>
          <a:xfrm>
            <a:off x="6884893" y="3001384"/>
            <a:ext cx="2528047" cy="2206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hlinkClick r:id="rId6" action="ppaction://hlinksldjump"/>
            <a:extLst>
              <a:ext uri="{FF2B5EF4-FFF2-40B4-BE49-F238E27FC236}">
                <a16:creationId xmlns:a16="http://schemas.microsoft.com/office/drawing/2014/main" id="{7245396D-6E2D-F90D-8824-51C3FECE753E}"/>
              </a:ext>
            </a:extLst>
          </p:cNvPr>
          <p:cNvSpPr txBox="1"/>
          <p:nvPr/>
        </p:nvSpPr>
        <p:spPr>
          <a:xfrm>
            <a:off x="9735671" y="2421395"/>
            <a:ext cx="1602889" cy="3108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510D3-828E-B380-4AF9-8FB46B432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ED6163-61E6-425A-422E-C44F752B7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84017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b="0" kern="1200" dirty="0">
                <a:solidFill>
                  <a:schemeClr val="tx1"/>
                </a:solidFill>
                <a:latin typeface="+mj-lt"/>
                <a:cs typeface="+mj-cs"/>
              </a:rPr>
              <a:t>✅ </a:t>
            </a:r>
            <a:r>
              <a:rPr lang="en-US" sz="5000" kern="1200">
                <a:solidFill>
                  <a:schemeClr val="tx1"/>
                </a:solidFill>
                <a:latin typeface="Arial"/>
                <a:cs typeface="Arial"/>
              </a:rPr>
              <a:t>Kids </a:t>
            </a:r>
            <a:r>
              <a:rPr lang="en-US" sz="5000" kern="1200" dirty="0">
                <a:solidFill>
                  <a:schemeClr val="tx1"/>
                </a:solidFill>
                <a:latin typeface="Arial"/>
                <a:cs typeface="Arial"/>
              </a:rPr>
              <a:t>playing ball far away from power lines.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6A4805-201B-74AC-6BD4-686A715586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745736"/>
            <a:ext cx="3734014" cy="15727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Great job! You looked UP and chose a safe place to play! 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/>
              </a:rPr>
              <a:t>Next choice.</a:t>
            </a:r>
            <a:endParaRPr lang="en-US" sz="2400" kern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52DC3-75DF-D9E2-F9D0-A5B5A0EE4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24118" r="28744" b="12302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6D2CD-A6A6-F129-15BA-3222170A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D5342F-10A5-B0B2-7FD5-459428C8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155171"/>
            <a:ext cx="3734014" cy="27889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❌ Kite flying near power lines.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8AAED0-B075-737E-1F96-6B9C078AE1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335757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Uh-oh! Kites can touch power lines. Let’s choose a safer spot. 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again.</a:t>
            </a:r>
            <a:endParaRPr lang="en-US" sz="2400" kern="1200" dirty="0">
              <a:solidFill>
                <a:schemeClr val="tx1"/>
              </a:solidFill>
              <a:latin typeface="Segoe UI" panose="020B05020402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0C30F-C96F-F430-6EAF-A091562F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8" t="12180" r="14" b="25683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538B29-281B-1885-50CF-79432AAA4DCB}"/>
              </a:ext>
            </a:extLst>
          </p:cNvPr>
          <p:cNvCxnSpPr/>
          <p:nvPr/>
        </p:nvCxnSpPr>
        <p:spPr bwMode="auto">
          <a:xfrm>
            <a:off x="890338" y="3840480"/>
            <a:ext cx="338044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6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B5C38-C40D-8C41-BC83-C662A105D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909036-C065-074A-A03B-B23375D9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1"/>
            <a:ext cx="10972800" cy="691967"/>
          </a:xfrm>
        </p:spPr>
        <p:txBody>
          <a:bodyPr anchor="t">
            <a:normAutofit/>
          </a:bodyPr>
          <a:lstStyle/>
          <a:p>
            <a:r>
              <a:rPr lang="en-US" dirty="0"/>
              <a:t>At the park</a:t>
            </a:r>
          </a:p>
        </p:txBody>
      </p:sp>
      <p:sp>
        <p:nvSpPr>
          <p:cNvPr id="2060" name="Content Placeholder 2">
            <a:extLst>
              <a:ext uri="{FF2B5EF4-FFF2-40B4-BE49-F238E27FC236}">
                <a16:creationId xmlns:a16="http://schemas.microsoft.com/office/drawing/2014/main" id="{7EA3AF0E-7CFB-D149-A2B6-E87EDFF40D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787898"/>
            <a:ext cx="10972800" cy="513113"/>
          </a:xfrm>
        </p:spPr>
        <p:txBody>
          <a:bodyPr lIns="91440" tIns="45720" rIns="91440" bIns="45720" anchor="t"/>
          <a:lstStyle/>
          <a:p>
            <a:r>
              <a:rPr lang="en-US" sz="2100" i="0" dirty="0"/>
              <a:t>Can you spot the safe choice?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C5CC55-24E7-D59E-976F-79E55B46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3629" y="1193801"/>
            <a:ext cx="5179834" cy="51798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158D8FCB-1775-F9A0-F922-50A67BF08384}"/>
              </a:ext>
            </a:extLst>
          </p:cNvPr>
          <p:cNvSpPr txBox="1"/>
          <p:nvPr/>
        </p:nvSpPr>
        <p:spPr>
          <a:xfrm>
            <a:off x="3546438" y="1804127"/>
            <a:ext cx="2549562" cy="2033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659908CC-CDE5-0C63-AF2D-44492C632B01}"/>
              </a:ext>
            </a:extLst>
          </p:cNvPr>
          <p:cNvSpPr txBox="1"/>
          <p:nvPr/>
        </p:nvSpPr>
        <p:spPr>
          <a:xfrm>
            <a:off x="4889500" y="4340439"/>
            <a:ext cx="3178735" cy="1630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EE9C4-3E97-A841-27C3-E3BFD0B7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376C7D-4A00-7B51-B3E9-417BCE759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06DBEB-BE8B-7A61-32F3-913F26EC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✅ Playing on the playground away from wires.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C22C42-CFEE-1452-9985-751B843CC0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745736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Yes! You looked ALL AROUND and found a safe place! </a:t>
            </a:r>
            <a:endParaRPr lang="en-US" sz="2400" kern="1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/>
              </a:rPr>
              <a:t>Next choice.</a:t>
            </a:r>
            <a:endParaRPr lang="en-US" sz="2400" kern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C1D57489-84F7-F2FE-C065-8EB14756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7B6D0-D0E8-9E79-934F-7EB9B4214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30916" r="8668" b="2087"/>
          <a:stretch>
            <a:fillRect/>
          </a:stretch>
        </p:blipFill>
        <p:spPr bwMode="auto"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8E813-4544-0C8E-E99E-40D7EF01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E3DA94-28FC-3960-EB6F-10C1A29D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432262"/>
            <a:ext cx="3734014" cy="27889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❌ Climbing a tree close to power lines.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3C3093-E13D-0745-2539-8658205BAE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335757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latin typeface="Arial"/>
                <a:cs typeface="Arial"/>
              </a:rPr>
              <a:t>Trees near wires are not safe. Let’s look again! 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again.</a:t>
            </a:r>
            <a:endParaRPr lang="en-US" sz="2400" kern="1200" dirty="0">
              <a:solidFill>
                <a:schemeClr val="tx1"/>
              </a:solidFill>
              <a:latin typeface="Segoe UI" panose="020B05020402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5C159-B7A8-D8AB-9908-7CA748BA5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32485" b="34545"/>
          <a:stretch>
            <a:fillRect/>
          </a:stretch>
        </p:blipFill>
        <p:spPr bwMode="auto"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09F4DA-3053-C167-DDE6-A22BAC76FA50}"/>
              </a:ext>
            </a:extLst>
          </p:cNvPr>
          <p:cNvCxnSpPr/>
          <p:nvPr/>
        </p:nvCxnSpPr>
        <p:spPr bwMode="auto">
          <a:xfrm>
            <a:off x="890338" y="3840480"/>
            <a:ext cx="338044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B729C-2223-2F99-9BCE-6CF32655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0355CE-16E1-DCB0-B93F-B7808A86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street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A034AF-7E38-CF0A-8CE3-F6C14CF87A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686444"/>
            <a:ext cx="10972800" cy="58905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650" dirty="0">
                <a:latin typeface="Arial"/>
                <a:cs typeface="Arial"/>
              </a:rPr>
              <a:t>Can you spot the safe choice?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937373-5E89-589E-9984-C42C2149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4872" y="1303637"/>
            <a:ext cx="4994070" cy="49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0D729876-EF70-935D-5BED-AE5D96D59879}"/>
              </a:ext>
            </a:extLst>
          </p:cNvPr>
          <p:cNvSpPr txBox="1"/>
          <p:nvPr/>
        </p:nvSpPr>
        <p:spPr>
          <a:xfrm>
            <a:off x="5077609" y="1892695"/>
            <a:ext cx="1656678" cy="1259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D88CE0F5-22A8-A29E-78F6-F0A717E3C3D9}"/>
              </a:ext>
            </a:extLst>
          </p:cNvPr>
          <p:cNvSpPr txBox="1"/>
          <p:nvPr/>
        </p:nvSpPr>
        <p:spPr>
          <a:xfrm>
            <a:off x="4840941" y="3429000"/>
            <a:ext cx="3227294" cy="2218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91440" bIns="91440" rtlCol="0">
            <a:noAutofit/>
          </a:bodyPr>
          <a:lstStyle/>
          <a:p>
            <a:pPr algn="l"/>
            <a:endParaRPr lang="en-US" sz="1400" dirty="0">
              <a:solidFill>
                <a:srgbClr val="505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8BBB2-2127-AF49-FA6F-427B1F94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E1B21CF-C55B-A640-E98E-B69DCAA1B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9BD778-5F4D-8EFD-79BE-6D3C8138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3229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kern="1200" dirty="0">
                <a:solidFill>
                  <a:schemeClr val="tx1"/>
                </a:solidFill>
                <a:latin typeface="+mj-lt"/>
                <a:cs typeface="+mj-cs"/>
              </a:rPr>
              <a:t>✅ Walking far away from the line.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463FA-3D33-41B5-9727-9C1CAE64F1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338" y="4745736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0" i="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Awesome! You looked DOWN and stayed far away from the power line!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choice.</a:t>
            </a:r>
            <a:endParaRPr lang="en-US" sz="2400" kern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7EDD2D23-0934-4DAE-58CE-72A4E3D6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496FF-ABB7-12AA-E568-FDF03272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22459" b="36171"/>
          <a:stretch>
            <a:fillRect/>
          </a:stretch>
        </p:blipFill>
        <p:spPr bwMode="auto"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lank">
  <a:themeElements>
    <a:clrScheme name="Alliant Energy">
      <a:dk1>
        <a:srgbClr val="505053"/>
      </a:dk1>
      <a:lt1>
        <a:srgbClr val="FFFFFF"/>
      </a:lt1>
      <a:dk2>
        <a:srgbClr val="505053"/>
      </a:dk2>
      <a:lt2>
        <a:srgbClr val="505053"/>
      </a:lt2>
      <a:accent1>
        <a:srgbClr val="1B71BC"/>
      </a:accent1>
      <a:accent2>
        <a:srgbClr val="64B637"/>
      </a:accent2>
      <a:accent3>
        <a:srgbClr val="F8D212"/>
      </a:accent3>
      <a:accent4>
        <a:srgbClr val="F9A118"/>
      </a:accent4>
      <a:accent5>
        <a:srgbClr val="2199DB"/>
      </a:accent5>
      <a:accent6>
        <a:srgbClr val="505053"/>
      </a:accent6>
      <a:hlink>
        <a:srgbClr val="002060"/>
      </a:hlink>
      <a:folHlink>
        <a:srgbClr val="0070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>
            <a:ln>
              <a:noFill/>
            </a:ln>
            <a:solidFill>
              <a:srgbClr val="505053"/>
            </a:solidFill>
            <a:effectLst/>
            <a:latin typeface="+mn-lt"/>
            <a:ea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Geneva" charset="0"/>
          </a:defRPr>
        </a:defPPr>
      </a:lstStyle>
    </a:lnDef>
    <a:txDef>
      <a:spPr>
        <a:noFill/>
      </a:spPr>
      <a:bodyPr wrap="square" tIns="91440" bIns="91440" rtlCol="0">
        <a:noAutofit/>
      </a:bodyPr>
      <a:lstStyle>
        <a:defPPr algn="l">
          <a:defRPr sz="1400" dirty="0" smtClean="0">
            <a:solidFill>
              <a:srgbClr val="505053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9b26f778-5395-4a5a-9b28-b0027ce7e351" ContentTypeId="0x0101" PreviousValue="false" LastSyncTimeStamp="2019-11-01T01:03:43.28Z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1DAD5DA15A104284C44EA4035241CB" ma:contentTypeVersion="14" ma:contentTypeDescription="Create a new document." ma:contentTypeScope="" ma:versionID="761f0aaf4795fb02a13941b44af43ec8">
  <xsd:schema xmlns:xsd="http://www.w3.org/2001/XMLSchema" xmlns:xs="http://www.w3.org/2001/XMLSchema" xmlns:p="http://schemas.microsoft.com/office/2006/metadata/properties" xmlns:ns2="b90c5bde-9865-41b8-b806-1e7e0a502139" xmlns:ns3="b93f9b9b-63aa-4fc0-85c6-db19659858e2" xmlns:ns4="69bbddd9-b9cf-4979-a588-9957075ec7fb" targetNamespace="http://schemas.microsoft.com/office/2006/metadata/properties" ma:root="true" ma:fieldsID="bafe41e5f49d72fb5becf34873a22045" ns2:_="" ns3:_="" ns4:_="">
    <xsd:import namespace="b90c5bde-9865-41b8-b806-1e7e0a502139"/>
    <xsd:import namespace="b93f9b9b-63aa-4fc0-85c6-db19659858e2"/>
    <xsd:import namespace="69bbddd9-b9cf-4979-a588-9957075ec7fb"/>
    <xsd:element name="properties">
      <xsd:complexType>
        <xsd:sequence>
          <xsd:element name="documentManagement">
            <xsd:complexType>
              <xsd:all>
                <xsd:element ref="ns2:md40aeec1bc647d491013609300676a5" minOccurs="0"/>
                <xsd:element ref="ns2:TaxCatchAll" minOccurs="0"/>
                <xsd:element ref="ns2:TaxCatchAllLabel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Location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c5bde-9865-41b8-b806-1e7e0a502139" elementFormDefault="qualified">
    <xsd:import namespace="http://schemas.microsoft.com/office/2006/documentManagement/types"/>
    <xsd:import namespace="http://schemas.microsoft.com/office/infopath/2007/PartnerControls"/>
    <xsd:element name="md40aeec1bc647d491013609300676a5" ma:index="8" ma:taxonomy="true" ma:internalName="md40aeec1bc647d491013609300676a5" ma:taxonomyFieldName="Data_x0020_Classifications" ma:displayName="Data Classifications" ma:readOnly="false" ma:default="1;#Confidential|76af8b84-70a7-40bc-aaee-02820efb5254" ma:fieldId="{6d40aeec-1bc6-47d4-9101-3609300676a5}" ma:sspId="9b26f778-5395-4a5a-9b28-b0027ce7e351" ma:termSetId="7bbbad2a-dbc0-4a88-aef7-4c99e3538bc9" ma:anchorId="dfa5421a-0da9-4d05-9eb5-072227d3d266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076b0570-e75f-4463-9170-4336b7fc95c5}" ma:internalName="TaxCatchAll" ma:showField="CatchAllData" ma:web="69bbddd9-b9cf-4979-a588-9957075ec7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076b0570-e75f-4463-9170-4336b7fc95c5}" ma:internalName="TaxCatchAllLabel" ma:readOnly="true" ma:showField="CatchAllDataLabel" ma:web="69bbddd9-b9cf-4979-a588-9957075ec7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f9b9b-63aa-4fc0-85c6-db19659858e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b26f778-5395-4a5a-9b28-b0027ce7e3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bddd9-b9cf-4979-a588-9957075ec7f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0c5bde-9865-41b8-b806-1e7e0a502139">
      <Value>1</Value>
    </TaxCatchAll>
    <md40aeec1bc647d491013609300676a5 xmlns="b90c5bde-9865-41b8-b806-1e7e0a502139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Confidential</TermName>
          <TermId xmlns="http://schemas.microsoft.com/office/infopath/2007/PartnerControls">76af8b84-70a7-40bc-aaee-02820efb5254</TermId>
        </TermInfo>
      </Terms>
    </md40aeec1bc647d491013609300676a5>
    <lcf76f155ced4ddcb4097134ff3c332f xmlns="b93f9b9b-63aa-4fc0-85c6-db19659858e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6AE995-15FE-4704-BAB5-96E692F64B10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F9D83034-0D2D-41E5-8160-1BF5F71819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FFCFD1-9974-409B-9B10-9EEBA5AD23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0c5bde-9865-41b8-b806-1e7e0a502139"/>
    <ds:schemaRef ds:uri="b93f9b9b-63aa-4fc0-85c6-db19659858e2"/>
    <ds:schemaRef ds:uri="69bbddd9-b9cf-4979-a588-9957075ec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0EBEE13-4845-428C-A26E-246F61B1A75B}">
  <ds:schemaRefs>
    <ds:schemaRef ds:uri="http://schemas.microsoft.com/office/2006/documentManagement/types"/>
    <ds:schemaRef ds:uri="http://purl.org/dc/dcmitype/"/>
    <ds:schemaRef ds:uri="b93f9b9b-63aa-4fc0-85c6-db19659858e2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b90c5bde-9865-41b8-b806-1e7e0a502139"/>
    <ds:schemaRef ds:uri="http://schemas.openxmlformats.org/package/2006/metadata/core-properties"/>
    <ds:schemaRef ds:uri="69bbddd9-b9cf-4979-a588-9957075ec7f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282</Words>
  <Application>Microsoft Office PowerPoint</Application>
  <PresentationFormat>Widescreen</PresentationFormat>
  <Paragraphs>42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</vt:lpstr>
      <vt:lpstr>Spot the safe choice</vt:lpstr>
      <vt:lpstr>How to spot a safe choice</vt:lpstr>
      <vt:lpstr>✅ Kids playing ball far away from power lines.</vt:lpstr>
      <vt:lpstr>❌ Kite flying near power lines.</vt:lpstr>
      <vt:lpstr>At the park</vt:lpstr>
      <vt:lpstr>✅ Playing on the playground away from wires.</vt:lpstr>
      <vt:lpstr>❌ Climbing a tree close to power lines.</vt:lpstr>
      <vt:lpstr>On the street</vt:lpstr>
      <vt:lpstr>✅ Walking far away from the line.</vt:lpstr>
      <vt:lpstr>❌ Going near or touching a downed line.</vt:lpstr>
      <vt:lpstr>Inside safety</vt:lpstr>
      <vt:lpstr>✅ Playing with toys away from outlets.</vt:lpstr>
      <vt:lpstr>❌ Touching cords or outlets.</vt:lpstr>
      <vt:lpstr>Great spotting!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Ver Steegh, Jamilyn</cp:lastModifiedBy>
  <cp:revision>31</cp:revision>
  <dcterms:created xsi:type="dcterms:W3CDTF">2026-05-27T16:12:57Z</dcterms:created>
  <dcterms:modified xsi:type="dcterms:W3CDTF">2026-06-08T17:35:16Z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a_x0020_Classifications">
    <vt:lpwstr>1;#Confidential|76af8b84-70a7-40bc-aaee-02820efb5254</vt:lpwstr>
  </property>
  <property fmtid="{D5CDD505-2E9C-101B-9397-08002B2CF9AE}" pid="3" name="MediaServiceImageTags">
    <vt:lpwstr/>
  </property>
  <property fmtid="{D5CDD505-2E9C-101B-9397-08002B2CF9AE}" pid="4" name="Data Classifications">
    <vt:lpwstr>1;#Confidential|76af8b84-70a7-40bc-aaee-02820efb5254</vt:lpwstr>
  </property>
  <property fmtid="{D5CDD505-2E9C-101B-9397-08002B2CF9AE}" pid="5" name="ContentTypeId">
    <vt:lpwstr>0x010100D31DAD5DA15A104284C44EA4035241CB</vt:lpwstr>
  </property>
</Properties>
</file>