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6"/>
    <p:sldMasterId id="2147483737" r:id="rId7"/>
  </p:sldMasterIdLst>
  <p:notesMasterIdLst>
    <p:notesMasterId r:id="rId26"/>
  </p:notesMasterIdLst>
  <p:handoutMasterIdLst>
    <p:handoutMasterId r:id="rId27"/>
  </p:handoutMasterIdLst>
  <p:sldIdLst>
    <p:sldId id="290" r:id="rId8"/>
    <p:sldId id="307" r:id="rId9"/>
    <p:sldId id="308" r:id="rId10"/>
    <p:sldId id="309" r:id="rId11"/>
    <p:sldId id="292" r:id="rId12"/>
    <p:sldId id="293" r:id="rId13"/>
    <p:sldId id="296" r:id="rId14"/>
    <p:sldId id="294" r:id="rId15"/>
    <p:sldId id="295" r:id="rId16"/>
    <p:sldId id="313" r:id="rId17"/>
    <p:sldId id="314" r:id="rId18"/>
    <p:sldId id="299" r:id="rId19"/>
    <p:sldId id="300" r:id="rId20"/>
    <p:sldId id="301" r:id="rId21"/>
    <p:sldId id="302" r:id="rId22"/>
    <p:sldId id="303" r:id="rId23"/>
    <p:sldId id="305" r:id="rId24"/>
    <p:sldId id="315" r:id="rId25"/>
  </p:sldIdLst>
  <p:sldSz cx="9144000" cy="5143500" type="screen16x9"/>
  <p:notesSz cx="6950075" cy="9236075"/>
  <p:defaultTextStyle>
    <a:defPPr>
      <a:defRPr lang="en-US"/>
    </a:defPPr>
    <a:lvl1pPr algn="l" rtl="0" eaLnBrk="0" fontAlgn="base" hangingPunct="0">
      <a:spcBef>
        <a:spcPct val="0"/>
      </a:spcBef>
      <a:spcAft>
        <a:spcPct val="0"/>
      </a:spcAft>
      <a:defRPr sz="2400" kern="1200">
        <a:solidFill>
          <a:schemeClr val="tx1"/>
        </a:solidFill>
        <a:latin typeface="Times" pitchFamily="123" charset="0"/>
        <a:ea typeface="Geneva" pitchFamily="123" charset="-128"/>
        <a:cs typeface="+mn-cs"/>
      </a:defRPr>
    </a:lvl1pPr>
    <a:lvl2pPr marL="457200" algn="l" rtl="0" eaLnBrk="0" fontAlgn="base" hangingPunct="0">
      <a:spcBef>
        <a:spcPct val="0"/>
      </a:spcBef>
      <a:spcAft>
        <a:spcPct val="0"/>
      </a:spcAft>
      <a:defRPr sz="2400" kern="1200">
        <a:solidFill>
          <a:schemeClr val="tx1"/>
        </a:solidFill>
        <a:latin typeface="Times" pitchFamily="123" charset="0"/>
        <a:ea typeface="Geneva" pitchFamily="123" charset="-128"/>
        <a:cs typeface="+mn-cs"/>
      </a:defRPr>
    </a:lvl2pPr>
    <a:lvl3pPr marL="914400" algn="l" rtl="0" eaLnBrk="0" fontAlgn="base" hangingPunct="0">
      <a:spcBef>
        <a:spcPct val="0"/>
      </a:spcBef>
      <a:spcAft>
        <a:spcPct val="0"/>
      </a:spcAft>
      <a:defRPr sz="2400" kern="1200">
        <a:solidFill>
          <a:schemeClr val="tx1"/>
        </a:solidFill>
        <a:latin typeface="Times" pitchFamily="123" charset="0"/>
        <a:ea typeface="Geneva" pitchFamily="123" charset="-128"/>
        <a:cs typeface="+mn-cs"/>
      </a:defRPr>
    </a:lvl3pPr>
    <a:lvl4pPr marL="1371600" algn="l" rtl="0" eaLnBrk="0" fontAlgn="base" hangingPunct="0">
      <a:spcBef>
        <a:spcPct val="0"/>
      </a:spcBef>
      <a:spcAft>
        <a:spcPct val="0"/>
      </a:spcAft>
      <a:defRPr sz="2400" kern="1200">
        <a:solidFill>
          <a:schemeClr val="tx1"/>
        </a:solidFill>
        <a:latin typeface="Times" pitchFamily="123" charset="0"/>
        <a:ea typeface="Geneva" pitchFamily="123" charset="-128"/>
        <a:cs typeface="+mn-cs"/>
      </a:defRPr>
    </a:lvl4pPr>
    <a:lvl5pPr marL="1828800" algn="l" rtl="0" eaLnBrk="0" fontAlgn="base" hangingPunct="0">
      <a:spcBef>
        <a:spcPct val="0"/>
      </a:spcBef>
      <a:spcAft>
        <a:spcPct val="0"/>
      </a:spcAft>
      <a:defRPr sz="2400" kern="1200">
        <a:solidFill>
          <a:schemeClr val="tx1"/>
        </a:solidFill>
        <a:latin typeface="Times" pitchFamily="123" charset="0"/>
        <a:ea typeface="Geneva" pitchFamily="123" charset="-128"/>
        <a:cs typeface="+mn-cs"/>
      </a:defRPr>
    </a:lvl5pPr>
    <a:lvl6pPr marL="2286000" algn="l" defTabSz="914400" rtl="0" eaLnBrk="1" latinLnBrk="0" hangingPunct="1">
      <a:defRPr sz="2400" kern="1200">
        <a:solidFill>
          <a:schemeClr val="tx1"/>
        </a:solidFill>
        <a:latin typeface="Times" pitchFamily="123" charset="0"/>
        <a:ea typeface="Geneva" pitchFamily="123" charset="-128"/>
        <a:cs typeface="+mn-cs"/>
      </a:defRPr>
    </a:lvl6pPr>
    <a:lvl7pPr marL="2743200" algn="l" defTabSz="914400" rtl="0" eaLnBrk="1" latinLnBrk="0" hangingPunct="1">
      <a:defRPr sz="2400" kern="1200">
        <a:solidFill>
          <a:schemeClr val="tx1"/>
        </a:solidFill>
        <a:latin typeface="Times" pitchFamily="123" charset="0"/>
        <a:ea typeface="Geneva" pitchFamily="123" charset="-128"/>
        <a:cs typeface="+mn-cs"/>
      </a:defRPr>
    </a:lvl7pPr>
    <a:lvl8pPr marL="3200400" algn="l" defTabSz="914400" rtl="0" eaLnBrk="1" latinLnBrk="0" hangingPunct="1">
      <a:defRPr sz="2400" kern="1200">
        <a:solidFill>
          <a:schemeClr val="tx1"/>
        </a:solidFill>
        <a:latin typeface="Times" pitchFamily="123" charset="0"/>
        <a:ea typeface="Geneva" pitchFamily="123" charset="-128"/>
        <a:cs typeface="+mn-cs"/>
      </a:defRPr>
    </a:lvl8pPr>
    <a:lvl9pPr marL="3657600" algn="l" defTabSz="914400" rtl="0" eaLnBrk="1" latinLnBrk="0" hangingPunct="1">
      <a:defRPr sz="2400" kern="1200">
        <a:solidFill>
          <a:schemeClr val="tx1"/>
        </a:solidFill>
        <a:latin typeface="Times" pitchFamily="123" charset="0"/>
        <a:ea typeface="Geneva" pitchFamily="123"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9DF"/>
    <a:srgbClr val="0D6DBF"/>
    <a:srgbClr val="FFE60A"/>
    <a:srgbClr val="FDC809"/>
    <a:srgbClr val="FCA408"/>
    <a:srgbClr val="B7D610"/>
    <a:srgbClr val="61B92C"/>
    <a:srgbClr val="0A599B"/>
    <a:srgbClr val="0A4B99"/>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2" autoAdjust="0"/>
    <p:restoredTop sz="76724" autoAdjust="0"/>
  </p:normalViewPr>
  <p:slideViewPr>
    <p:cSldViewPr>
      <p:cViewPr>
        <p:scale>
          <a:sx n="66" d="100"/>
          <a:sy n="66" d="100"/>
        </p:scale>
        <p:origin x="-1939" y="-40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7" d="100"/>
          <a:sy n="67" d="100"/>
        </p:scale>
        <p:origin x="-2434" y="-8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t" anchorCtr="0" compatLnSpc="1">
            <a:prstTxWarp prst="textNoShape">
              <a:avLst/>
            </a:prstTxWarp>
          </a:bodyPr>
          <a:lstStyle>
            <a:lvl1pPr>
              <a:defRPr sz="1200">
                <a:latin typeface="Times" charset="0"/>
                <a:ea typeface="Geneva" charset="0"/>
                <a:cs typeface="+mn-cs"/>
              </a:defRPr>
            </a:lvl1pPr>
          </a:lstStyle>
          <a:p>
            <a:pPr>
              <a:defRPr/>
            </a:pPr>
            <a:endParaRPr lang="en-US" dirty="0"/>
          </a:p>
        </p:txBody>
      </p:sp>
      <p:sp>
        <p:nvSpPr>
          <p:cNvPr id="32771" name="Rectangle 3"/>
          <p:cNvSpPr>
            <a:spLocks noGrp="1" noChangeArrowheads="1"/>
          </p:cNvSpPr>
          <p:nvPr>
            <p:ph type="dt" sz="quarter"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t" anchorCtr="0" compatLnSpc="1">
            <a:prstTxWarp prst="textNoShape">
              <a:avLst/>
            </a:prstTxWarp>
          </a:bodyPr>
          <a:lstStyle>
            <a:lvl1pPr algn="r">
              <a:defRPr sz="1200">
                <a:latin typeface="Times" charset="0"/>
                <a:ea typeface="Geneva" charset="0"/>
                <a:cs typeface="+mn-cs"/>
              </a:defRPr>
            </a:lvl1pPr>
          </a:lstStyle>
          <a:p>
            <a:pPr>
              <a:defRPr/>
            </a:pPr>
            <a:endParaRPr lang="en-US" dirty="0"/>
          </a:p>
        </p:txBody>
      </p:sp>
      <p:sp>
        <p:nvSpPr>
          <p:cNvPr id="32772" name="Rectangle 4"/>
          <p:cNvSpPr>
            <a:spLocks noGrp="1" noChangeArrowheads="1"/>
          </p:cNvSpPr>
          <p:nvPr>
            <p:ph type="ftr" sz="quarter" idx="2"/>
          </p:nvPr>
        </p:nvSpPr>
        <p:spPr bwMode="auto">
          <a:xfrm>
            <a:off x="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b" anchorCtr="0" compatLnSpc="1">
            <a:prstTxWarp prst="textNoShape">
              <a:avLst/>
            </a:prstTxWarp>
          </a:bodyPr>
          <a:lstStyle>
            <a:lvl1pPr>
              <a:defRPr sz="1200">
                <a:latin typeface="Times" charset="0"/>
                <a:ea typeface="Geneva" charset="0"/>
                <a:cs typeface="+mn-cs"/>
              </a:defRPr>
            </a:lvl1pPr>
          </a:lstStyle>
          <a:p>
            <a:pPr>
              <a:defRPr/>
            </a:pPr>
            <a:endParaRPr lang="en-US" dirty="0"/>
          </a:p>
        </p:txBody>
      </p:sp>
      <p:sp>
        <p:nvSpPr>
          <p:cNvPr id="32773" name="Rectangle 5"/>
          <p:cNvSpPr>
            <a:spLocks noGrp="1" noChangeArrowheads="1"/>
          </p:cNvSpPr>
          <p:nvPr>
            <p:ph type="sldNum" sz="quarter" idx="3"/>
          </p:nvPr>
        </p:nvSpPr>
        <p:spPr bwMode="auto">
          <a:xfrm>
            <a:off x="393700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b" anchorCtr="0" compatLnSpc="1">
            <a:prstTxWarp prst="textNoShape">
              <a:avLst/>
            </a:prstTxWarp>
          </a:bodyPr>
          <a:lstStyle>
            <a:lvl1pPr algn="r">
              <a:defRPr sz="1200" smtClean="0"/>
            </a:lvl1pPr>
          </a:lstStyle>
          <a:p>
            <a:pPr>
              <a:defRPr/>
            </a:pPr>
            <a:fld id="{506DE0DC-4361-45FF-A16D-18434E563A66}" type="slidenum">
              <a:rPr lang="en-US"/>
              <a:pPr>
                <a:defRPr/>
              </a:pPr>
              <a:t>‹#›</a:t>
            </a:fld>
            <a:endParaRPr lang="en-US" dirty="0"/>
          </a:p>
        </p:txBody>
      </p:sp>
    </p:spTree>
    <p:extLst>
      <p:ext uri="{BB962C8B-B14F-4D97-AF65-F5344CB8AC3E}">
        <p14:creationId xmlns:p14="http://schemas.microsoft.com/office/powerpoint/2010/main" val="8094079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t" anchorCtr="0" compatLnSpc="1">
            <a:prstTxWarp prst="textNoShape">
              <a:avLst/>
            </a:prstTxWarp>
          </a:bodyPr>
          <a:lstStyle>
            <a:lvl1pPr>
              <a:defRPr sz="1200">
                <a:latin typeface="Times" charset="0"/>
                <a:ea typeface="Geneva" charset="0"/>
                <a:cs typeface="+mn-cs"/>
              </a:defRPr>
            </a:lvl1pPr>
          </a:lstStyle>
          <a:p>
            <a:pPr>
              <a:defRPr/>
            </a:pPr>
            <a:endParaRPr lang="en-US" dirty="0"/>
          </a:p>
        </p:txBody>
      </p:sp>
      <p:sp>
        <p:nvSpPr>
          <p:cNvPr id="15363"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t" anchorCtr="0" compatLnSpc="1">
            <a:prstTxWarp prst="textNoShape">
              <a:avLst/>
            </a:prstTxWarp>
          </a:bodyPr>
          <a:lstStyle>
            <a:lvl1pPr algn="r">
              <a:defRPr sz="1200">
                <a:latin typeface="Times" charset="0"/>
                <a:ea typeface="Geneva" charset="0"/>
                <a:cs typeface="+mn-cs"/>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396875" y="692150"/>
            <a:ext cx="61563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95325" y="4387850"/>
            <a:ext cx="555942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b" anchorCtr="0" compatLnSpc="1">
            <a:prstTxWarp prst="textNoShape">
              <a:avLst/>
            </a:prstTxWarp>
          </a:bodyPr>
          <a:lstStyle>
            <a:lvl1pPr>
              <a:defRPr sz="1200">
                <a:latin typeface="Times" charset="0"/>
                <a:ea typeface="Geneva" charset="0"/>
                <a:cs typeface="+mn-cs"/>
              </a:defRPr>
            </a:lvl1pPr>
          </a:lstStyle>
          <a:p>
            <a:pPr>
              <a:defRPr/>
            </a:pPr>
            <a:endParaRPr lang="en-US" dirty="0"/>
          </a:p>
        </p:txBody>
      </p:sp>
      <p:sp>
        <p:nvSpPr>
          <p:cNvPr id="15367" name="Rectangle 7"/>
          <p:cNvSpPr>
            <a:spLocks noGrp="1" noChangeArrowheads="1"/>
          </p:cNvSpPr>
          <p:nvPr>
            <p:ph type="sldNum" sz="quarter" idx="5"/>
          </p:nvPr>
        </p:nvSpPr>
        <p:spPr bwMode="auto">
          <a:xfrm>
            <a:off x="3937000" y="8772525"/>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2492" tIns="46246" rIns="92492" bIns="46246" numCol="1" anchor="b" anchorCtr="0" compatLnSpc="1">
            <a:prstTxWarp prst="textNoShape">
              <a:avLst/>
            </a:prstTxWarp>
          </a:bodyPr>
          <a:lstStyle>
            <a:lvl1pPr algn="r">
              <a:defRPr sz="1200" smtClean="0"/>
            </a:lvl1pPr>
          </a:lstStyle>
          <a:p>
            <a:pPr>
              <a:defRPr/>
            </a:pPr>
            <a:fld id="{49C97B77-3B18-4840-8A0C-786574E74D3B}" type="slidenum">
              <a:rPr lang="en-US"/>
              <a:pPr>
                <a:defRPr/>
              </a:pPr>
              <a:t>‹#›</a:t>
            </a:fld>
            <a:endParaRPr lang="en-US" dirty="0"/>
          </a:p>
        </p:txBody>
      </p:sp>
    </p:spTree>
    <p:extLst>
      <p:ext uri="{BB962C8B-B14F-4D97-AF65-F5344CB8AC3E}">
        <p14:creationId xmlns:p14="http://schemas.microsoft.com/office/powerpoint/2010/main" val="41996716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charset="0"/>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Times" charset="0"/>
        <a:ea typeface="Geneva" charset="0"/>
        <a:cs typeface="+mn-cs"/>
      </a:defRPr>
    </a:lvl2pPr>
    <a:lvl3pPr marL="914400" algn="l" rtl="0" eaLnBrk="0" fontAlgn="base" hangingPunct="0">
      <a:spcBef>
        <a:spcPct val="30000"/>
      </a:spcBef>
      <a:spcAft>
        <a:spcPct val="0"/>
      </a:spcAft>
      <a:defRPr sz="1200" kern="1200">
        <a:solidFill>
          <a:schemeClr val="tx1"/>
        </a:solidFill>
        <a:latin typeface="Times" charset="0"/>
        <a:ea typeface="Geneva"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Geneva"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57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dirty="0"/>
              <a:t>Delving </a:t>
            </a:r>
            <a:r>
              <a:rPr lang="en-US" b="1" baseline="0" dirty="0" smtClean="0"/>
              <a:t>deeper </a:t>
            </a:r>
            <a:r>
              <a:rPr lang="en-US" b="1" baseline="0" dirty="0"/>
              <a:t>i</a:t>
            </a:r>
            <a:r>
              <a:rPr lang="en-US" b="1" baseline="0" dirty="0" smtClean="0"/>
              <a:t>nto </a:t>
            </a:r>
            <a:r>
              <a:rPr lang="en-US" b="1" baseline="0" dirty="0"/>
              <a:t>b</a:t>
            </a:r>
            <a:r>
              <a:rPr lang="en-US" b="1" baseline="0" dirty="0" smtClean="0"/>
              <a:t>atteries</a:t>
            </a:r>
            <a:r>
              <a:rPr lang="en-US" b="1" baseline="0" dirty="0"/>
              <a:t>: What </a:t>
            </a:r>
            <a:r>
              <a:rPr lang="en-US" b="1" baseline="0" dirty="0" smtClean="0"/>
              <a:t>happens </a:t>
            </a:r>
            <a:r>
              <a:rPr lang="en-US" b="1" baseline="0" dirty="0"/>
              <a:t>i</a:t>
            </a:r>
            <a:r>
              <a:rPr lang="en-US" b="1" baseline="0" dirty="0" smtClean="0"/>
              <a:t>nside </a:t>
            </a:r>
            <a:r>
              <a:rPr lang="en-US" b="1" baseline="0" dirty="0"/>
              <a:t>a </a:t>
            </a:r>
            <a:r>
              <a:rPr lang="en-US" b="1" baseline="0" dirty="0" smtClean="0"/>
              <a:t>battery</a:t>
            </a:r>
            <a:r>
              <a:rPr lang="en-US" b="1" baseline="0" dirty="0"/>
              <a:t>? (2 of 2 slides)</a:t>
            </a:r>
          </a:p>
          <a:p>
            <a:pPr marL="0" indent="0">
              <a:buFont typeface="+mj-lt"/>
              <a:buNone/>
            </a:pPr>
            <a:endParaRPr lang="en-US" b="0" baseline="0" dirty="0"/>
          </a:p>
          <a:p>
            <a:pPr marL="0" indent="0">
              <a:buFont typeface="+mj-lt"/>
              <a:buNone/>
            </a:pPr>
            <a:r>
              <a:rPr lang="en-US" b="0" baseline="0" dirty="0"/>
              <a:t>This slide provides a way to reinforce and review how a battery works. It provides the correct sequence. </a:t>
            </a:r>
            <a:endParaRPr lang="en-US" b="0" dirty="0"/>
          </a:p>
          <a:p>
            <a:pPr marL="228600" indent="-228600">
              <a:buFont typeface="+mj-lt"/>
              <a:buAutoNum type="arabicPeriod"/>
            </a:pPr>
            <a:endParaRPr lang="en-US" dirty="0"/>
          </a:p>
          <a:p>
            <a:pPr marL="228600" indent="-228600">
              <a:buFont typeface="+mj-lt"/>
              <a:buAutoNum type="arabicPeriod"/>
            </a:pPr>
            <a:r>
              <a:rPr lang="en-US" baseline="0" dirty="0"/>
              <a:t>Walk students through the process to make sure they have the correct order. Here is a deeper description:</a:t>
            </a:r>
          </a:p>
          <a:p>
            <a:pPr marL="228600" indent="-228600">
              <a:buFont typeface="+mj-lt"/>
              <a:buAutoNum type="arabicPeriod"/>
            </a:pPr>
            <a:endParaRPr lang="en-US" baseline="0" dirty="0"/>
          </a:p>
          <a:p>
            <a:pPr marL="685800" lvl="1" indent="-228600">
              <a:buFont typeface="Arial"/>
              <a:buChar char="•"/>
            </a:pPr>
            <a:r>
              <a:rPr lang="en-US" baseline="0" dirty="0"/>
              <a:t>Batteries have stored chemical energy — </a:t>
            </a:r>
            <a:r>
              <a:rPr lang="en-US" baseline="0" dirty="0" smtClean="0"/>
              <a:t>regardless of whether they </a:t>
            </a:r>
            <a:r>
              <a:rPr lang="en-US" baseline="0" dirty="0"/>
              <a:t>are rechargeable. There are electrons that build up in the anode/negative part of the battery. </a:t>
            </a:r>
          </a:p>
          <a:p>
            <a:pPr marL="685800" lvl="1" indent="-228600">
              <a:buFont typeface="Arial"/>
              <a:buChar char="•"/>
            </a:pPr>
            <a:r>
              <a:rPr lang="en-US" baseline="0" dirty="0"/>
              <a:t>The built-up electrons repel one another, so they try to travel. When the battery is put to use, it releases those electrons. </a:t>
            </a:r>
            <a:r>
              <a:rPr lang="en-US" baseline="0" dirty="0" smtClean="0"/>
              <a:t>Because </a:t>
            </a:r>
            <a:r>
              <a:rPr lang="en-US" baseline="0" dirty="0"/>
              <a:t>opposites attract, the electrons move toward the postive cathode.</a:t>
            </a:r>
          </a:p>
          <a:p>
            <a:pPr marL="685800" lvl="1" indent="-228600">
              <a:buFont typeface="Arial"/>
              <a:buChar char="•"/>
            </a:pPr>
            <a:r>
              <a:rPr lang="en-US" baseline="0" dirty="0"/>
              <a:t>The electrolyte not only prevents the electrons from going straight to the cathode, it also converts the chemical energy into electric energy.</a:t>
            </a:r>
          </a:p>
          <a:p>
            <a:pPr marL="685800" lvl="1" indent="-228600">
              <a:buFont typeface="Arial"/>
              <a:buChar char="•"/>
            </a:pPr>
            <a:r>
              <a:rPr lang="en-US" baseline="0" dirty="0"/>
              <a:t>So then the electrons in the form of electric energy travel along a circuit providing power in the process and ending up at the cathode.</a:t>
            </a:r>
          </a:p>
          <a:p>
            <a:pPr marL="0" indent="0">
              <a:buFont typeface="+mj-lt"/>
              <a:buNone/>
            </a:pPr>
            <a:endParaRPr lang="en-US" baseline="0" dirty="0"/>
          </a:p>
          <a:p>
            <a:pPr marL="228600" indent="-228600">
              <a:buFont typeface="+mj-lt"/>
              <a:buAutoNum type="arabicPeriod"/>
            </a:pPr>
            <a:r>
              <a:rPr lang="en-US" baseline="0" dirty="0"/>
              <a:t>Charging a battery is the reverse of the process — electrons (supplied by the charger) move from the cathode to the anode.</a:t>
            </a:r>
          </a:p>
        </p:txBody>
      </p:sp>
    </p:spTree>
    <p:extLst>
      <p:ext uri="{BB962C8B-B14F-4D97-AF65-F5344CB8AC3E}">
        <p14:creationId xmlns:p14="http://schemas.microsoft.com/office/powerpoint/2010/main" val="361618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Delving</a:t>
            </a:r>
            <a:r>
              <a:rPr lang="en-US" b="1" baseline="0" dirty="0" smtClean="0"/>
              <a:t> deeper into batteries</a:t>
            </a:r>
            <a:r>
              <a:rPr lang="en-US" b="1" dirty="0" smtClean="0"/>
              <a:t>: Charging and discharge simulation</a:t>
            </a:r>
            <a:r>
              <a:rPr lang="en-US" b="1" baseline="0" dirty="0" smtClean="0"/>
              <a:t> (1 slide: 5 </a:t>
            </a:r>
            <a:r>
              <a:rPr lang="mr-IN" b="1" baseline="0" dirty="0" smtClean="0"/>
              <a:t>–</a:t>
            </a:r>
            <a:r>
              <a:rPr lang="en-US" b="1" baseline="0" dirty="0" smtClean="0"/>
              <a:t> 7 minutes)</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dirty="0"/>
              <a:t>This slide and its activity can easily be skipped. It is meant</a:t>
            </a:r>
            <a:r>
              <a:rPr lang="en-US" baseline="0" dirty="0"/>
              <a:t> mainly to reinforce and illustrate some key points of rechargeable batteries and to get students to move and expend some energy! </a:t>
            </a:r>
            <a:r>
              <a:rPr lang="en-US" dirty="0"/>
              <a:t>They will do some short physical</a:t>
            </a:r>
            <a:r>
              <a:rPr lang="en-US" baseline="0" dirty="0"/>
              <a:t> activities, requiring varying amounts of energy. </a:t>
            </a:r>
          </a:p>
          <a:p>
            <a:pPr marL="0" indent="0">
              <a:buFont typeface="+mj-lt"/>
              <a:buNone/>
            </a:pPr>
            <a:endParaRPr lang="en-US" dirty="0"/>
          </a:p>
          <a:p>
            <a:pPr marL="228600" indent="-228600">
              <a:buFont typeface="+mj-lt"/>
              <a:buAutoNum type="arabicPeriod"/>
            </a:pPr>
            <a:r>
              <a:rPr lang="en-US" dirty="0"/>
              <a:t>Set up the activity</a:t>
            </a:r>
            <a:r>
              <a:rPr lang="en-US" baseline="0" dirty="0"/>
              <a:t>. In the pairs/small groups, each student will perform a different physical task. (If there are students unable to perform the physical tasks, they can help keep time and/or observe.) One student will run in place, one will be in the plank position, one will hop up and down, and if necessary, one will stand on one foot.</a:t>
            </a:r>
          </a:p>
          <a:p>
            <a:pPr marL="228600" indent="-228600">
              <a:buFont typeface="+mj-lt"/>
              <a:buAutoNum type="arabicPeriod"/>
            </a:pPr>
            <a:endParaRPr lang="en-US" baseline="0" dirty="0"/>
          </a:p>
          <a:p>
            <a:pPr marL="228600" indent="-228600">
              <a:buFont typeface="+mj-lt"/>
              <a:buAutoNum type="arabicPeriod"/>
            </a:pPr>
            <a:r>
              <a:rPr lang="en-US" baseline="0" dirty="0"/>
              <a:t>Making sure that they have enough room and have assigned one another to each of the physical activities, follow a pattern of:</a:t>
            </a:r>
          </a:p>
          <a:p>
            <a:pPr marL="685800" lvl="1" indent="-228600">
              <a:buFont typeface="Arial"/>
              <a:buChar char="•"/>
            </a:pPr>
            <a:r>
              <a:rPr lang="en-US" baseline="0" dirty="0"/>
              <a:t>25 seconds of activity</a:t>
            </a:r>
          </a:p>
          <a:p>
            <a:pPr marL="685800" lvl="1" indent="-228600">
              <a:buFont typeface="Arial"/>
              <a:buChar char="•"/>
            </a:pPr>
            <a:r>
              <a:rPr lang="en-US" baseline="0" dirty="0"/>
              <a:t>20 seconds of rest</a:t>
            </a:r>
          </a:p>
          <a:p>
            <a:pPr marL="685800" lvl="1" indent="-228600">
              <a:buFont typeface="Arial"/>
              <a:buChar char="•"/>
            </a:pPr>
            <a:r>
              <a:rPr lang="en-US" baseline="0" dirty="0"/>
              <a:t>20 seconds of activity</a:t>
            </a:r>
          </a:p>
          <a:p>
            <a:pPr marL="685800" lvl="1" indent="-228600">
              <a:buFont typeface="Arial"/>
              <a:buChar char="•"/>
            </a:pPr>
            <a:r>
              <a:rPr lang="en-US" baseline="0" dirty="0"/>
              <a:t>15 seconds of rest</a:t>
            </a:r>
          </a:p>
          <a:p>
            <a:pPr marL="685800" lvl="1" indent="-228600">
              <a:buFont typeface="Arial"/>
              <a:buChar char="•"/>
            </a:pPr>
            <a:r>
              <a:rPr lang="en-US" baseline="0" dirty="0"/>
              <a:t>15 seconds of activity </a:t>
            </a:r>
          </a:p>
          <a:p>
            <a:pPr marL="685800" lvl="1" indent="-228600">
              <a:buFont typeface="Arial"/>
              <a:buChar char="•"/>
            </a:pPr>
            <a:r>
              <a:rPr lang="en-US" baseline="0" dirty="0"/>
              <a:t>10 seconds of rest</a:t>
            </a:r>
          </a:p>
          <a:p>
            <a:pPr marL="685800" lvl="1" indent="-228600">
              <a:buFont typeface="Arial"/>
              <a:buChar char="•"/>
            </a:pPr>
            <a:r>
              <a:rPr lang="en-US" baseline="0" dirty="0"/>
              <a:t>10 seconds of activity</a:t>
            </a:r>
          </a:p>
          <a:p>
            <a:pPr marL="685800" lvl="1" indent="-228600">
              <a:buFont typeface="Arial"/>
              <a:buChar char="•"/>
            </a:pPr>
            <a:r>
              <a:rPr lang="en-US" baseline="0" dirty="0"/>
              <a:t>Stop</a:t>
            </a:r>
          </a:p>
          <a:p>
            <a:pPr marL="457200" lvl="1" indent="0">
              <a:buFontTx/>
              <a:buNone/>
            </a:pPr>
            <a:endParaRPr lang="en-US" baseline="0" dirty="0"/>
          </a:p>
          <a:p>
            <a:pPr marL="228600" lvl="0" indent="-228600">
              <a:buFont typeface="+mj-lt"/>
              <a:buAutoNum type="arabicPeriod"/>
            </a:pPr>
            <a:r>
              <a:rPr lang="en-US" baseline="0" dirty="0"/>
              <a:t>Give them some time to catch their breath, but ask them to consider the question on the slide. Once they’ve sufficiently caught their breath, explore the question. They should identify that:</a:t>
            </a:r>
          </a:p>
          <a:p>
            <a:pPr marL="685800" lvl="1" indent="-228600">
              <a:buFont typeface="Arial"/>
              <a:buChar char="•"/>
            </a:pPr>
            <a:r>
              <a:rPr lang="en-US" baseline="0" dirty="0"/>
              <a:t>How “charged” you are affects the amount of time/energy you have. This can mean that someone in better shape can go longer/harder and/or that as the activity progressed, and the “charge” went down, it got harder.</a:t>
            </a:r>
          </a:p>
          <a:p>
            <a:pPr marL="685800" lvl="1" indent="-228600">
              <a:buFont typeface="Arial"/>
              <a:buChar char="•"/>
            </a:pPr>
            <a:r>
              <a:rPr lang="en-US" baseline="0" dirty="0"/>
              <a:t>The harder the task, the more energy is required, which in turn depletes the battery more. Running in place takes a lot more energy/battery life than standing on one foot.</a:t>
            </a:r>
          </a:p>
          <a:p>
            <a:pPr marL="685800" lvl="1" indent="-228600">
              <a:buFont typeface="Arial"/>
              <a:buChar char="•"/>
            </a:pPr>
            <a:r>
              <a:rPr lang="en-US" baseline="0" dirty="0"/>
              <a:t>Recharging helps, and the more time to recharge, the more energy we can exert. </a:t>
            </a:r>
          </a:p>
        </p:txBody>
      </p:sp>
    </p:spTree>
    <p:extLst>
      <p:ext uri="{BB962C8B-B14F-4D97-AF65-F5344CB8AC3E}">
        <p14:creationId xmlns:p14="http://schemas.microsoft.com/office/powerpoint/2010/main" val="35124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dirty="0"/>
              <a:t>Transition </a:t>
            </a:r>
            <a:r>
              <a:rPr lang="en-US" b="1" baseline="0" dirty="0" smtClean="0"/>
              <a:t>into next </a:t>
            </a:r>
            <a:r>
              <a:rPr lang="en-US" b="1" baseline="0" dirty="0"/>
              <a:t>a</a:t>
            </a:r>
            <a:r>
              <a:rPr lang="en-US" b="1" baseline="0" dirty="0" smtClean="0"/>
              <a:t>ctivity </a:t>
            </a:r>
            <a:r>
              <a:rPr lang="en-US" b="1" baseline="0" dirty="0"/>
              <a:t>(3 </a:t>
            </a:r>
            <a:r>
              <a:rPr lang="mr-IN" b="1" baseline="0" dirty="0"/>
              <a:t>–</a:t>
            </a:r>
            <a:r>
              <a:rPr lang="en-US" b="1" baseline="0" dirty="0"/>
              <a:t> 5 minutes) </a:t>
            </a:r>
          </a:p>
          <a:p>
            <a:pPr marL="0" indent="0">
              <a:buFont typeface="+mj-lt"/>
              <a:buNone/>
            </a:pPr>
            <a:endParaRPr lang="en-US" b="1" baseline="0" dirty="0"/>
          </a:p>
          <a:p>
            <a:pPr marL="0" indent="0">
              <a:buFont typeface="+mj-lt"/>
              <a:buNone/>
            </a:pPr>
            <a:r>
              <a:rPr lang="en-US" b="0" baseline="0" dirty="0"/>
              <a:t>This slide is both a summation of the module’s key points thus far, as well as a transition to the next activity. </a:t>
            </a:r>
            <a:endParaRPr lang="en-US" baseline="0" dirty="0"/>
          </a:p>
          <a:p>
            <a:pPr marL="0" indent="0">
              <a:buFont typeface="+mj-lt"/>
              <a:buNone/>
            </a:pPr>
            <a:endParaRPr lang="en-US" baseline="0" dirty="0"/>
          </a:p>
          <a:p>
            <a:pPr marL="228600" indent="-228600">
              <a:buFont typeface="+mj-lt"/>
              <a:buAutoNum type="arabicPeriod"/>
            </a:pPr>
            <a:r>
              <a:rPr lang="en-US" baseline="0" dirty="0"/>
              <a:t>  One at a time, have different students expand upon each bullet as a way to review the key points up until this point. </a:t>
            </a:r>
            <a:endParaRPr lang="en-US" dirty="0"/>
          </a:p>
        </p:txBody>
      </p:sp>
    </p:spTree>
    <p:extLst>
      <p:ext uri="{BB962C8B-B14F-4D97-AF65-F5344CB8AC3E}">
        <p14:creationId xmlns:p14="http://schemas.microsoft.com/office/powerpoint/2010/main" val="380615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Researching</a:t>
            </a:r>
            <a:r>
              <a:rPr lang="en-US" b="1" baseline="0" dirty="0"/>
              <a:t> </a:t>
            </a:r>
            <a:r>
              <a:rPr lang="en-US" b="1" baseline="0" dirty="0" smtClean="0"/>
              <a:t>power </a:t>
            </a:r>
            <a:r>
              <a:rPr lang="en-US" b="1" baseline="0" dirty="0"/>
              <a:t>to the </a:t>
            </a:r>
            <a:r>
              <a:rPr lang="en-US" b="1" baseline="0" dirty="0" smtClean="0"/>
              <a:t>home</a:t>
            </a:r>
            <a:r>
              <a:rPr lang="en-US" b="1" baseline="0" dirty="0"/>
              <a:t>: Exploring the Alliant Energy Kids </a:t>
            </a:r>
            <a:r>
              <a:rPr lang="en-US" b="1" baseline="0" dirty="0" smtClean="0"/>
              <a:t>website </a:t>
            </a:r>
            <a:r>
              <a:rPr lang="en-US" b="1" dirty="0"/>
              <a:t>(2</a:t>
            </a:r>
            <a:r>
              <a:rPr lang="en-US" b="1" baseline="0" dirty="0"/>
              <a:t> slides: 25 </a:t>
            </a:r>
            <a:r>
              <a:rPr lang="mr-IN" b="1" baseline="0" dirty="0"/>
              <a:t>–</a:t>
            </a:r>
            <a:r>
              <a:rPr lang="en-US" b="1" baseline="0" dirty="0"/>
              <a:t> 40 minutes)</a:t>
            </a:r>
            <a:endParaRPr lang="en-US" b="1" dirty="0"/>
          </a:p>
          <a:p>
            <a:pPr marL="228600" indent="-228600">
              <a:buFont typeface="+mj-lt"/>
              <a:buAutoNum type="arabicPeriod"/>
            </a:pPr>
            <a:endParaRPr lang="en-US" dirty="0"/>
          </a:p>
          <a:p>
            <a:pPr marL="0" indent="0">
              <a:buFont typeface="+mj-lt"/>
              <a:buNone/>
            </a:pPr>
            <a:r>
              <a:rPr lang="en-US" dirty="0"/>
              <a:t>This</a:t>
            </a:r>
            <a:r>
              <a:rPr lang="en-US" baseline="0" dirty="0"/>
              <a:t> slide is primarily to pique student interest in their research. This portion of the module will require access to the internet. You can do this as a whole class activity or as one in cooperative groups if each group can explore the Alliant Energy Kids website. </a:t>
            </a:r>
          </a:p>
          <a:p>
            <a:pPr marL="0" indent="0">
              <a:buFont typeface="+mj-lt"/>
              <a:buNone/>
            </a:pPr>
            <a:endParaRPr lang="en-US" dirty="0"/>
          </a:p>
          <a:p>
            <a:pPr marL="228600" indent="-228600">
              <a:buFont typeface="+mj-lt"/>
              <a:buAutoNum type="arabicPeriod"/>
            </a:pPr>
            <a:r>
              <a:rPr lang="en-US" dirty="0"/>
              <a:t>If this slide starts a new school day, leave it up as students enter the classroom</a:t>
            </a:r>
            <a:r>
              <a:rPr lang="en-US" baseline="0" dirty="0"/>
              <a:t>. Ask students for a quick review of what they have learned thus far. (You can go back to the previous slide to help spur their memories.)</a:t>
            </a:r>
          </a:p>
          <a:p>
            <a:pPr marL="0" indent="0">
              <a:buFont typeface="+mj-lt"/>
              <a:buNone/>
            </a:pPr>
            <a:endParaRPr lang="en-US" dirty="0"/>
          </a:p>
          <a:p>
            <a:pPr marL="228600" indent="-228600">
              <a:buFont typeface="+mj-lt"/>
              <a:buAutoNum type="arabicPeriod"/>
            </a:pPr>
            <a:r>
              <a:rPr lang="en-US" dirty="0"/>
              <a:t>Share with students that they</a:t>
            </a:r>
            <a:r>
              <a:rPr lang="en-US" baseline="0" dirty="0"/>
              <a:t> will ultimately create an energy audit for their homes — a way to evaluate and monitor their energy consumption</a:t>
            </a:r>
            <a:r>
              <a:rPr lang="en-US" dirty="0"/>
              <a:t>. First, however, it’s important</a:t>
            </a:r>
            <a:r>
              <a:rPr lang="en-US" baseline="0" dirty="0"/>
              <a:t> to understand how power is generated and provided to homes. </a:t>
            </a:r>
          </a:p>
          <a:p>
            <a:pPr marL="228600" indent="-228600">
              <a:buFont typeface="+mj-lt"/>
              <a:buAutoNum type="arabicPeriod"/>
            </a:pPr>
            <a:endParaRPr lang="en-US" baseline="0" dirty="0"/>
          </a:p>
          <a:p>
            <a:pPr marL="228600" indent="-228600">
              <a:buFont typeface="+mj-lt"/>
              <a:buAutoNum type="arabicPeriod"/>
            </a:pPr>
            <a:r>
              <a:rPr lang="en-US" baseline="0" dirty="0"/>
              <a:t>Set up the research that they will do (or you will do together as a class) by exploring the Alliant Energy Kids </a:t>
            </a:r>
            <a:r>
              <a:rPr lang="en-US" baseline="0" dirty="0" smtClean="0"/>
              <a:t>website and other energy education websites. </a:t>
            </a:r>
            <a:r>
              <a:rPr lang="en-US" baseline="0" dirty="0"/>
              <a:t>The images on the slide are from elements on the website.  </a:t>
            </a:r>
          </a:p>
          <a:p>
            <a:pPr marL="228600" indent="-228600">
              <a:buFont typeface="+mj-lt"/>
              <a:buAutoNum type="arabicPeriod"/>
            </a:pPr>
            <a:endParaRPr lang="en-US" baseline="0" dirty="0"/>
          </a:p>
        </p:txBody>
      </p:sp>
    </p:spTree>
    <p:extLst>
      <p:ext uri="{BB962C8B-B14F-4D97-AF65-F5344CB8AC3E}">
        <p14:creationId xmlns:p14="http://schemas.microsoft.com/office/powerpoint/2010/main" val="3616188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Researching</a:t>
            </a:r>
            <a:r>
              <a:rPr lang="en-US" b="1" baseline="0" dirty="0"/>
              <a:t> </a:t>
            </a:r>
            <a:r>
              <a:rPr lang="en-US" b="1" baseline="0" dirty="0" smtClean="0"/>
              <a:t>power </a:t>
            </a:r>
            <a:r>
              <a:rPr lang="en-US" b="1" baseline="0" dirty="0"/>
              <a:t>to the </a:t>
            </a:r>
            <a:r>
              <a:rPr lang="en-US" b="1" baseline="0" dirty="0" smtClean="0"/>
              <a:t>home</a:t>
            </a:r>
            <a:r>
              <a:rPr lang="en-US" b="1" baseline="0" dirty="0"/>
              <a:t>: Exploring the Alliant Energy Kids </a:t>
            </a:r>
            <a:r>
              <a:rPr lang="en-US" b="1" baseline="0" dirty="0" smtClean="0"/>
              <a:t>website </a:t>
            </a:r>
            <a:r>
              <a:rPr lang="en-US" b="1" baseline="0" dirty="0"/>
              <a:t>(2 of 2 slides)</a:t>
            </a:r>
          </a:p>
          <a:p>
            <a:pPr marL="228600" indent="-228600">
              <a:buFont typeface="+mj-lt"/>
              <a:buAutoNum type="arabicPeriod"/>
            </a:pPr>
            <a:endParaRPr lang="en-US" dirty="0"/>
          </a:p>
          <a:p>
            <a:pPr marL="0" indent="0">
              <a:buFont typeface="+mj-lt"/>
              <a:buNone/>
            </a:pPr>
            <a:r>
              <a:rPr lang="en-US" dirty="0"/>
              <a:t>This</a:t>
            </a:r>
            <a:r>
              <a:rPr lang="en-US" baseline="0" dirty="0"/>
              <a:t> slide provides guidance and points of inquiry for exploring the Alliant Energy Kids </a:t>
            </a:r>
            <a:r>
              <a:rPr lang="en-US" baseline="0" dirty="0" smtClean="0"/>
              <a:t>website and other energy-related sites. </a:t>
            </a:r>
            <a:endParaRPr lang="en-US" baseline="0" dirty="0"/>
          </a:p>
          <a:p>
            <a:pPr marL="0" indent="0">
              <a:buFont typeface="+mj-lt"/>
              <a:buNone/>
            </a:pPr>
            <a:endParaRPr lang="en-US" dirty="0"/>
          </a:p>
          <a:p>
            <a:pPr marL="228600" indent="-228600">
              <a:buFont typeface="+mj-lt"/>
              <a:buAutoNum type="arabicPeriod"/>
            </a:pPr>
            <a:r>
              <a:rPr lang="en-US" baseline="0" dirty="0"/>
              <a:t>Let students know that these are just some of the questions of inquiry to pursue in their research. Tell them that during their research, they should also identify at least </a:t>
            </a:r>
            <a:r>
              <a:rPr lang="en-US" baseline="0" dirty="0" smtClean="0"/>
              <a:t>three </a:t>
            </a:r>
            <a:r>
              <a:rPr lang="en-US" baseline="0" dirty="0"/>
              <a:t>more questions of inquiry — questions that result from something they learn on the website. Ultimately they should be able to describe how power is generated and how it gets to and is distributed throughout the home. </a:t>
            </a:r>
          </a:p>
          <a:p>
            <a:pPr marL="228600" indent="-228600">
              <a:buFont typeface="+mj-lt"/>
              <a:buAutoNum type="arabicPeriod"/>
            </a:pPr>
            <a:endParaRPr lang="en-US" baseline="0" dirty="0"/>
          </a:p>
          <a:p>
            <a:pPr marL="228600" indent="-228600">
              <a:buFont typeface="+mj-lt"/>
              <a:buAutoNum type="arabicPeriod"/>
            </a:pPr>
            <a:r>
              <a:rPr lang="en-US" baseline="0" dirty="0"/>
              <a:t>Establish timeframes, </a:t>
            </a:r>
            <a:r>
              <a:rPr lang="en-US" baseline="0" dirty="0" smtClean="0"/>
              <a:t>expectations </a:t>
            </a:r>
            <a:r>
              <a:rPr lang="en-US" baseline="0" dirty="0"/>
              <a:t>and parameters for their research. For example, do you want them to limit their research to the Alliant Energy Kids website? Do you want them to write down short answers for their questions of inquiry?</a:t>
            </a:r>
          </a:p>
          <a:p>
            <a:pPr marL="228600" indent="-228600">
              <a:buFont typeface="+mj-lt"/>
              <a:buAutoNum type="arabicPeriod"/>
            </a:pPr>
            <a:endParaRPr lang="en-US" baseline="0" dirty="0"/>
          </a:p>
          <a:p>
            <a:pPr marL="228600" indent="-228600">
              <a:buFont typeface="+mj-lt"/>
              <a:buAutoNum type="arabicPeriod"/>
            </a:pPr>
            <a:r>
              <a:rPr lang="en-US" baseline="0" dirty="0"/>
              <a:t>If students are working in groups/pairs, about halfway through the time, start asking them to share one of their questions of inquiry, why/how they decided on </a:t>
            </a:r>
            <a:r>
              <a:rPr lang="en-US" baseline="0" dirty="0" smtClean="0"/>
              <a:t>that </a:t>
            </a:r>
            <a:r>
              <a:rPr lang="en-US" baseline="0" dirty="0"/>
              <a:t>and if they’ve addressed it yet. </a:t>
            </a:r>
          </a:p>
          <a:p>
            <a:pPr marL="228600" indent="-228600">
              <a:buFont typeface="+mj-lt"/>
              <a:buAutoNum type="arabicPeriod"/>
            </a:pPr>
            <a:endParaRPr lang="en-US" baseline="0" dirty="0"/>
          </a:p>
          <a:p>
            <a:pPr marL="228600" indent="-228600">
              <a:buFont typeface="+mj-lt"/>
              <a:buAutoNum type="arabicPeriod"/>
            </a:pPr>
            <a:r>
              <a:rPr lang="en-US" baseline="0" dirty="0"/>
              <a:t>Have students share what they’ve learned. Consider these ways to do that:</a:t>
            </a:r>
          </a:p>
          <a:p>
            <a:pPr marL="685800" lvl="1" indent="-228600">
              <a:buFont typeface="Arial"/>
              <a:buChar char="•"/>
            </a:pPr>
            <a:r>
              <a:rPr lang="en-US" baseline="0" dirty="0"/>
              <a:t>Have them share with the class one of the questions of inquiry they came up with, why/how they decided on </a:t>
            </a:r>
            <a:r>
              <a:rPr lang="en-US" baseline="0" dirty="0" smtClean="0"/>
              <a:t>that </a:t>
            </a:r>
            <a:r>
              <a:rPr lang="en-US" baseline="0" dirty="0"/>
              <a:t>and what they found.</a:t>
            </a:r>
          </a:p>
          <a:p>
            <a:pPr marL="685800" lvl="1" indent="-228600">
              <a:buFont typeface="Arial"/>
              <a:buChar char="•"/>
            </a:pPr>
            <a:r>
              <a:rPr lang="en-US" baseline="0" dirty="0"/>
              <a:t>Take turns with each of the questions of inquiry and have different students share what they found.</a:t>
            </a:r>
          </a:p>
          <a:p>
            <a:pPr marL="685800" lvl="1" indent="-228600">
              <a:buFont typeface="Arial"/>
              <a:buChar char="•"/>
            </a:pPr>
            <a:r>
              <a:rPr lang="en-US" baseline="0" dirty="0"/>
              <a:t>Ask students to share something new that they learned from their research and/or anything that they had previously thought they knew but learned that they had it wrong or didn’t really know it. </a:t>
            </a:r>
          </a:p>
          <a:p>
            <a:pPr marL="685800" lvl="1" indent="-228600">
              <a:buFont typeface="Arial"/>
              <a:buChar char="•"/>
            </a:pPr>
            <a:r>
              <a:rPr lang="en-US" baseline="0" dirty="0"/>
              <a:t>Have each group come up with a question to share with the class (related to the research), and see if the other groups can answer it.</a:t>
            </a:r>
          </a:p>
          <a:p>
            <a:pPr marL="228600" indent="-228600">
              <a:buFont typeface="+mj-lt"/>
              <a:buAutoNum type="arabicPeriod"/>
            </a:pPr>
            <a:endParaRPr lang="en-US" baseline="0" dirty="0"/>
          </a:p>
        </p:txBody>
      </p:sp>
    </p:spTree>
    <p:extLst>
      <p:ext uri="{BB962C8B-B14F-4D97-AF65-F5344CB8AC3E}">
        <p14:creationId xmlns:p14="http://schemas.microsoft.com/office/powerpoint/2010/main" val="3616188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dirty="0"/>
              <a:t>Power to the </a:t>
            </a:r>
            <a:r>
              <a:rPr lang="en-US" b="1" baseline="0" dirty="0" smtClean="0"/>
              <a:t>home</a:t>
            </a:r>
            <a:r>
              <a:rPr lang="en-US" b="1" baseline="0" dirty="0"/>
              <a:t>: The </a:t>
            </a:r>
            <a:r>
              <a:rPr lang="en-US" b="1" baseline="0" dirty="0" smtClean="0"/>
              <a:t>process </a:t>
            </a:r>
            <a:r>
              <a:rPr lang="en-US" b="1" baseline="0" dirty="0"/>
              <a:t>(1 slide: 5 </a:t>
            </a:r>
            <a:r>
              <a:rPr lang="mr-IN" b="1" baseline="0" dirty="0"/>
              <a:t>–</a:t>
            </a:r>
            <a:r>
              <a:rPr lang="en-US" b="1" baseline="0" dirty="0"/>
              <a:t> 7)</a:t>
            </a:r>
          </a:p>
          <a:p>
            <a:pPr marL="228600" indent="-228600">
              <a:buFont typeface="+mj-lt"/>
              <a:buAutoNum type="arabicPeriod"/>
            </a:pPr>
            <a:endParaRPr lang="en-US" dirty="0"/>
          </a:p>
          <a:p>
            <a:pPr marL="0" indent="0">
              <a:buFont typeface="+mj-lt"/>
              <a:buNone/>
            </a:pPr>
            <a:r>
              <a:rPr lang="en-US" dirty="0"/>
              <a:t>This</a:t>
            </a:r>
            <a:r>
              <a:rPr lang="en-US" baseline="0" dirty="0"/>
              <a:t> slide showcases an image that illustrates the key steps in getting power to the home. It is a way to review and reinforce a lot of what they learned in their research. </a:t>
            </a:r>
          </a:p>
          <a:p>
            <a:pPr marL="0" indent="0">
              <a:buFont typeface="+mj-lt"/>
              <a:buNone/>
            </a:pPr>
            <a:endParaRPr lang="en-US" dirty="0"/>
          </a:p>
          <a:p>
            <a:pPr marL="228600" indent="-228600">
              <a:buFont typeface="+mj-lt"/>
              <a:buAutoNum type="arabicPeriod"/>
            </a:pPr>
            <a:r>
              <a:rPr lang="en-US" baseline="0" dirty="0"/>
              <a:t>Give students about 30 seconds to inspect the image. </a:t>
            </a:r>
          </a:p>
          <a:p>
            <a:pPr marL="228600" indent="-228600">
              <a:buFont typeface="+mj-lt"/>
              <a:buAutoNum type="arabicPeriod"/>
            </a:pPr>
            <a:endParaRPr lang="en-US" baseline="0" dirty="0"/>
          </a:p>
          <a:p>
            <a:pPr marL="228600" indent="-228600">
              <a:buFont typeface="+mj-lt"/>
              <a:buAutoNum type="arabicPeriod"/>
            </a:pPr>
            <a:r>
              <a:rPr lang="en-US" baseline="0" dirty="0"/>
              <a:t>As a class, go over what is pictured — particularly as it relates to what they’ve researched. Ask these questions of students.</a:t>
            </a:r>
          </a:p>
          <a:p>
            <a:pPr marL="228600" indent="-228600">
              <a:buFont typeface="+mj-lt"/>
              <a:buAutoNum type="arabicPeriod"/>
            </a:pPr>
            <a:endParaRPr lang="en-US" baseline="0" dirty="0"/>
          </a:p>
          <a:p>
            <a:pPr marL="685800" lvl="1" indent="-228600">
              <a:buFont typeface="Arial"/>
              <a:buChar char="•"/>
            </a:pPr>
            <a:r>
              <a:rPr lang="en-US" baseline="0" dirty="0"/>
              <a:t>What three phases of supplying energy are depicted? (generation, transmission, distribution &amp; consumption)</a:t>
            </a:r>
          </a:p>
          <a:p>
            <a:pPr marL="685800" lvl="1" indent="-228600">
              <a:buFont typeface="Arial"/>
              <a:buChar char="•"/>
            </a:pPr>
            <a:r>
              <a:rPr lang="en-US" baseline="0" dirty="0" smtClean="0"/>
              <a:t>What are some of the ways that electricity is generated (generating station via steam created by coal </a:t>
            </a:r>
            <a:r>
              <a:rPr lang="en-US" baseline="0" dirty="0"/>
              <a:t>and other natural resources, wind turbines, solar arrays)</a:t>
            </a:r>
          </a:p>
          <a:p>
            <a:pPr marL="685800" lvl="1" indent="-228600">
              <a:buFont typeface="Arial"/>
              <a:buChar char="•"/>
            </a:pPr>
            <a:r>
              <a:rPr lang="en-US" baseline="0" dirty="0"/>
              <a:t>How does it get from the generating source to homes? (</a:t>
            </a:r>
            <a:r>
              <a:rPr lang="en-US" baseline="0" dirty="0" smtClean="0"/>
              <a:t>transmitted </a:t>
            </a:r>
            <a:r>
              <a:rPr lang="en-US" baseline="0" dirty="0"/>
              <a:t>through large wires to substations, then substations to homes and other buildings)</a:t>
            </a:r>
          </a:p>
          <a:p>
            <a:pPr marL="685800" lvl="1" indent="-228600">
              <a:buFont typeface="Arial"/>
              <a:buChar char="•"/>
            </a:pPr>
            <a:r>
              <a:rPr lang="en-US" baseline="0" dirty="0"/>
              <a:t>What about natural gas? How is it distributed? (though not depicted, natural gas is distributed through a network of pipes.)</a:t>
            </a:r>
          </a:p>
          <a:p>
            <a:pPr marL="685800" lvl="1" indent="-228600">
              <a:buFont typeface="Arial"/>
              <a:buChar char="•"/>
            </a:pPr>
            <a:r>
              <a:rPr lang="en-US" baseline="0" dirty="0"/>
              <a:t>And once electricity arrives in the home, how is it distributed? (through a series of circuits to outlets and directly to devices)</a:t>
            </a:r>
          </a:p>
          <a:p>
            <a:pPr marL="685800" lvl="1" indent="-228600">
              <a:buFont typeface="Arial"/>
              <a:buChar char="•"/>
            </a:pPr>
            <a:r>
              <a:rPr lang="en-US" baseline="0" dirty="0"/>
              <a:t>And what about natural gas in the homes? (through pipes that are buried underground and then piped into the home)</a:t>
            </a:r>
          </a:p>
        </p:txBody>
      </p:sp>
    </p:spTree>
    <p:extLst>
      <p:ext uri="{BB962C8B-B14F-4D97-AF65-F5344CB8AC3E}">
        <p14:creationId xmlns:p14="http://schemas.microsoft.com/office/powerpoint/2010/main" val="3616188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Creating</a:t>
            </a:r>
            <a:r>
              <a:rPr lang="en-US" b="1" baseline="0" dirty="0"/>
              <a:t> a </a:t>
            </a:r>
            <a:r>
              <a:rPr lang="en-US" b="1" baseline="0" dirty="0" smtClean="0"/>
              <a:t>home </a:t>
            </a:r>
            <a:r>
              <a:rPr lang="en-US" b="1" baseline="0" dirty="0"/>
              <a:t>e</a:t>
            </a:r>
            <a:r>
              <a:rPr lang="en-US" b="1" baseline="0" dirty="0" smtClean="0"/>
              <a:t>nergy </a:t>
            </a:r>
            <a:r>
              <a:rPr lang="en-US" b="1" baseline="0" dirty="0"/>
              <a:t>a</a:t>
            </a:r>
            <a:r>
              <a:rPr lang="en-US" b="1" baseline="0" dirty="0" smtClean="0"/>
              <a:t>udit </a:t>
            </a:r>
            <a:r>
              <a:rPr lang="en-US" b="1" dirty="0"/>
              <a:t>(2</a:t>
            </a:r>
            <a:r>
              <a:rPr lang="en-US" b="1" baseline="0" dirty="0"/>
              <a:t> slides: 15 </a:t>
            </a:r>
            <a:r>
              <a:rPr lang="mr-IN" b="1" baseline="0" dirty="0"/>
              <a:t>–</a:t>
            </a:r>
            <a:r>
              <a:rPr lang="en-US" b="1" baseline="0" dirty="0"/>
              <a:t> 20 minutes)</a:t>
            </a:r>
            <a:endParaRPr lang="en-US" b="1" dirty="0"/>
          </a:p>
          <a:p>
            <a:pPr marL="228600" indent="-228600">
              <a:buFont typeface="+mj-lt"/>
              <a:buAutoNum type="arabicPeriod"/>
            </a:pPr>
            <a:endParaRPr lang="en-US" dirty="0"/>
          </a:p>
          <a:p>
            <a:pPr marL="0" indent="0">
              <a:buFont typeface="+mj-lt"/>
              <a:buNone/>
            </a:pPr>
            <a:r>
              <a:rPr lang="en-US" dirty="0"/>
              <a:t>This</a:t>
            </a:r>
            <a:r>
              <a:rPr lang="en-US" baseline="0" dirty="0"/>
              <a:t> slide helps guide students on creating their own energy audit that they will use at home. This helps set it up. This builds off of what they have been learning:</a:t>
            </a:r>
          </a:p>
          <a:p>
            <a:pPr marL="628650" lvl="1" indent="-171450">
              <a:buFont typeface="Arial"/>
              <a:buChar char="•"/>
            </a:pPr>
            <a:r>
              <a:rPr lang="en-US" baseline="0" dirty="0"/>
              <a:t>That different devices require different amounts (and sometimes different types) of energy to power them</a:t>
            </a:r>
          </a:p>
          <a:p>
            <a:pPr marL="628650" lvl="1" indent="-171450">
              <a:buFont typeface="Arial"/>
              <a:buChar char="•"/>
            </a:pPr>
            <a:r>
              <a:rPr lang="en-US" baseline="0" dirty="0"/>
              <a:t>That companies like Alliant Energy generate and distribute power to homes in multiple ways</a:t>
            </a:r>
          </a:p>
          <a:p>
            <a:pPr marL="0" indent="0">
              <a:buFont typeface="+mj-lt"/>
              <a:buNone/>
            </a:pPr>
            <a:endParaRPr lang="en-US" dirty="0"/>
          </a:p>
          <a:p>
            <a:pPr marL="228600" indent="-228600">
              <a:buFont typeface="+mj-lt"/>
              <a:buAutoNum type="arabicPeriod"/>
            </a:pPr>
            <a:r>
              <a:rPr lang="en-US" dirty="0"/>
              <a:t>Share</a:t>
            </a:r>
            <a:r>
              <a:rPr lang="en-US" baseline="0" dirty="0"/>
              <a:t> with students that </a:t>
            </a:r>
            <a:r>
              <a:rPr lang="en-US" dirty="0"/>
              <a:t>now that they better understand power</a:t>
            </a:r>
            <a:r>
              <a:rPr lang="en-US" baseline="0" dirty="0"/>
              <a:t> use and generation, it is time for them to assess how they’re using it at home — in particular, can they be using it more efficiently? </a:t>
            </a:r>
          </a:p>
          <a:p>
            <a:pPr marL="228600" indent="-228600">
              <a:buFont typeface="+mj-lt"/>
              <a:buAutoNum type="arabicPeriod"/>
            </a:pPr>
            <a:endParaRPr lang="en-US" dirty="0"/>
          </a:p>
          <a:p>
            <a:pPr marL="228600" indent="-228600">
              <a:buFont typeface="+mj-lt"/>
              <a:buAutoNum type="arabicPeriod"/>
            </a:pPr>
            <a:r>
              <a:rPr lang="en-US" dirty="0"/>
              <a:t>Let them know that in their groups (or individually),</a:t>
            </a:r>
            <a:r>
              <a:rPr lang="en-US" baseline="0" dirty="0"/>
              <a:t> they will be creating a template to conduct a home energy audit. Use the slide’s questions as a way to help set that up. </a:t>
            </a:r>
          </a:p>
          <a:p>
            <a:pPr marL="228600" indent="-228600">
              <a:buFont typeface="+mj-lt"/>
              <a:buAutoNum type="arabicPeriod"/>
            </a:pPr>
            <a:endParaRPr lang="en-US" baseline="0" dirty="0"/>
          </a:p>
          <a:p>
            <a:pPr marL="0" indent="0">
              <a:buFont typeface="+mj-lt"/>
              <a:buNone/>
            </a:pPr>
            <a:endParaRPr lang="en-US" baseline="0" dirty="0"/>
          </a:p>
        </p:txBody>
      </p:sp>
    </p:spTree>
    <p:extLst>
      <p:ext uri="{BB962C8B-B14F-4D97-AF65-F5344CB8AC3E}">
        <p14:creationId xmlns:p14="http://schemas.microsoft.com/office/powerpoint/2010/main" val="3616188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Creating</a:t>
            </a:r>
            <a:r>
              <a:rPr lang="en-US" b="1" baseline="0" dirty="0"/>
              <a:t> a </a:t>
            </a:r>
            <a:r>
              <a:rPr lang="en-US" b="1" baseline="0" dirty="0" smtClean="0"/>
              <a:t>home </a:t>
            </a:r>
            <a:r>
              <a:rPr lang="en-US" b="1" baseline="0" dirty="0"/>
              <a:t>e</a:t>
            </a:r>
            <a:r>
              <a:rPr lang="en-US" b="1" baseline="0" dirty="0" smtClean="0"/>
              <a:t>nergy </a:t>
            </a:r>
            <a:r>
              <a:rPr lang="en-US" b="1" baseline="0" dirty="0"/>
              <a:t>a</a:t>
            </a:r>
            <a:r>
              <a:rPr lang="en-US" b="1" baseline="0" dirty="0" smtClean="0"/>
              <a:t>udit </a:t>
            </a:r>
            <a:r>
              <a:rPr lang="en-US" b="1" dirty="0"/>
              <a:t>(2</a:t>
            </a:r>
            <a:r>
              <a:rPr lang="en-US" b="1" baseline="0" dirty="0"/>
              <a:t> of 2 slides)</a:t>
            </a:r>
            <a:endParaRPr lang="en-US" b="1" dirty="0"/>
          </a:p>
          <a:p>
            <a:pPr marL="228600" indent="-228600">
              <a:buFont typeface="+mj-lt"/>
              <a:buAutoNum type="arabicPeriod"/>
            </a:pPr>
            <a:endParaRPr lang="en-US" dirty="0"/>
          </a:p>
          <a:p>
            <a:pPr marL="0" indent="0">
              <a:buFont typeface="+mj-lt"/>
              <a:buNone/>
            </a:pPr>
            <a:r>
              <a:rPr lang="en-US" dirty="0"/>
              <a:t>This</a:t>
            </a:r>
            <a:r>
              <a:rPr lang="en-US" baseline="0" dirty="0"/>
              <a:t> slide helps guide students on creating their own energy audit that they will use at home. </a:t>
            </a:r>
          </a:p>
          <a:p>
            <a:pPr marL="0" indent="0">
              <a:buFont typeface="+mj-lt"/>
              <a:buNone/>
            </a:pPr>
            <a:endParaRPr lang="en-US" baseline="0" dirty="0"/>
          </a:p>
          <a:p>
            <a:pPr marL="228600" indent="-228600">
              <a:buFont typeface="+mj-lt"/>
              <a:buAutoNum type="arabicPeriod"/>
            </a:pPr>
            <a:r>
              <a:rPr lang="en-US" baseline="0" dirty="0"/>
              <a:t>Set timeframes, </a:t>
            </a:r>
            <a:r>
              <a:rPr lang="en-US" baseline="0" dirty="0" smtClean="0"/>
              <a:t>expectations </a:t>
            </a:r>
            <a:r>
              <a:rPr lang="en-US" baseline="0" dirty="0"/>
              <a:t>and parameters for creating their audit templates.  </a:t>
            </a:r>
          </a:p>
          <a:p>
            <a:pPr marL="228600" indent="-228600">
              <a:buFont typeface="+mj-lt"/>
              <a:buAutoNum type="arabicPeriod"/>
            </a:pPr>
            <a:endParaRPr lang="en-US" dirty="0"/>
          </a:p>
          <a:p>
            <a:pPr marL="228600" indent="-228600">
              <a:buFont typeface="+mj-lt"/>
              <a:buAutoNum type="arabicPeriod"/>
            </a:pPr>
            <a:r>
              <a:rPr lang="en-US" baseline="0" dirty="0"/>
              <a:t>Check in on them as they create their templates.</a:t>
            </a:r>
          </a:p>
          <a:p>
            <a:pPr marL="228600" indent="-228600">
              <a:buFont typeface="+mj-lt"/>
              <a:buAutoNum type="arabicPeriod"/>
            </a:pPr>
            <a:endParaRPr lang="en-US" baseline="0" dirty="0"/>
          </a:p>
          <a:p>
            <a:pPr marL="228600" indent="-228600">
              <a:buFont typeface="+mj-lt"/>
              <a:buAutoNum type="arabicPeriod"/>
            </a:pPr>
            <a:r>
              <a:rPr lang="en-US" baseline="0" dirty="0"/>
              <a:t>Assign students to conduct their energy audits at home. </a:t>
            </a:r>
          </a:p>
          <a:p>
            <a:pPr marL="228600" indent="-228600">
              <a:buFont typeface="+mj-lt"/>
              <a:buAutoNum type="arabicPeriod"/>
            </a:pPr>
            <a:endParaRPr lang="en-US" baseline="0" dirty="0"/>
          </a:p>
          <a:p>
            <a:pPr marL="0" indent="0">
              <a:buFont typeface="+mj-lt"/>
              <a:buNone/>
            </a:pPr>
            <a:endParaRPr lang="en-US" baseline="0" dirty="0"/>
          </a:p>
        </p:txBody>
      </p:sp>
    </p:spTree>
    <p:extLst>
      <p:ext uri="{BB962C8B-B14F-4D97-AF65-F5344CB8AC3E}">
        <p14:creationId xmlns:p14="http://schemas.microsoft.com/office/powerpoint/2010/main" val="3616188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Sharing </a:t>
            </a:r>
            <a:r>
              <a:rPr lang="en-US" b="1" baseline="0" dirty="0" smtClean="0"/>
              <a:t>their </a:t>
            </a:r>
            <a:r>
              <a:rPr lang="en-US" b="1" baseline="0" dirty="0"/>
              <a:t>h</a:t>
            </a:r>
            <a:r>
              <a:rPr lang="en-US" b="1" baseline="0" dirty="0" smtClean="0"/>
              <a:t>ome </a:t>
            </a:r>
            <a:r>
              <a:rPr lang="en-US" b="1" baseline="0" dirty="0"/>
              <a:t>e</a:t>
            </a:r>
            <a:r>
              <a:rPr lang="en-US" b="1" baseline="0" dirty="0" smtClean="0"/>
              <a:t>nergy </a:t>
            </a:r>
            <a:r>
              <a:rPr lang="en-US" b="1" baseline="0" dirty="0"/>
              <a:t>a</a:t>
            </a:r>
            <a:r>
              <a:rPr lang="en-US" b="1" baseline="0" dirty="0" smtClean="0"/>
              <a:t>udit </a:t>
            </a:r>
            <a:r>
              <a:rPr lang="en-US" b="1" dirty="0"/>
              <a:t>(1 slide:</a:t>
            </a:r>
            <a:r>
              <a:rPr lang="en-US" b="1" baseline="0" dirty="0"/>
              <a:t> 10 </a:t>
            </a:r>
            <a:r>
              <a:rPr lang="mr-IN" b="1" baseline="0" dirty="0"/>
              <a:t>–</a:t>
            </a:r>
            <a:r>
              <a:rPr lang="en-US" b="1" baseline="0" dirty="0"/>
              <a:t> 20 minutes)</a:t>
            </a:r>
            <a:endParaRPr lang="en-US" b="1" dirty="0"/>
          </a:p>
          <a:p>
            <a:pPr marL="228600" indent="-228600">
              <a:buFont typeface="+mj-lt"/>
              <a:buAutoNum type="arabicPeriod"/>
            </a:pPr>
            <a:endParaRPr lang="en-US" dirty="0"/>
          </a:p>
          <a:p>
            <a:pPr marL="0" indent="0">
              <a:buFont typeface="+mj-lt"/>
              <a:buNone/>
            </a:pPr>
            <a:r>
              <a:rPr lang="en-US" dirty="0"/>
              <a:t>This</a:t>
            </a:r>
            <a:r>
              <a:rPr lang="en-US" baseline="0" dirty="0"/>
              <a:t> slide provides closure to the homework assignment. </a:t>
            </a:r>
          </a:p>
          <a:p>
            <a:pPr marL="0" indent="0">
              <a:buFont typeface="+mj-lt"/>
              <a:buNone/>
            </a:pPr>
            <a:endParaRPr lang="en-US" baseline="0" dirty="0"/>
          </a:p>
          <a:p>
            <a:pPr marL="228600" indent="-228600">
              <a:buFont typeface="+mj-lt"/>
              <a:buAutoNum type="arabicPeriod"/>
            </a:pPr>
            <a:r>
              <a:rPr lang="en-US" baseline="0" dirty="0"/>
              <a:t>Depending on the time you can devote, have students share their findings. You can have each share something individually or generally share as the class. These questions will help guide the process:</a:t>
            </a:r>
          </a:p>
          <a:p>
            <a:pPr marL="685800" lvl="1" indent="-228600">
              <a:buFont typeface="Arial"/>
              <a:buChar char="•"/>
            </a:pPr>
            <a:r>
              <a:rPr lang="en-US" baseline="0" dirty="0"/>
              <a:t>What are some of the “energy hogs”?</a:t>
            </a:r>
          </a:p>
          <a:p>
            <a:pPr marL="685800" lvl="1" indent="-228600">
              <a:buFont typeface="Arial"/>
              <a:buChar char="•"/>
            </a:pPr>
            <a:r>
              <a:rPr lang="en-US" baseline="0" dirty="0"/>
              <a:t>What are some of the energy wasters?</a:t>
            </a:r>
          </a:p>
          <a:p>
            <a:pPr marL="685800" lvl="1" indent="-228600">
              <a:buFont typeface="Arial"/>
              <a:buChar char="•"/>
            </a:pPr>
            <a:r>
              <a:rPr lang="en-US" baseline="0" dirty="0"/>
              <a:t>How can you make quick and easy changes to improve energy efficiency?</a:t>
            </a:r>
          </a:p>
          <a:p>
            <a:pPr marL="685800" lvl="1" indent="-228600">
              <a:buFont typeface="Arial"/>
              <a:buChar char="•"/>
            </a:pPr>
            <a:r>
              <a:rPr lang="en-US" baseline="0" dirty="0"/>
              <a:t>What are some more expensive and perhaps longer term changes to improve efficiency?</a:t>
            </a:r>
          </a:p>
          <a:p>
            <a:pPr marL="685800" lvl="1" indent="-228600">
              <a:buFont typeface="Arial"/>
              <a:buChar char="•"/>
            </a:pPr>
            <a:r>
              <a:rPr lang="en-US" baseline="0" dirty="0"/>
              <a:t>Were your parents interested in the audit? Did they participate?</a:t>
            </a:r>
          </a:p>
          <a:p>
            <a:pPr marL="685800" lvl="1" indent="-228600">
              <a:buFont typeface="Arial"/>
              <a:buChar char="•"/>
            </a:pPr>
            <a:r>
              <a:rPr lang="en-US" baseline="0" dirty="0"/>
              <a:t>What are some of the things that you taught your family?   </a:t>
            </a:r>
          </a:p>
          <a:p>
            <a:pPr marL="228600" indent="-228600">
              <a:buFont typeface="+mj-lt"/>
              <a:buAutoNum type="arabicPeriod"/>
            </a:pPr>
            <a:endParaRPr lang="en-US" dirty="0"/>
          </a:p>
        </p:txBody>
      </p:sp>
    </p:spTree>
    <p:extLst>
      <p:ext uri="{BB962C8B-B14F-4D97-AF65-F5344CB8AC3E}">
        <p14:creationId xmlns:p14="http://schemas.microsoft.com/office/powerpoint/2010/main" val="361618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Setting</a:t>
            </a:r>
            <a:r>
              <a:rPr lang="en-US" b="1" baseline="0" dirty="0" smtClean="0"/>
              <a:t> the stage (1 slide:  3 </a:t>
            </a:r>
            <a:r>
              <a:rPr lang="mr-IN" b="1" baseline="0" dirty="0" smtClean="0"/>
              <a:t>–</a:t>
            </a:r>
            <a:r>
              <a:rPr lang="en-US" b="1" baseline="0" dirty="0" smtClean="0"/>
              <a:t> 5 minutes)</a:t>
            </a:r>
          </a:p>
          <a:p>
            <a:pPr marL="0" indent="0">
              <a:buFont typeface="+mj-lt"/>
              <a:buNone/>
            </a:pPr>
            <a:endParaRPr lang="en-US" b="1" dirty="0" smtClean="0"/>
          </a:p>
          <a:p>
            <a:pPr marL="0" indent="0">
              <a:buFont typeface="+mj-lt"/>
              <a:buNone/>
            </a:pPr>
            <a:r>
              <a:rPr lang="en-US" b="0" dirty="0" smtClean="0"/>
              <a:t>This</a:t>
            </a:r>
            <a:r>
              <a:rPr lang="en-US" b="0" baseline="0" dirty="0" smtClean="0"/>
              <a:t> slide is meant to set the stage. There is a short activity and discussion on the energy required to power different appliances/devices.</a:t>
            </a:r>
            <a:endParaRPr lang="en-US" b="0" dirty="0" smtClean="0"/>
          </a:p>
          <a:p>
            <a:pPr marL="0" indent="0">
              <a:buFont typeface="+mj-lt"/>
              <a:buNone/>
            </a:pPr>
            <a:endParaRPr lang="en-US" b="1" dirty="0" smtClean="0"/>
          </a:p>
          <a:p>
            <a:pPr marL="228600" indent="-228600">
              <a:buFont typeface="+mj-lt"/>
              <a:buAutoNum type="arabicPeriod"/>
            </a:pPr>
            <a:r>
              <a:rPr lang="en-US" dirty="0" smtClean="0"/>
              <a:t>Have</a:t>
            </a:r>
            <a:r>
              <a:rPr lang="en-US" baseline="0" dirty="0" smtClean="0"/>
              <a:t> this slide on display as students enter the classroom. If that’s not possible, be sure to leave it up for at least 30 seconds before introducing the activity. </a:t>
            </a:r>
          </a:p>
          <a:p>
            <a:pPr marL="228600" indent="-228600">
              <a:buFont typeface="+mj-lt"/>
              <a:buAutoNum type="arabicPeriod"/>
            </a:pPr>
            <a:endParaRPr lang="en-US" baseline="0" dirty="0" smtClean="0"/>
          </a:p>
          <a:p>
            <a:pPr marL="228600" indent="-228600">
              <a:buFont typeface="+mj-lt"/>
              <a:buAutoNum type="arabicPeriod"/>
            </a:pPr>
            <a:r>
              <a:rPr lang="en-US" baseline="0" dirty="0" smtClean="0"/>
              <a:t>Ask students what they think is going on in the slide with the images and the different numbers of wattages — i.e., each image corresponds with one of the numbers of watts. </a:t>
            </a:r>
          </a:p>
          <a:p>
            <a:pPr marL="228600" indent="-228600">
              <a:buFont typeface="+mj-lt"/>
              <a:buAutoNum type="arabicPeriod"/>
            </a:pPr>
            <a:endParaRPr lang="en-US" baseline="0" dirty="0" smtClean="0"/>
          </a:p>
          <a:p>
            <a:pPr marL="228600" indent="-228600">
              <a:buFont typeface="+mj-lt"/>
              <a:buAutoNum type="arabicPeriod"/>
            </a:pPr>
            <a:r>
              <a:rPr lang="en-US" baseline="0" dirty="0" smtClean="0"/>
              <a:t>Let them know that you’ll be exploring energy use in this lesson and that different items at home consume different levels of energy, often measured in watts. Of the four images on the slide, have them speculate on which one uses 4 watts. They will likely guess correctly that it’s the phone charger. Then ask them to quickly (and silently!) figure out the ascending order for the other three. </a:t>
            </a:r>
          </a:p>
          <a:p>
            <a:pPr marL="228600" indent="-228600">
              <a:buFont typeface="+mj-lt"/>
              <a:buAutoNum type="arabicPeriod"/>
            </a:pPr>
            <a:endParaRPr lang="en-US" baseline="0" dirty="0" smtClean="0"/>
          </a:p>
          <a:p>
            <a:pPr marL="457200" lvl="1" indent="0">
              <a:buFontTx/>
              <a:buNone/>
            </a:pPr>
            <a:r>
              <a:rPr lang="en-US" baseline="0" dirty="0" smtClean="0"/>
              <a:t>Here’s the correct order:</a:t>
            </a:r>
          </a:p>
          <a:p>
            <a:pPr marL="685800" lvl="1" indent="-228600">
              <a:buFont typeface="Arial"/>
              <a:buChar char="•"/>
            </a:pPr>
            <a:r>
              <a:rPr lang="en-US" baseline="0" dirty="0" smtClean="0"/>
              <a:t>4 watts = cell phone charger</a:t>
            </a:r>
          </a:p>
          <a:p>
            <a:pPr marL="685800" lvl="1" indent="-228600">
              <a:buFont typeface="Arial"/>
              <a:buChar char="•"/>
            </a:pPr>
            <a:r>
              <a:rPr lang="en-US" baseline="0" dirty="0" smtClean="0"/>
              <a:t>30 watts = television</a:t>
            </a:r>
          </a:p>
          <a:p>
            <a:pPr marL="685800" lvl="1" indent="-228600">
              <a:buFont typeface="Arial"/>
              <a:buChar char="•"/>
            </a:pPr>
            <a:r>
              <a:rPr lang="en-US" baseline="0" dirty="0" smtClean="0"/>
              <a:t>200 watts = refrigerator</a:t>
            </a:r>
          </a:p>
          <a:p>
            <a:pPr marL="685800" lvl="1" indent="-228600">
              <a:buFont typeface="Arial"/>
              <a:buChar char="•"/>
            </a:pPr>
            <a:r>
              <a:rPr lang="en-US" baseline="0" dirty="0" smtClean="0"/>
              <a:t>1200 watts = microwave oven</a:t>
            </a:r>
          </a:p>
          <a:p>
            <a:pPr marL="228600" indent="-228600">
              <a:buFont typeface="+mj-lt"/>
              <a:buAutoNum type="arabicPeriod"/>
            </a:pPr>
            <a:endParaRPr lang="en-US" baseline="0" dirty="0" smtClean="0"/>
          </a:p>
          <a:p>
            <a:pPr marL="228600" indent="-228600">
              <a:buFont typeface="+mj-lt"/>
              <a:buAutoNum type="arabicPeriod"/>
            </a:pPr>
            <a:r>
              <a:rPr lang="en-US" baseline="0" dirty="0" smtClean="0"/>
              <a:t>Ask a few students to share the order they came up with. If all have the same order, see if anyone has a different order. (Because a refrigerator is bigger than a microwave, some students may assume that it’s the 1200 watt appliance.) As a result of this quick activity, students should be able to recognize that </a:t>
            </a:r>
          </a:p>
          <a:p>
            <a:pPr marL="228600" indent="-228600">
              <a:buFont typeface="Arial"/>
              <a:buChar char="•"/>
            </a:pPr>
            <a:endParaRPr lang="en-US" baseline="0" dirty="0" smtClean="0"/>
          </a:p>
          <a:p>
            <a:pPr marL="685800" lvl="1" indent="-228600">
              <a:buFont typeface="Arial"/>
              <a:buChar char="•"/>
            </a:pPr>
            <a:r>
              <a:rPr lang="en-US" baseline="0" dirty="0" smtClean="0"/>
              <a:t>Different devices require different amounts of energy/electricity to power them</a:t>
            </a:r>
          </a:p>
          <a:p>
            <a:pPr marL="685800" lvl="1" indent="-228600">
              <a:buFont typeface="Arial"/>
              <a:buChar char="•"/>
            </a:pPr>
            <a:r>
              <a:rPr lang="en-US" baseline="0" dirty="0" smtClean="0"/>
              <a:t>As evidenced by the refrigerator vs. the microwave, it’s not influenced only by the size of the object.</a:t>
            </a:r>
          </a:p>
          <a:p>
            <a:pPr marL="685800" lvl="1" indent="-228600">
              <a:buFont typeface="Arial"/>
              <a:buChar char="•"/>
            </a:pPr>
            <a:r>
              <a:rPr lang="en-US" baseline="0" dirty="0" smtClean="0"/>
              <a:t>Watts are a common measurement for energy use</a:t>
            </a:r>
          </a:p>
          <a:p>
            <a:pPr marL="228600" indent="-228600">
              <a:buFont typeface="+mj-lt"/>
              <a:buAutoNum type="arabicPeriod"/>
            </a:pPr>
            <a:endParaRPr lang="en-US" baseline="0" dirty="0" smtClean="0"/>
          </a:p>
          <a:p>
            <a:pPr marL="228600" indent="-228600">
              <a:buFont typeface="+mj-lt"/>
              <a:buAutoNum type="arabicPeriod"/>
            </a:pPr>
            <a:r>
              <a:rPr lang="en-US" baseline="0" dirty="0" smtClean="0"/>
              <a:t>Ask students to try to define </a:t>
            </a:r>
            <a:r>
              <a:rPr lang="en-US" i="1" baseline="0" dirty="0" smtClean="0"/>
              <a:t>watts</a:t>
            </a:r>
            <a:r>
              <a:rPr lang="en-US" i="0" baseline="0" dirty="0" smtClean="0"/>
              <a:t>. Have a few students attempt to define it.</a:t>
            </a:r>
            <a:endParaRPr lang="en-US" baseline="0" dirty="0" smtClean="0"/>
          </a:p>
        </p:txBody>
      </p:sp>
    </p:spTree>
    <p:extLst>
      <p:ext uri="{BB962C8B-B14F-4D97-AF65-F5344CB8AC3E}">
        <p14:creationId xmlns:p14="http://schemas.microsoft.com/office/powerpoint/2010/main" val="92779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Defining</a:t>
            </a:r>
            <a:r>
              <a:rPr lang="en-US" b="1" baseline="0" dirty="0"/>
              <a:t> Watts (1 slide: 3 </a:t>
            </a:r>
            <a:r>
              <a:rPr lang="mr-IN" b="1" baseline="0" dirty="0"/>
              <a:t>–</a:t>
            </a:r>
            <a:r>
              <a:rPr lang="en-US" b="1" baseline="0" dirty="0"/>
              <a:t> 5 minutes)</a:t>
            </a:r>
          </a:p>
          <a:p>
            <a:pPr marL="0" indent="0">
              <a:buFont typeface="+mj-lt"/>
              <a:buNone/>
            </a:pPr>
            <a:endParaRPr lang="en-US" b="1" baseline="0" dirty="0"/>
          </a:p>
          <a:p>
            <a:pPr marL="0" indent="0">
              <a:buFont typeface="+mj-lt"/>
              <a:buNone/>
            </a:pPr>
            <a:r>
              <a:rPr lang="en-US" b="0" baseline="0" dirty="0"/>
              <a:t>This slide provides an animated definition for “watts.” It will help ensure that students have a foundational understanding of different energy requirements for different devices.</a:t>
            </a:r>
            <a:endParaRPr lang="en-US" b="0" dirty="0"/>
          </a:p>
          <a:p>
            <a:pPr marL="228600" indent="-228600">
              <a:buFont typeface="+mj-lt"/>
              <a:buAutoNum type="arabicPeriod"/>
            </a:pPr>
            <a:endParaRPr lang="en-US" dirty="0"/>
          </a:p>
          <a:p>
            <a:pPr marL="228600" indent="-228600">
              <a:buFont typeface="+mj-lt"/>
              <a:buAutoNum type="arabicPeriod"/>
            </a:pPr>
            <a:r>
              <a:rPr lang="en-US" dirty="0"/>
              <a:t>Before</a:t>
            </a:r>
            <a:r>
              <a:rPr lang="en-US" baseline="0" dirty="0"/>
              <a:t> showing the definition of “watts,” ask which of the definitions that students shared they believe is the best explanation of “watts” or “wattage.”</a:t>
            </a:r>
          </a:p>
          <a:p>
            <a:pPr marL="228600" indent="-228600">
              <a:buFont typeface="+mj-lt"/>
              <a:buAutoNum type="arabicPeriod"/>
            </a:pPr>
            <a:endParaRPr lang="en-US" baseline="0" dirty="0"/>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a:t>Show the </a:t>
            </a:r>
            <a:r>
              <a:rPr lang="en-US" baseline="0" dirty="0" smtClean="0"/>
              <a:t>video definition: https://www.youtube.com/watch?v=xzsHkF1Mqvg</a:t>
            </a:r>
            <a:endParaRPr lang="en-US" baseline="0" dirty="0"/>
          </a:p>
          <a:p>
            <a:pPr marL="228600" indent="-228600">
              <a:buFont typeface="+mj-lt"/>
              <a:buAutoNum type="arabicPeriod"/>
            </a:pPr>
            <a:endParaRPr lang="en-US" baseline="0" dirty="0"/>
          </a:p>
          <a:p>
            <a:pPr marL="228600" indent="-228600">
              <a:buFont typeface="+mj-lt"/>
              <a:buAutoNum type="arabicPeriod"/>
            </a:pPr>
            <a:r>
              <a:rPr lang="en-US" baseline="0" dirty="0"/>
              <a:t>Ask students to identify and share any new information about “watts” that wasn’t within any of the attempts to define the term.</a:t>
            </a:r>
            <a:endParaRPr lang="en-US" dirty="0"/>
          </a:p>
          <a:p>
            <a:pPr marL="228600" indent="-228600">
              <a:buFont typeface="+mj-lt"/>
              <a:buAutoNum type="arabicPeriod"/>
            </a:pPr>
            <a:endParaRPr lang="en-US" dirty="0"/>
          </a:p>
        </p:txBody>
      </p:sp>
    </p:spTree>
    <p:extLst>
      <p:ext uri="{BB962C8B-B14F-4D97-AF65-F5344CB8AC3E}">
        <p14:creationId xmlns:p14="http://schemas.microsoft.com/office/powerpoint/2010/main" val="361618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Categorizing </a:t>
            </a:r>
            <a:r>
              <a:rPr lang="en-US" b="1" dirty="0" smtClean="0"/>
              <a:t>energy </a:t>
            </a:r>
            <a:r>
              <a:rPr lang="en-US" b="1" dirty="0"/>
              <a:t>c</a:t>
            </a:r>
            <a:r>
              <a:rPr lang="en-US" b="1" dirty="0" smtClean="0"/>
              <a:t>onsumption </a:t>
            </a:r>
            <a:r>
              <a:rPr lang="en-US" b="1" dirty="0"/>
              <a:t>(3</a:t>
            </a:r>
            <a:r>
              <a:rPr lang="en-US" b="1" baseline="0" dirty="0"/>
              <a:t> slides: 5  - 8 minutes)</a:t>
            </a:r>
            <a:endParaRPr lang="en-US" b="1" dirty="0"/>
          </a:p>
          <a:p>
            <a:pPr marL="228600" indent="-228600">
              <a:buFont typeface="+mj-lt"/>
              <a:buAutoNum type="arabicPeriod"/>
            </a:pPr>
            <a:endParaRPr lang="en-US" dirty="0"/>
          </a:p>
          <a:p>
            <a:pPr marL="0" indent="0">
              <a:buFont typeface="+mj-lt"/>
              <a:buNone/>
            </a:pPr>
            <a:r>
              <a:rPr lang="en-US" dirty="0"/>
              <a:t>This slide will help students explore different</a:t>
            </a:r>
            <a:r>
              <a:rPr lang="en-US" baseline="0" dirty="0"/>
              <a:t> means of powering devices — the energy sources, the requirements to power them, etc. The images on the slide will be the guide to the discussion and activity.</a:t>
            </a:r>
          </a:p>
          <a:p>
            <a:pPr marL="0" indent="0">
              <a:buFont typeface="+mj-lt"/>
              <a:buNone/>
            </a:pPr>
            <a:endParaRPr lang="en-US" dirty="0"/>
          </a:p>
          <a:p>
            <a:pPr marL="228600" indent="-228600">
              <a:buFont typeface="+mj-lt"/>
              <a:buAutoNum type="arabicPeriod"/>
            </a:pPr>
            <a:r>
              <a:rPr lang="en-US" dirty="0"/>
              <a:t>Divide students into pairs/small groups.</a:t>
            </a:r>
            <a:r>
              <a:rPr lang="en-US" baseline="0" dirty="0"/>
              <a:t> </a:t>
            </a:r>
          </a:p>
          <a:p>
            <a:pPr marL="228600" indent="-228600">
              <a:buFont typeface="+mj-lt"/>
              <a:buAutoNum type="arabicPeriod"/>
            </a:pPr>
            <a:endParaRPr lang="en-US" baseline="0" dirty="0"/>
          </a:p>
          <a:p>
            <a:pPr marL="228600" indent="-228600">
              <a:buFont typeface="+mj-lt"/>
              <a:buAutoNum type="arabicPeriod"/>
            </a:pPr>
            <a:r>
              <a:rPr lang="en-US" baseline="0" dirty="0"/>
              <a:t>As a class, explore the similarities and differences between a refrigerator and a dryer. Together, you should identify that:</a:t>
            </a:r>
          </a:p>
          <a:p>
            <a:pPr marL="228600" indent="-228600">
              <a:buFont typeface="+mj-lt"/>
              <a:buAutoNum type="arabicPeriod"/>
            </a:pPr>
            <a:endParaRPr lang="en-US" baseline="0" dirty="0"/>
          </a:p>
          <a:p>
            <a:pPr marL="685800" lvl="1" indent="-228600">
              <a:buFont typeface="Arial"/>
              <a:buChar char="•"/>
            </a:pPr>
            <a:r>
              <a:rPr lang="en-US" b="1" baseline="0" dirty="0"/>
              <a:t>Similarities </a:t>
            </a:r>
            <a:r>
              <a:rPr lang="en-US" b="0" baseline="0" dirty="0"/>
              <a:t>— both run on electricity; newer models of both are more energy efficient (they may not know this)</a:t>
            </a:r>
          </a:p>
          <a:p>
            <a:pPr marL="685800" lvl="1" indent="-228600">
              <a:buFont typeface="Arial"/>
              <a:buChar char="•"/>
            </a:pPr>
            <a:r>
              <a:rPr lang="en-US" b="1" baseline="0" dirty="0"/>
              <a:t>Differences</a:t>
            </a:r>
            <a:r>
              <a:rPr lang="en-US" b="0" baseline="0" dirty="0"/>
              <a:t> — refrigerator draws a constant source of power/dryer draws power when in use; refrigerator doesn’t really have viable alternatives/dryer has viable </a:t>
            </a:r>
            <a:r>
              <a:rPr lang="en-US" b="0" baseline="0" dirty="0" smtClean="0"/>
              <a:t>alternatives</a:t>
            </a:r>
            <a:endParaRPr lang="en-US" baseline="0" dirty="0"/>
          </a:p>
          <a:p>
            <a:pPr marL="0" lvl="0" indent="0">
              <a:buFontTx/>
              <a:buNone/>
            </a:pPr>
            <a:r>
              <a:rPr lang="en-US" baseline="0" dirty="0"/>
              <a:t>     </a:t>
            </a:r>
          </a:p>
          <a:p>
            <a:pPr marL="0" lvl="0" indent="0">
              <a:buFontTx/>
              <a:buNone/>
            </a:pPr>
            <a:r>
              <a:rPr lang="en-US" baseline="0" dirty="0" smtClean="0"/>
              <a:t>You </a:t>
            </a:r>
            <a:r>
              <a:rPr lang="en-US" baseline="0" dirty="0"/>
              <a:t>may need to lead them toward determining some of these similarities and differences. They may also come up with other similarities and/or differences.</a:t>
            </a:r>
            <a:endParaRPr lang="en-US" dirty="0"/>
          </a:p>
        </p:txBody>
      </p:sp>
    </p:spTree>
    <p:extLst>
      <p:ext uri="{BB962C8B-B14F-4D97-AF65-F5344CB8AC3E}">
        <p14:creationId xmlns:p14="http://schemas.microsoft.com/office/powerpoint/2010/main" val="361618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baseline="0" dirty="0" smtClean="0">
                <a:solidFill>
                  <a:schemeClr val="tx1"/>
                </a:solidFill>
                <a:latin typeface="Times" charset="0"/>
                <a:ea typeface="Geneva" charset="0"/>
                <a:cs typeface="Geneva" charset="0"/>
              </a:rPr>
              <a:t>Categorizing energy consumption (2 of 3 slides)</a:t>
            </a:r>
          </a:p>
          <a:p>
            <a:endParaRPr lang="en-US" sz="1200" b="0" u="none" kern="1200" baseline="0" dirty="0" smtClean="0">
              <a:solidFill>
                <a:schemeClr val="tx1"/>
              </a:solidFill>
              <a:latin typeface="Times" charset="0"/>
              <a:ea typeface="Geneva" charset="0"/>
              <a:cs typeface="Geneva" charset="0"/>
            </a:endParaRPr>
          </a:p>
          <a:p>
            <a:r>
              <a:rPr lang="en-US" sz="1200" b="0" u="none" kern="1200" baseline="0" dirty="0" smtClean="0">
                <a:solidFill>
                  <a:schemeClr val="tx1"/>
                </a:solidFill>
                <a:latin typeface="Times" charset="0"/>
                <a:ea typeface="Geneva" charset="0"/>
                <a:cs typeface="Geneva" charset="0"/>
              </a:rPr>
              <a:t>This slide provides a visual example of a table for student pairs/groups to create. It is a guide — they can create it differently if they prefer.</a:t>
            </a:r>
          </a:p>
          <a:p>
            <a:endParaRPr lang="en-US" sz="1200" b="0" u="none" kern="1200" baseline="0" dirty="0" smtClean="0">
              <a:solidFill>
                <a:schemeClr val="tx1"/>
              </a:solidFill>
              <a:latin typeface="Times" charset="0"/>
              <a:ea typeface="Geneva" charset="0"/>
              <a:cs typeface="Geneva" charset="0"/>
            </a:endParaRPr>
          </a:p>
          <a:p>
            <a:pPr marL="228600" indent="-228600">
              <a:buFont typeface="+mj-lt"/>
              <a:buAutoNum type="arabicPeriod"/>
            </a:pPr>
            <a:r>
              <a:rPr lang="en-US" sz="1200" b="0" u="none" kern="1200" baseline="0" dirty="0" smtClean="0">
                <a:solidFill>
                  <a:schemeClr val="tx1"/>
                </a:solidFill>
                <a:latin typeface="Times" charset="0"/>
                <a:ea typeface="Geneva" charset="0"/>
                <a:cs typeface="Geneva" charset="0"/>
              </a:rPr>
              <a:t>Walk students through the process of creating a table to highlight the similarities and differences in the energy use between the devices. </a:t>
            </a:r>
          </a:p>
          <a:p>
            <a:pPr marL="228600" indent="-228600">
              <a:buFont typeface="+mj-lt"/>
              <a:buAutoNum type="arabicPeriod"/>
            </a:pPr>
            <a:endParaRPr lang="en-US" sz="1200" b="0" u="none" kern="1200" baseline="0" dirty="0" smtClean="0">
              <a:solidFill>
                <a:schemeClr val="tx1"/>
              </a:solidFill>
              <a:latin typeface="Times" charset="0"/>
              <a:ea typeface="Geneva" charset="0"/>
              <a:cs typeface="Geneva" charset="0"/>
            </a:endParaRPr>
          </a:p>
          <a:p>
            <a:pPr marL="628650" lvl="1" indent="-171450">
              <a:buFont typeface="Arial"/>
              <a:buChar char="•"/>
            </a:pPr>
            <a:r>
              <a:rPr lang="en-US" sz="1200" b="0" u="none" kern="1200" baseline="0" dirty="0" smtClean="0">
                <a:solidFill>
                  <a:schemeClr val="tx1"/>
                </a:solidFill>
                <a:latin typeface="Times" charset="0"/>
                <a:ea typeface="Geneva" charset="0"/>
                <a:cs typeface="+mn-cs"/>
              </a:rPr>
              <a:t>Decide on the columns in the table. The example provides four columns, but they may think of more. </a:t>
            </a:r>
          </a:p>
          <a:p>
            <a:pPr marL="628650" lvl="1" indent="-171450">
              <a:buFont typeface="Arial"/>
              <a:buChar char="•"/>
            </a:pPr>
            <a:r>
              <a:rPr lang="en-US" sz="1200" b="0" u="none" kern="1200" baseline="0" dirty="0" smtClean="0">
                <a:solidFill>
                  <a:schemeClr val="tx1"/>
                </a:solidFill>
                <a:latin typeface="Times" charset="0"/>
                <a:ea typeface="Geneva" charset="0"/>
                <a:cs typeface="+mn-cs"/>
              </a:rPr>
              <a:t>Create a table.</a:t>
            </a:r>
          </a:p>
          <a:p>
            <a:pPr marL="628650" lvl="1" indent="-171450">
              <a:buFont typeface="Arial"/>
              <a:buChar char="•"/>
            </a:pPr>
            <a:r>
              <a:rPr lang="en-US" sz="1200" b="0" u="none" kern="1200" baseline="0" dirty="0" smtClean="0">
                <a:solidFill>
                  <a:schemeClr val="tx1"/>
                </a:solidFill>
                <a:latin typeface="Times" charset="0"/>
                <a:ea typeface="Geneva" charset="0"/>
                <a:cs typeface="+mn-cs"/>
              </a:rPr>
              <a:t>Complete the table with each of the devices</a:t>
            </a:r>
          </a:p>
          <a:p>
            <a:pPr marL="171450" indent="-171450">
              <a:buFont typeface="Arial"/>
              <a:buChar char="•"/>
            </a:pPr>
            <a:endParaRPr lang="en-US" sz="1200" b="0" u="none" kern="1200" baseline="0" dirty="0" smtClean="0">
              <a:solidFill>
                <a:schemeClr val="tx1"/>
              </a:solidFill>
              <a:latin typeface="Times" charset="0"/>
              <a:ea typeface="Geneva" charset="0"/>
              <a:cs typeface="Geneva" charset="0"/>
            </a:endParaRPr>
          </a:p>
          <a:p>
            <a:pPr marL="228600" indent="-228600">
              <a:buFont typeface="+mj-lt"/>
              <a:buAutoNum type="arabicPeriod"/>
            </a:pPr>
            <a:r>
              <a:rPr lang="en-US" sz="1200" b="0" u="none" kern="1200" baseline="0" dirty="0" smtClean="0">
                <a:solidFill>
                  <a:schemeClr val="tx1"/>
                </a:solidFill>
                <a:latin typeface="Times" charset="0"/>
                <a:ea typeface="Geneva" charset="0"/>
                <a:cs typeface="Geneva" charset="0"/>
              </a:rPr>
              <a:t>Let students know that you’ll put the collage back on the screen as well as how much time they have to complete the table. </a:t>
            </a:r>
            <a:endParaRPr lang="en-US" dirty="0"/>
          </a:p>
        </p:txBody>
      </p:sp>
    </p:spTree>
    <p:extLst>
      <p:ext uri="{BB962C8B-B14F-4D97-AF65-F5344CB8AC3E}">
        <p14:creationId xmlns:p14="http://schemas.microsoft.com/office/powerpoint/2010/main" val="361618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Categorizing </a:t>
            </a:r>
            <a:r>
              <a:rPr lang="en-US" b="1" dirty="0" smtClean="0"/>
              <a:t>energy</a:t>
            </a:r>
            <a:r>
              <a:rPr lang="en-US" b="1" baseline="0" dirty="0" smtClean="0"/>
              <a:t> c</a:t>
            </a:r>
            <a:r>
              <a:rPr lang="en-US" b="1" dirty="0" smtClean="0"/>
              <a:t>onsumption </a:t>
            </a:r>
            <a:r>
              <a:rPr lang="en-US" b="1" dirty="0"/>
              <a:t>(3</a:t>
            </a:r>
            <a:r>
              <a:rPr lang="en-US" b="1" baseline="0" dirty="0"/>
              <a:t> of 3 slides)</a:t>
            </a:r>
            <a:endParaRPr lang="en-US" b="1" dirty="0"/>
          </a:p>
          <a:p>
            <a:pPr marL="228600" indent="-228600">
              <a:buFont typeface="+mj-lt"/>
              <a:buAutoNum type="arabicPeriod"/>
            </a:pPr>
            <a:endParaRPr lang="en-US" dirty="0"/>
          </a:p>
          <a:p>
            <a:pPr marL="0" indent="0">
              <a:buFont typeface="+mj-lt"/>
              <a:buNone/>
            </a:pPr>
            <a:r>
              <a:rPr lang="en-US" dirty="0"/>
              <a:t>This slide will remind students which devices to</a:t>
            </a:r>
            <a:r>
              <a:rPr lang="en-US" baseline="0" dirty="0"/>
              <a:t> include in their table.</a:t>
            </a:r>
          </a:p>
          <a:p>
            <a:pPr marL="0" indent="0">
              <a:buFont typeface="+mj-lt"/>
              <a:buNone/>
            </a:pPr>
            <a:endParaRPr lang="en-US" dirty="0"/>
          </a:p>
          <a:p>
            <a:pPr marL="228600" indent="-228600">
              <a:buFont typeface="+mj-lt"/>
              <a:buAutoNum type="arabicPeriod"/>
            </a:pPr>
            <a:r>
              <a:rPr lang="en-US" dirty="0"/>
              <a:t>Wander around the class to observe how students are completing</a:t>
            </a:r>
            <a:r>
              <a:rPr lang="en-US" baseline="0" dirty="0"/>
              <a:t> their tables</a:t>
            </a:r>
            <a:r>
              <a:rPr lang="en-US" dirty="0"/>
              <a:t>.</a:t>
            </a:r>
            <a:r>
              <a:rPr lang="en-US" baseline="0" dirty="0"/>
              <a:t> </a:t>
            </a:r>
          </a:p>
          <a:p>
            <a:pPr marL="228600" indent="-228600">
              <a:buFont typeface="+mj-lt"/>
              <a:buAutoNum type="arabicPeriod"/>
            </a:pPr>
            <a:endParaRPr lang="en-US" baseline="0" dirty="0"/>
          </a:p>
          <a:p>
            <a:pPr marL="228600" indent="-228600">
              <a:buFont typeface="+mj-lt"/>
              <a:buAutoNum type="arabicPeriod"/>
            </a:pPr>
            <a:r>
              <a:rPr lang="en-US" baseline="0" dirty="0"/>
              <a:t>After students complete their tables, ask them what they put in for the rake — particularly the energy source. </a:t>
            </a:r>
          </a:p>
          <a:p>
            <a:pPr marL="228600" indent="-228600">
              <a:buFont typeface="+mj-lt"/>
              <a:buAutoNum type="arabicPeriod"/>
            </a:pPr>
            <a:endParaRPr lang="en-US" baseline="0" dirty="0"/>
          </a:p>
          <a:p>
            <a:pPr marL="228600" indent="-228600">
              <a:buFont typeface="+mj-lt"/>
              <a:buAutoNum type="arabicPeriod"/>
            </a:pPr>
            <a:r>
              <a:rPr lang="en-US" baseline="0" dirty="0"/>
              <a:t>To help transition to the next section, ask students to compare and contrast the cell phone and the flashlight. They’ll likely identify that they’re powered by batteries but that their batteries are different (rechargeable for phones). Both draw power when they’re turned on, but a phone is usually kept on whereas a flashlight is not.</a:t>
            </a:r>
          </a:p>
        </p:txBody>
      </p:sp>
    </p:spTree>
    <p:extLst>
      <p:ext uri="{BB962C8B-B14F-4D97-AF65-F5344CB8AC3E}">
        <p14:creationId xmlns:p14="http://schemas.microsoft.com/office/powerpoint/2010/main" val="361618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Delving</a:t>
            </a:r>
            <a:r>
              <a:rPr lang="en-US" b="1" baseline="0" dirty="0" smtClean="0"/>
              <a:t> deeper into batteries</a:t>
            </a:r>
            <a:r>
              <a:rPr lang="en-US" b="1" dirty="0" smtClean="0"/>
              <a:t>: Phone</a:t>
            </a:r>
            <a:r>
              <a:rPr lang="en-US" b="1" baseline="0" dirty="0" smtClean="0"/>
              <a:t> activity (1 slide: 7 </a:t>
            </a:r>
            <a:r>
              <a:rPr lang="mr-IN" b="1" baseline="0" dirty="0" smtClean="0"/>
              <a:t>–</a:t>
            </a:r>
            <a:r>
              <a:rPr lang="en-US" b="1" baseline="0" dirty="0" smtClean="0"/>
              <a:t> 10 minutes)</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dirty="0"/>
              <a:t>This slide guides students on completing a short activity that</a:t>
            </a:r>
            <a:r>
              <a:rPr lang="en-US" baseline="0" dirty="0"/>
              <a:t> focuses on their phone batteries. Its main goal is to pique student interest in batteries — particularly rechargeable batteries. </a:t>
            </a:r>
          </a:p>
          <a:p>
            <a:endParaRPr lang="en-US" dirty="0"/>
          </a:p>
          <a:p>
            <a:pPr marL="228600" indent="-228600">
              <a:buFont typeface="+mj-lt"/>
              <a:buAutoNum type="arabicPeriod"/>
            </a:pPr>
            <a:r>
              <a:rPr lang="en-US" dirty="0"/>
              <a:t>Have student groups/pairs combine</a:t>
            </a:r>
            <a:r>
              <a:rPr lang="en-US" baseline="0" dirty="0"/>
              <a:t> with another group/pair. There should be at least </a:t>
            </a:r>
            <a:r>
              <a:rPr lang="en-US" baseline="0" dirty="0" smtClean="0"/>
              <a:t>four </a:t>
            </a:r>
            <a:r>
              <a:rPr lang="en-US" baseline="0" dirty="0"/>
              <a:t>students in each new group. </a:t>
            </a:r>
          </a:p>
          <a:p>
            <a:pPr marL="228600" indent="-228600">
              <a:buFont typeface="+mj-lt"/>
              <a:buAutoNum type="arabicPeriod"/>
            </a:pPr>
            <a:endParaRPr lang="en-US" dirty="0"/>
          </a:p>
          <a:p>
            <a:pPr marL="228600" indent="-228600">
              <a:buFont typeface="+mj-lt"/>
              <a:buAutoNum type="arabicPeriod"/>
            </a:pPr>
            <a:r>
              <a:rPr lang="en-US" dirty="0"/>
              <a:t>Ask them to get out their phones, reinforcing</a:t>
            </a:r>
            <a:r>
              <a:rPr lang="en-US" baseline="0" dirty="0"/>
              <a:t> classroom rules on phones! Share that they will be focusing on the batteries, following the steps on the slide.</a:t>
            </a:r>
          </a:p>
          <a:p>
            <a:pPr marL="228600" indent="-228600">
              <a:buFont typeface="+mj-lt"/>
              <a:buAutoNum type="arabicPeriod"/>
            </a:pPr>
            <a:endParaRPr lang="en-US" baseline="0" dirty="0"/>
          </a:p>
          <a:p>
            <a:pPr marL="228600" indent="-228600">
              <a:buFont typeface="+mj-lt"/>
              <a:buAutoNum type="arabicPeriod"/>
            </a:pPr>
            <a:r>
              <a:rPr lang="en-US" baseline="0" dirty="0"/>
              <a:t>Walk through the steps:</a:t>
            </a:r>
          </a:p>
          <a:p>
            <a:pPr marL="685800" lvl="1" indent="-228600">
              <a:buFont typeface="+mj-lt"/>
              <a:buAutoNum type="arabicPeriod"/>
            </a:pPr>
            <a:r>
              <a:rPr lang="en-US" baseline="0" dirty="0"/>
              <a:t>Each phone will have varying percentages of charge. They should determine what the average percentage of the charge is among the group.</a:t>
            </a:r>
          </a:p>
          <a:p>
            <a:pPr marL="685800" lvl="1" indent="-228600">
              <a:buFont typeface="+mj-lt"/>
              <a:buAutoNum type="arabicPeriod"/>
            </a:pPr>
            <a:r>
              <a:rPr lang="en-US" baseline="0" dirty="0"/>
              <a:t>Whichever phone has the lowest percentage charge, they should figure out how to minimize battery use (while keeping the phone on) and then predict how long until the battery drains. To help do this, they can take steps to minimize battery use, monitor how long it takes to lose 1% and then extrapolate from there.</a:t>
            </a:r>
          </a:p>
          <a:p>
            <a:pPr marL="685800" lvl="1" indent="-228600">
              <a:buFont typeface="+mj-lt"/>
              <a:buAutoNum type="arabicPeriod"/>
            </a:pPr>
            <a:r>
              <a:rPr lang="en-US" baseline="0" dirty="0"/>
              <a:t>Follow a similar procedure with the most charged phone, except they should figure out what will drain the battery the fastest (e.g., many apps open, running video, fully lit screen, etc.). Then they should predict how quickly the battery will last.</a:t>
            </a:r>
          </a:p>
          <a:p>
            <a:pPr marL="685800" lvl="1" indent="-228600">
              <a:buFont typeface="+mj-lt"/>
              <a:buAutoNum type="arabicPeriod"/>
            </a:pPr>
            <a:r>
              <a:rPr lang="en-US" baseline="0" dirty="0"/>
              <a:t>Finally, they should predict the cumulative time </a:t>
            </a:r>
            <a:r>
              <a:rPr lang="en-US" baseline="0" dirty="0" smtClean="0"/>
              <a:t>to charge all </a:t>
            </a:r>
            <a:r>
              <a:rPr lang="en-US" baseline="0" dirty="0"/>
              <a:t>of the phones </a:t>
            </a:r>
            <a:r>
              <a:rPr lang="en-US" baseline="0" dirty="0" smtClean="0"/>
              <a:t>to 100%, based on their current percentages and again as if </a:t>
            </a:r>
            <a:r>
              <a:rPr lang="en-US" baseline="0" dirty="0"/>
              <a:t>all of them started at 0%/dead.  </a:t>
            </a:r>
          </a:p>
          <a:p>
            <a:pPr marL="228600" indent="-228600">
              <a:buFont typeface="+mj-lt"/>
              <a:buAutoNum type="arabicPeriod"/>
            </a:pPr>
            <a:endParaRPr lang="en-US" baseline="0" dirty="0"/>
          </a:p>
          <a:p>
            <a:pPr marL="228600" indent="-228600">
              <a:buFont typeface="+mj-lt"/>
              <a:buAutoNum type="arabicPeriod"/>
            </a:pPr>
            <a:r>
              <a:rPr lang="en-US" baseline="0" dirty="0"/>
              <a:t>Have each group share its results. </a:t>
            </a:r>
          </a:p>
        </p:txBody>
      </p:sp>
    </p:spTree>
    <p:extLst>
      <p:ext uri="{BB962C8B-B14F-4D97-AF65-F5344CB8AC3E}">
        <p14:creationId xmlns:p14="http://schemas.microsoft.com/office/powerpoint/2010/main" val="35124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dirty="0"/>
              <a:t>Delving </a:t>
            </a:r>
            <a:r>
              <a:rPr lang="en-US" b="1" baseline="0" dirty="0" smtClean="0"/>
              <a:t>deeper </a:t>
            </a:r>
            <a:r>
              <a:rPr lang="en-US" b="1" baseline="0" dirty="0"/>
              <a:t>i</a:t>
            </a:r>
            <a:r>
              <a:rPr lang="en-US" b="1" baseline="0" dirty="0" smtClean="0"/>
              <a:t>nto </a:t>
            </a:r>
            <a:r>
              <a:rPr lang="en-US" b="1" baseline="0" dirty="0"/>
              <a:t>b</a:t>
            </a:r>
            <a:r>
              <a:rPr lang="en-US" b="1" baseline="0" dirty="0" smtClean="0"/>
              <a:t>atteries</a:t>
            </a:r>
            <a:r>
              <a:rPr lang="en-US" b="1" baseline="0" dirty="0"/>
              <a:t>: Video on </a:t>
            </a:r>
            <a:r>
              <a:rPr lang="en-US" b="1" baseline="0" dirty="0" smtClean="0"/>
              <a:t>battery </a:t>
            </a:r>
            <a:r>
              <a:rPr lang="en-US" b="1" baseline="0" dirty="0"/>
              <a:t>s</a:t>
            </a:r>
            <a:r>
              <a:rPr lang="en-US" b="1" baseline="0" dirty="0" smtClean="0"/>
              <a:t>torage </a:t>
            </a:r>
            <a:r>
              <a:rPr lang="en-US" b="1" baseline="0" dirty="0"/>
              <a:t>(1 slide: 3 </a:t>
            </a:r>
            <a:r>
              <a:rPr lang="mr-IN" b="1" baseline="0" dirty="0"/>
              <a:t>–</a:t>
            </a:r>
            <a:r>
              <a:rPr lang="en-US" b="1" baseline="0" dirty="0"/>
              <a:t> 5 minutes)</a:t>
            </a:r>
          </a:p>
          <a:p>
            <a:pPr marL="0" indent="0">
              <a:buFont typeface="+mj-lt"/>
              <a:buNone/>
            </a:pPr>
            <a:endParaRPr lang="en-US" b="1" baseline="0" dirty="0"/>
          </a:p>
          <a:p>
            <a:pPr marL="0" indent="0">
              <a:buFont typeface="+mj-lt"/>
              <a:buNone/>
            </a:pPr>
            <a:r>
              <a:rPr lang="en-US" b="0" baseline="0" dirty="0"/>
              <a:t>This slide is a short video focused on the importance of battery storage for solar power, providing greater context for how batteries work.</a:t>
            </a:r>
            <a:endParaRPr lang="en-US" b="0" dirty="0"/>
          </a:p>
          <a:p>
            <a:pPr marL="228600" indent="-228600">
              <a:buFont typeface="+mj-lt"/>
              <a:buAutoNum type="arabicPeriod"/>
            </a:pPr>
            <a:endParaRPr lang="en-US" dirty="0"/>
          </a:p>
          <a:p>
            <a:pPr marL="228600" indent="-228600">
              <a:buFont typeface="+mj-lt"/>
              <a:buAutoNum type="arabicPeriod"/>
            </a:pPr>
            <a:r>
              <a:rPr lang="en-US" dirty="0"/>
              <a:t>Before</a:t>
            </a:r>
            <a:r>
              <a:rPr lang="en-US" baseline="0" dirty="0"/>
              <a:t> showing the video, ask the class to identify other commonly used devices that are powered by batteries. As they identify a device, ask if the battery is usually or even always rechargeable. If they don’t mention an automobile, make sure that they include that in their list. </a:t>
            </a:r>
          </a:p>
          <a:p>
            <a:pPr marL="228600" indent="-228600">
              <a:buFont typeface="+mj-lt"/>
              <a:buAutoNum type="arabicPeriod"/>
            </a:pPr>
            <a:endParaRPr lang="en-US" baseline="0" dirty="0"/>
          </a:p>
          <a:p>
            <a:pPr marL="228600" indent="-228600">
              <a:buFont typeface="+mj-lt"/>
              <a:buAutoNum type="arabicPeriod"/>
            </a:pPr>
            <a:r>
              <a:rPr lang="en-US" baseline="0" dirty="0"/>
              <a:t>Ask them if they know of any examples where an entire home might run on battery power. </a:t>
            </a:r>
          </a:p>
          <a:p>
            <a:pPr marL="228600" indent="-228600">
              <a:buFont typeface="+mj-lt"/>
              <a:buAutoNum type="arabicPeriod"/>
            </a:pPr>
            <a:endParaRPr lang="en-US" baseline="0" dirty="0"/>
          </a:p>
          <a:p>
            <a:pPr marL="228600" indent="-228600">
              <a:buFont typeface="+mj-lt"/>
              <a:buAutoNum type="arabicPeriod"/>
            </a:pPr>
            <a:r>
              <a:rPr lang="en-US" baseline="0" dirty="0"/>
              <a:t>Show the </a:t>
            </a:r>
            <a:r>
              <a:rPr lang="en-US" baseline="0" dirty="0" smtClean="0"/>
              <a:t>video: https://www.youtube.com/watch?v=suj3Qbc4gpU</a:t>
            </a:r>
            <a:endParaRPr lang="en-US" baseline="0" dirty="0"/>
          </a:p>
          <a:p>
            <a:pPr marL="228600" indent="-228600">
              <a:buFont typeface="+mj-lt"/>
              <a:buAutoNum type="arabicPeriod"/>
            </a:pPr>
            <a:endParaRPr lang="en-US" baseline="0" dirty="0"/>
          </a:p>
          <a:p>
            <a:pPr marL="228600" indent="-228600">
              <a:buFont typeface="+mj-lt"/>
              <a:buAutoNum type="arabicPeriod"/>
            </a:pPr>
            <a:r>
              <a:rPr lang="en-US" baseline="0" dirty="0"/>
              <a:t>Ask students to identify and share any new information about batteries that they learned.</a:t>
            </a:r>
            <a:endParaRPr lang="en-US" dirty="0"/>
          </a:p>
        </p:txBody>
      </p:sp>
    </p:spTree>
    <p:extLst>
      <p:ext uri="{BB962C8B-B14F-4D97-AF65-F5344CB8AC3E}">
        <p14:creationId xmlns:p14="http://schemas.microsoft.com/office/powerpoint/2010/main" val="361618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baseline="0" dirty="0"/>
              <a:t>Delving </a:t>
            </a:r>
            <a:r>
              <a:rPr lang="en-US" b="1" baseline="0" dirty="0" smtClean="0"/>
              <a:t>deeper </a:t>
            </a:r>
            <a:r>
              <a:rPr lang="en-US" b="1" baseline="0" dirty="0"/>
              <a:t>i</a:t>
            </a:r>
            <a:r>
              <a:rPr lang="en-US" b="1" baseline="0" dirty="0" smtClean="0"/>
              <a:t>nto </a:t>
            </a:r>
            <a:r>
              <a:rPr lang="en-US" b="1" baseline="0" dirty="0"/>
              <a:t>b</a:t>
            </a:r>
            <a:r>
              <a:rPr lang="en-US" b="1" baseline="0" dirty="0" smtClean="0"/>
              <a:t>atteries</a:t>
            </a:r>
            <a:r>
              <a:rPr lang="en-US" b="1" baseline="0" dirty="0"/>
              <a:t>: What </a:t>
            </a:r>
            <a:r>
              <a:rPr lang="en-US" b="1" baseline="0" dirty="0" smtClean="0"/>
              <a:t>happens </a:t>
            </a:r>
            <a:r>
              <a:rPr lang="en-US" b="1" baseline="0" dirty="0"/>
              <a:t>i</a:t>
            </a:r>
            <a:r>
              <a:rPr lang="en-US" b="1" baseline="0" dirty="0" smtClean="0"/>
              <a:t>nside </a:t>
            </a:r>
            <a:r>
              <a:rPr lang="en-US" b="1" baseline="0" dirty="0"/>
              <a:t>a </a:t>
            </a:r>
            <a:r>
              <a:rPr lang="en-US" b="1" baseline="0" dirty="0" smtClean="0"/>
              <a:t>battery</a:t>
            </a:r>
            <a:r>
              <a:rPr lang="en-US" b="1" baseline="0" dirty="0"/>
              <a:t>? (2 slides: 3 </a:t>
            </a:r>
            <a:r>
              <a:rPr lang="mr-IN" b="1" baseline="0" dirty="0"/>
              <a:t>–</a:t>
            </a:r>
            <a:r>
              <a:rPr lang="en-US" b="1" baseline="0" dirty="0"/>
              <a:t> 5 minutes)</a:t>
            </a:r>
          </a:p>
          <a:p>
            <a:pPr marL="0" indent="0">
              <a:buFont typeface="+mj-lt"/>
              <a:buNone/>
            </a:pPr>
            <a:endParaRPr lang="en-US" b="1" baseline="0" dirty="0"/>
          </a:p>
          <a:p>
            <a:pPr marL="0" indent="0">
              <a:buFont typeface="+mj-lt"/>
              <a:buNone/>
            </a:pPr>
            <a:r>
              <a:rPr lang="en-US" b="0" baseline="0" dirty="0"/>
              <a:t>This slide provides a way to reinforce and review how a battery works. Students will try to put the processes that occur within a battery in their correct sequence. </a:t>
            </a:r>
            <a:endParaRPr lang="en-US" b="0" dirty="0"/>
          </a:p>
          <a:p>
            <a:pPr marL="228600" indent="-228600">
              <a:buFont typeface="+mj-lt"/>
              <a:buAutoNum type="arabicPeriod"/>
            </a:pPr>
            <a:endParaRPr lang="en-US" dirty="0"/>
          </a:p>
          <a:p>
            <a:pPr marL="228600" indent="-228600">
              <a:buFont typeface="+mj-lt"/>
              <a:buAutoNum type="arabicPeriod"/>
            </a:pPr>
            <a:r>
              <a:rPr lang="en-US" baseline="0" dirty="0"/>
              <a:t>Ask the class which way the electrons travel when a battery discharges (provides power) — from negative to positive or positive to negative? [Answer: </a:t>
            </a:r>
            <a:r>
              <a:rPr lang="en-US" b="1" baseline="0" dirty="0"/>
              <a:t>from negative to positive</a:t>
            </a:r>
            <a:r>
              <a:rPr lang="en-US" baseline="0" dirty="0"/>
              <a:t>.] They should remember that from the video and/or from looking at the diagram on the slide. </a:t>
            </a:r>
          </a:p>
          <a:p>
            <a:pPr marL="228600" indent="-228600">
              <a:buFont typeface="+mj-lt"/>
              <a:buAutoNum type="arabicPeriod"/>
            </a:pPr>
            <a:endParaRPr lang="en-US" baseline="0" dirty="0"/>
          </a:p>
          <a:p>
            <a:pPr marL="228600" indent="-228600">
              <a:buFont typeface="+mj-lt"/>
              <a:buAutoNum type="arabicPeriod"/>
            </a:pPr>
            <a:r>
              <a:rPr lang="en-US" baseline="0" dirty="0"/>
              <a:t>Using the diagram, have students (as a class or in their pairs/groups) try to determine the correct sequence of the process. This should take only a minute or two. </a:t>
            </a:r>
          </a:p>
        </p:txBody>
      </p:sp>
    </p:spTree>
    <p:extLst>
      <p:ext uri="{BB962C8B-B14F-4D97-AF65-F5344CB8AC3E}">
        <p14:creationId xmlns:p14="http://schemas.microsoft.com/office/powerpoint/2010/main" val="3616188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44C4227-D494-1C42-A568-5B0EA69A4E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le 8"/>
          <p:cNvSpPr>
            <a:spLocks noGrp="1"/>
          </p:cNvSpPr>
          <p:nvPr>
            <p:ph type="title" hasCustomPrompt="1"/>
          </p:nvPr>
        </p:nvSpPr>
        <p:spPr>
          <a:xfrm>
            <a:off x="3429000" y="2143125"/>
            <a:ext cx="5562600" cy="733425"/>
          </a:xfrm>
          <a:prstGeom prst="rect">
            <a:avLst/>
          </a:prstGeom>
        </p:spPr>
        <p:txBody>
          <a:bodyPr/>
          <a:lstStyle>
            <a:lvl1pPr marL="0" marR="0" indent="0" algn="ctr" defTabSz="914400" rtl="0" eaLnBrk="0" fontAlgn="base" latinLnBrk="0" hangingPunct="0">
              <a:lnSpc>
                <a:spcPct val="100000"/>
              </a:lnSpc>
              <a:spcBef>
                <a:spcPct val="0"/>
              </a:spcBef>
              <a:spcAft>
                <a:spcPct val="0"/>
              </a:spcAft>
              <a:buClrTx/>
              <a:buSzTx/>
              <a:buFontTx/>
              <a:buNone/>
              <a:tabLst/>
              <a:defRPr sz="4400">
                <a:solidFill>
                  <a:schemeClr val="accent5"/>
                </a:solidFill>
                <a:latin typeface="Arial" panose="020B0604020202020204" pitchFamily="34" charset="0"/>
                <a:cs typeface="Arial" panose="020B0604020202020204" pitchFamily="34" charset="0"/>
              </a:defRPr>
            </a:lvl1pPr>
          </a:lstStyle>
          <a:p>
            <a:r>
              <a:rPr lang="en-US" dirty="0"/>
              <a:t>Click to add title</a:t>
            </a:r>
          </a:p>
        </p:txBody>
      </p:sp>
      <p:sp>
        <p:nvSpPr>
          <p:cNvPr id="11" name="Subtitle 2"/>
          <p:cNvSpPr>
            <a:spLocks noGrp="1"/>
          </p:cNvSpPr>
          <p:nvPr>
            <p:ph type="subTitle" idx="1" hasCustomPrompt="1"/>
          </p:nvPr>
        </p:nvSpPr>
        <p:spPr>
          <a:xfrm>
            <a:off x="3429000" y="2876550"/>
            <a:ext cx="5486400" cy="762000"/>
          </a:xfrm>
          <a:prstGeom prst="rect">
            <a:avLst/>
          </a:prstGeom>
          <a:effectLst/>
        </p:spPr>
        <p:txBody>
          <a:bodyPr/>
          <a:lstStyle>
            <a:lvl1pPr marL="0" indent="0" algn="ctr">
              <a:buNone/>
              <a:defRPr sz="2000" b="1">
                <a:solidFill>
                  <a:schemeClr val="bg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smtClean="0"/>
              <a:t>add </a:t>
            </a:r>
            <a:r>
              <a:rPr lang="en-US" dirty="0"/>
              <a:t>subtitle</a:t>
            </a:r>
          </a:p>
        </p:txBody>
      </p:sp>
    </p:spTree>
    <p:extLst>
      <p:ext uri="{BB962C8B-B14F-4D97-AF65-F5344CB8AC3E}">
        <p14:creationId xmlns:p14="http://schemas.microsoft.com/office/powerpoint/2010/main" val="24465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8_Section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85960A8-C2F1-C943-AB65-AA5719881F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185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137FD46-FEAF-FA4C-B2D3-6B86DE40CB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le 8"/>
          <p:cNvSpPr>
            <a:spLocks noGrp="1"/>
          </p:cNvSpPr>
          <p:nvPr>
            <p:ph type="title" hasCustomPrompt="1"/>
          </p:nvPr>
        </p:nvSpPr>
        <p:spPr>
          <a:xfrm>
            <a:off x="0" y="2143125"/>
            <a:ext cx="9144000" cy="733425"/>
          </a:xfrm>
          <a:prstGeom prst="rect">
            <a:avLst/>
          </a:prstGeom>
        </p:spPr>
        <p:txBody>
          <a:bodyPr/>
          <a:lstStyle>
            <a:lvl1pPr marL="0" marR="0" indent="0" algn="ctr" defTabSz="914400" rtl="0" eaLnBrk="0" fontAlgn="base" latinLnBrk="0" hangingPunct="0">
              <a:lnSpc>
                <a:spcPct val="100000"/>
              </a:lnSpc>
              <a:spcBef>
                <a:spcPct val="0"/>
              </a:spcBef>
              <a:spcAft>
                <a:spcPct val="0"/>
              </a:spcAft>
              <a:buClrTx/>
              <a:buSzTx/>
              <a:buFontTx/>
              <a:buNone/>
              <a:tabLst/>
              <a:defRPr sz="4400">
                <a:solidFill>
                  <a:schemeClr val="accent5"/>
                </a:solidFill>
                <a:latin typeface="Arial" panose="020B0604020202020204" pitchFamily="34" charset="0"/>
                <a:cs typeface="Arial" panose="020B0604020202020204" pitchFamily="34" charset="0"/>
              </a:defRPr>
            </a:lvl1pPr>
          </a:lstStyle>
          <a:p>
            <a:r>
              <a:rPr lang="en-US" dirty="0"/>
              <a:t>Click to add title</a:t>
            </a:r>
          </a:p>
        </p:txBody>
      </p:sp>
      <p:sp>
        <p:nvSpPr>
          <p:cNvPr id="11" name="Subtitle 2"/>
          <p:cNvSpPr>
            <a:spLocks noGrp="1"/>
          </p:cNvSpPr>
          <p:nvPr>
            <p:ph type="subTitle" idx="1" hasCustomPrompt="1"/>
          </p:nvPr>
        </p:nvSpPr>
        <p:spPr>
          <a:xfrm>
            <a:off x="0" y="2876550"/>
            <a:ext cx="9144000" cy="762000"/>
          </a:xfrm>
          <a:prstGeom prst="rect">
            <a:avLst/>
          </a:prstGeom>
          <a:effectLst/>
        </p:spPr>
        <p:txBody>
          <a:bodyPr/>
          <a:lstStyle>
            <a:lvl1pPr marL="0" indent="0" algn="ctr">
              <a:buNone/>
              <a:defRPr sz="2000" b="1">
                <a:solidFill>
                  <a:schemeClr val="bg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29866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F00300F-85A7-5A41-9C18-3B63592B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le 8"/>
          <p:cNvSpPr>
            <a:spLocks noGrp="1"/>
          </p:cNvSpPr>
          <p:nvPr>
            <p:ph type="title" hasCustomPrompt="1"/>
          </p:nvPr>
        </p:nvSpPr>
        <p:spPr>
          <a:xfrm>
            <a:off x="1066800" y="1352550"/>
            <a:ext cx="5562600" cy="7334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4400" baseline="0">
                <a:solidFill>
                  <a:schemeClr val="accent5"/>
                </a:solidFill>
                <a:latin typeface="Arial" panose="020B0604020202020204" pitchFamily="34" charset="0"/>
                <a:cs typeface="Arial" panose="020B0604020202020204" pitchFamily="34" charset="0"/>
              </a:defRPr>
            </a:lvl1pPr>
          </a:lstStyle>
          <a:p>
            <a:r>
              <a:rPr lang="en-US" dirty="0"/>
              <a:t>Click to add title</a:t>
            </a:r>
          </a:p>
        </p:txBody>
      </p:sp>
      <p:sp>
        <p:nvSpPr>
          <p:cNvPr id="11" name="Subtitle 2"/>
          <p:cNvSpPr>
            <a:spLocks noGrp="1"/>
          </p:cNvSpPr>
          <p:nvPr>
            <p:ph type="subTitle" idx="1" hasCustomPrompt="1"/>
          </p:nvPr>
        </p:nvSpPr>
        <p:spPr>
          <a:xfrm>
            <a:off x="1066800" y="2085975"/>
            <a:ext cx="5562600" cy="762000"/>
          </a:xfrm>
          <a:prstGeom prst="rect">
            <a:avLst/>
          </a:prstGeom>
          <a:effectLst/>
        </p:spPr>
        <p:txBody>
          <a:bodyPr/>
          <a:lstStyle>
            <a:lvl1pPr marL="0" indent="0" algn="l">
              <a:buNone/>
              <a:defRPr sz="2000" b="1" baseline="0">
                <a:solidFill>
                  <a:schemeClr val="bg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36525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blu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3745949-FC17-7D40-B8EF-D7FCD344C4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748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blu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3D20BAE-D5DC-F649-B21F-B2BC132CE5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598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ection blu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C42DC71-65AC-384E-A565-5F731D2A2C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21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blu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85960A8-C2F1-C943-AB65-AA5719881F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092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B87FDA1-08A4-5646-B91D-0C4B28B8B3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8"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259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4"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Tree>
    <p:extLst>
      <p:ext uri="{BB962C8B-B14F-4D97-AF65-F5344CB8AC3E}">
        <p14:creationId xmlns:p14="http://schemas.microsoft.com/office/powerpoint/2010/main" val="247462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p:cNvSpPr>
            <a:spLocks noGrp="1"/>
          </p:cNvSpPr>
          <p:nvPr>
            <p:ph sz="quarter" idx="10"/>
          </p:nvPr>
        </p:nvSpPr>
        <p:spPr>
          <a:xfrm>
            <a:off x="4572000" y="1200150"/>
            <a:ext cx="4114800" cy="3276600"/>
          </a:xfrm>
          <a:prstGeom prst="rect">
            <a:avLst/>
          </a:prstGeom>
        </p:spPr>
        <p:txBody>
          <a:bodyPr>
            <a:normAutofit/>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8" name="Content Placeholder 3"/>
          <p:cNvSpPr>
            <a:spLocks noGrp="1"/>
          </p:cNvSpPr>
          <p:nvPr>
            <p:ph sz="quarter" idx="11"/>
          </p:nvPr>
        </p:nvSpPr>
        <p:spPr>
          <a:xfrm>
            <a:off x="457200" y="1200150"/>
            <a:ext cx="3886200" cy="3276600"/>
          </a:xfrm>
          <a:prstGeom prst="rect">
            <a:avLst/>
          </a:prstGeom>
        </p:spPr>
        <p:txBody>
          <a:bodyPr>
            <a:normAutofit/>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1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3867" y="0"/>
            <a:ext cx="9177867" cy="5162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hasCustomPrompt="1"/>
          </p:nvPr>
        </p:nvSpPr>
        <p:spPr>
          <a:xfrm>
            <a:off x="3429000" y="2143125"/>
            <a:ext cx="5562600" cy="733425"/>
          </a:xfrm>
          <a:prstGeom prst="rect">
            <a:avLst/>
          </a:prstGeom>
        </p:spPr>
        <p:txBody>
          <a:bodyPr/>
          <a:lstStyle>
            <a:lvl1pPr marL="0" marR="0" indent="0" algn="ctr" defTabSz="914400" rtl="0" eaLnBrk="0" fontAlgn="base" latinLnBrk="0" hangingPunct="0">
              <a:lnSpc>
                <a:spcPct val="100000"/>
              </a:lnSpc>
              <a:spcBef>
                <a:spcPct val="0"/>
              </a:spcBef>
              <a:spcAft>
                <a:spcPct val="0"/>
              </a:spcAft>
              <a:buClrTx/>
              <a:buSzTx/>
              <a:buFontTx/>
              <a:buNone/>
              <a:tabLst/>
              <a:defRPr sz="4400" baseline="0">
                <a:solidFill>
                  <a:schemeClr val="accent5"/>
                </a:solidFill>
                <a:latin typeface="Arial" panose="020B0604020202020204" pitchFamily="34" charset="0"/>
                <a:cs typeface="Arial" panose="020B0604020202020204" pitchFamily="34" charset="0"/>
              </a:defRPr>
            </a:lvl1pPr>
          </a:lstStyle>
          <a:p>
            <a:r>
              <a:rPr lang="en-US" dirty="0"/>
              <a:t>Click to add title</a:t>
            </a:r>
          </a:p>
        </p:txBody>
      </p:sp>
      <p:sp>
        <p:nvSpPr>
          <p:cNvPr id="11" name="Subtitle 2"/>
          <p:cNvSpPr>
            <a:spLocks noGrp="1"/>
          </p:cNvSpPr>
          <p:nvPr>
            <p:ph type="subTitle" idx="1" hasCustomPrompt="1"/>
          </p:nvPr>
        </p:nvSpPr>
        <p:spPr>
          <a:xfrm>
            <a:off x="3429000" y="2876550"/>
            <a:ext cx="5562600" cy="762000"/>
          </a:xfrm>
          <a:prstGeom prst="rect">
            <a:avLst/>
          </a:prstGeom>
          <a:effectLst/>
        </p:spPr>
        <p:txBody>
          <a:bodyPr/>
          <a:lstStyle>
            <a:lvl1pPr marL="0" indent="0" algn="ctr">
              <a:buNone/>
              <a:defRPr sz="2000" b="1" baseline="0">
                <a:solidFill>
                  <a:schemeClr val="bg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85795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150938"/>
            <a:ext cx="4040188" cy="481012"/>
          </a:xfrm>
          <a:prstGeom prst="rect">
            <a:avLst/>
          </a:prstGeom>
        </p:spPr>
        <p:txBody>
          <a:bodyPr anchor="b"/>
          <a:lstStyle>
            <a:lvl1pPr marL="0" indent="0">
              <a:buNone/>
              <a:defRPr sz="2000" b="1">
                <a:solidFill>
                  <a:srgbClr val="64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000" b="1">
                <a:solidFill>
                  <a:srgbClr val="64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10"/>
          <p:cNvSpPr>
            <a:spLocks noGrp="1"/>
          </p:cNvSpPr>
          <p:nvPr>
            <p:ph sz="quarter" idx="11"/>
          </p:nvPr>
        </p:nvSpPr>
        <p:spPr>
          <a:xfrm>
            <a:off x="457200" y="1657350"/>
            <a:ext cx="4038600" cy="2971800"/>
          </a:xfrm>
          <a:prstGeom prst="rect">
            <a:avLst/>
          </a:prstGeom>
        </p:spPr>
        <p:txBody>
          <a:bodyPr>
            <a:normAutofit/>
          </a:bodyPr>
          <a:lstStyle>
            <a:lvl1pPr marL="171450" indent="-171450">
              <a:buClr>
                <a:schemeClr val="accent1"/>
              </a:buClr>
              <a:buSzPct val="109000"/>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1pPr>
            <a:lvl2pPr marL="461963" indent="-225425">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2pPr>
            <a:lvl3pPr marL="67945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3pPr>
            <a:lvl4pPr marL="917575"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4pPr>
            <a:lvl5pPr marL="114300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0"/>
          <p:cNvSpPr>
            <a:spLocks noGrp="1"/>
          </p:cNvSpPr>
          <p:nvPr>
            <p:ph sz="quarter" idx="12"/>
          </p:nvPr>
        </p:nvSpPr>
        <p:spPr>
          <a:xfrm>
            <a:off x="4648200" y="1657350"/>
            <a:ext cx="4038600" cy="2971800"/>
          </a:xfrm>
          <a:prstGeom prst="rect">
            <a:avLst/>
          </a:prstGeom>
        </p:spPr>
        <p:txBody>
          <a:bodyPr>
            <a:normAutofit/>
          </a:bodyPr>
          <a:lstStyle>
            <a:lvl1pPr marL="171450" indent="-171450">
              <a:buClr>
                <a:schemeClr val="accent1"/>
              </a:buClr>
              <a:buSzPct val="109000"/>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1pPr>
            <a:lvl2pPr marL="461963" indent="-225425">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2pPr>
            <a:lvl3pPr marL="67945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3pPr>
            <a:lvl4pPr marL="917575"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4pPr>
            <a:lvl5pPr marL="114300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8"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2679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5"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446774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4887913"/>
            <a:ext cx="533400" cy="274637"/>
          </a:xfrm>
          <a:prstGeom prst="rect">
            <a:avLst/>
          </a:prstGeom>
        </p:spPr>
        <p:txBody>
          <a:bodyPr/>
          <a:lstStyle/>
          <a:p>
            <a:fld id="{1910CB5C-FA00-44BC-8C81-665BD0303758}" type="slidenum">
              <a:rPr lang="en-US" smtClean="0"/>
              <a:pPr/>
              <a:t>‹#›</a:t>
            </a:fld>
            <a:endParaRPr lang="en-US" dirty="0"/>
          </a:p>
        </p:txBody>
      </p:sp>
    </p:spTree>
    <p:extLst>
      <p:ext uri="{BB962C8B-B14F-4D97-AF65-F5344CB8AC3E}">
        <p14:creationId xmlns:p14="http://schemas.microsoft.com/office/powerpoint/2010/main" val="374254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 only">
    <p:spTree>
      <p:nvGrpSpPr>
        <p:cNvPr id="1" name=""/>
        <p:cNvGrpSpPr/>
        <p:nvPr/>
      </p:nvGrpSpPr>
      <p:grpSpPr>
        <a:xfrm>
          <a:off x="0" y="0"/>
          <a:ext cx="0" cy="0"/>
          <a:chOff x="0" y="0"/>
          <a:chExt cx="0" cy="0"/>
        </a:xfrm>
      </p:grpSpPr>
      <p:sp>
        <p:nvSpPr>
          <p:cNvPr id="7"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8"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 xmlns:a16="http://schemas.microsoft.com/office/drawing/2014/main" id="{7393FCAF-FEED-4D41-B084-BA79427C95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01000" y="4704025"/>
            <a:ext cx="1009650" cy="367776"/>
          </a:xfrm>
          <a:prstGeom prst="rect">
            <a:avLst/>
          </a:prstGeom>
        </p:spPr>
      </p:pic>
    </p:spTree>
    <p:extLst>
      <p:ext uri="{BB962C8B-B14F-4D97-AF65-F5344CB8AC3E}">
        <p14:creationId xmlns:p14="http://schemas.microsoft.com/office/powerpoint/2010/main" val="223206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4"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Tree>
    <p:extLst>
      <p:ext uri="{BB962C8B-B14F-4D97-AF65-F5344CB8AC3E}">
        <p14:creationId xmlns:p14="http://schemas.microsoft.com/office/powerpoint/2010/main" val="1586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p:cNvSpPr>
            <a:spLocks noGrp="1"/>
          </p:cNvSpPr>
          <p:nvPr>
            <p:ph sz="quarter" idx="10"/>
          </p:nvPr>
        </p:nvSpPr>
        <p:spPr>
          <a:xfrm>
            <a:off x="4572000" y="1200150"/>
            <a:ext cx="4114800" cy="3276600"/>
          </a:xfrm>
          <a:prstGeom prst="rect">
            <a:avLst/>
          </a:prstGeom>
        </p:spPr>
        <p:txBody>
          <a:bodyPr>
            <a:normAutofit/>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8" name="Content Placeholder 3"/>
          <p:cNvSpPr>
            <a:spLocks noGrp="1"/>
          </p:cNvSpPr>
          <p:nvPr>
            <p:ph sz="quarter" idx="11"/>
          </p:nvPr>
        </p:nvSpPr>
        <p:spPr>
          <a:xfrm>
            <a:off x="457200" y="1200150"/>
            <a:ext cx="3886200" cy="3276600"/>
          </a:xfrm>
          <a:prstGeom prst="rect">
            <a:avLst/>
          </a:prstGeom>
        </p:spPr>
        <p:txBody>
          <a:bodyPr>
            <a:normAutofit/>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339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150938"/>
            <a:ext cx="4040188" cy="481012"/>
          </a:xfrm>
          <a:prstGeom prst="rect">
            <a:avLst/>
          </a:prstGeom>
        </p:spPr>
        <p:txBody>
          <a:bodyPr anchor="b"/>
          <a:lstStyle>
            <a:lvl1pPr marL="0" indent="0">
              <a:buNone/>
              <a:defRPr sz="2000" b="1">
                <a:solidFill>
                  <a:srgbClr val="64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000" b="1">
                <a:solidFill>
                  <a:srgbClr val="64646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10"/>
          <p:cNvSpPr>
            <a:spLocks noGrp="1"/>
          </p:cNvSpPr>
          <p:nvPr>
            <p:ph sz="quarter" idx="11"/>
          </p:nvPr>
        </p:nvSpPr>
        <p:spPr>
          <a:xfrm>
            <a:off x="457200" y="1657350"/>
            <a:ext cx="4038600" cy="2971800"/>
          </a:xfrm>
          <a:prstGeom prst="rect">
            <a:avLst/>
          </a:prstGeom>
        </p:spPr>
        <p:txBody>
          <a:bodyPr>
            <a:normAutofit/>
          </a:bodyPr>
          <a:lstStyle>
            <a:lvl1pPr marL="171450" indent="-171450">
              <a:buClr>
                <a:schemeClr val="accent1"/>
              </a:buClr>
              <a:buSzPct val="109000"/>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1pPr>
            <a:lvl2pPr marL="461963" indent="-225425">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2pPr>
            <a:lvl3pPr marL="67945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3pPr>
            <a:lvl4pPr marL="917575"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4pPr>
            <a:lvl5pPr marL="114300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0"/>
          <p:cNvSpPr>
            <a:spLocks noGrp="1"/>
          </p:cNvSpPr>
          <p:nvPr>
            <p:ph sz="quarter" idx="12"/>
          </p:nvPr>
        </p:nvSpPr>
        <p:spPr>
          <a:xfrm>
            <a:off x="4648200" y="1657350"/>
            <a:ext cx="4038600" cy="2971800"/>
          </a:xfrm>
          <a:prstGeom prst="rect">
            <a:avLst/>
          </a:prstGeom>
        </p:spPr>
        <p:txBody>
          <a:bodyPr>
            <a:normAutofit/>
          </a:bodyPr>
          <a:lstStyle>
            <a:lvl1pPr marL="171450" indent="-171450">
              <a:buClr>
                <a:schemeClr val="accent1"/>
              </a:buClr>
              <a:buSzPct val="109000"/>
              <a:buFont typeface="Arial" panose="020B0604020202020204" pitchFamily="34" charset="0"/>
              <a:buChar char="•"/>
              <a:defRPr>
                <a:solidFill>
                  <a:schemeClr val="bg2"/>
                </a:solidFill>
                <a:latin typeface="Arial" panose="020B0604020202020204" pitchFamily="34" charset="0"/>
                <a:cs typeface="Arial" panose="020B0604020202020204" pitchFamily="34" charset="0"/>
              </a:defRPr>
            </a:lvl1pPr>
            <a:lvl2pPr marL="461963" indent="-225425">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2pPr>
            <a:lvl3pPr marL="67945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3pPr>
            <a:lvl4pPr marL="917575"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4pPr>
            <a:lvl5pPr marL="1143000" indent="-228600">
              <a:buClr>
                <a:schemeClr val="accent1"/>
              </a:buClr>
              <a:buSzPct val="100000"/>
              <a:buFont typeface="Calibri" panose="020F0502020204030204" pitchFamily="34" charset="0"/>
              <a:buChar char="‒"/>
              <a:defRPr>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8"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9752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
        <p:nvSpPr>
          <p:cNvPr id="5" name="Title 1"/>
          <p:cNvSpPr>
            <a:spLocks noGrp="1"/>
          </p:cNvSpPr>
          <p:nvPr>
            <p:ph type="title"/>
          </p:nvPr>
        </p:nvSpPr>
        <p:spPr>
          <a:xfrm>
            <a:off x="457200" y="285750"/>
            <a:ext cx="8229600" cy="841376"/>
          </a:xfrm>
          <a:prstGeom prst="rect">
            <a:avLst/>
          </a:prstGeom>
        </p:spPr>
        <p:txBody>
          <a:bodyPr anchor="t" anchorCtr="0"/>
          <a:lstStyle>
            <a:lvl1pPr>
              <a:defRPr lang="en-US" sz="3200" b="1" dirty="0" smtClean="0">
                <a:solidFill>
                  <a:schemeClr val="accent5"/>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7552618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4887913"/>
            <a:ext cx="533400" cy="274637"/>
          </a:xfrm>
          <a:prstGeom prst="rect">
            <a:avLst/>
          </a:prstGeom>
        </p:spPr>
        <p:txBody>
          <a:bodyPr/>
          <a:lstStyle/>
          <a:p>
            <a:fld id="{1910CB5C-FA00-44BC-8C81-665BD0303758}" type="slidenum">
              <a:rPr lang="en-US" smtClean="0"/>
              <a:pPr/>
              <a:t>‹#›</a:t>
            </a:fld>
            <a:endParaRPr lang="en-US" dirty="0"/>
          </a:p>
        </p:txBody>
      </p:sp>
    </p:spTree>
    <p:extLst>
      <p:ext uri="{BB962C8B-B14F-4D97-AF65-F5344CB8AC3E}">
        <p14:creationId xmlns:p14="http://schemas.microsoft.com/office/powerpoint/2010/main" val="73398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5_Section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3745949-FC17-7D40-B8EF-D7FCD344C4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1"/>
          <p:cNvSpPr>
            <a:spLocks noGrp="1"/>
          </p:cNvSpPr>
          <p:nvPr>
            <p:ph type="title"/>
          </p:nvPr>
        </p:nvSpPr>
        <p:spPr>
          <a:xfrm>
            <a:off x="457200" y="285750"/>
            <a:ext cx="8229600" cy="841376"/>
          </a:xfrm>
          <a:prstGeom prst="rect">
            <a:avLst/>
          </a:prstGeom>
        </p:spPr>
        <p:txBody>
          <a:bodyPr anchor="t" anchorCtr="0"/>
          <a:lstStyle>
            <a:lvl1pPr>
              <a:defRPr>
                <a:solidFill>
                  <a:schemeClr val="accent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Content Placeholder 3"/>
          <p:cNvSpPr>
            <a:spLocks noGrp="1"/>
          </p:cNvSpPr>
          <p:nvPr>
            <p:ph sz="quarter" idx="10"/>
          </p:nvPr>
        </p:nvSpPr>
        <p:spPr>
          <a:xfrm>
            <a:off x="457200" y="1200150"/>
            <a:ext cx="8153400" cy="3276600"/>
          </a:xfrm>
          <a:prstGeom prst="rect">
            <a:avLst/>
          </a:prstGeom>
        </p:spPr>
        <p:txBody>
          <a:bodyPr/>
          <a:lstStyle>
            <a:lvl1pPr marL="171450" indent="-171450">
              <a:buClr>
                <a:schemeClr val="accent1"/>
              </a:buClr>
              <a:buSzPct val="120000"/>
              <a:buFont typeface="Arial" panose="020B0604020202020204" pitchFamily="34" charset="0"/>
              <a:buChar char="•"/>
              <a:defRPr sz="2400">
                <a:solidFill>
                  <a:schemeClr val="accent6"/>
                </a:solidFill>
                <a:latin typeface="Arial" panose="020B0604020202020204" pitchFamily="34" charset="0"/>
                <a:cs typeface="Arial" panose="020B0604020202020204" pitchFamily="34" charset="0"/>
              </a:defRPr>
            </a:lvl1pPr>
            <a:lvl2pPr marL="401638" indent="-174625">
              <a:buClr>
                <a:schemeClr val="accent1"/>
              </a:buClr>
              <a:buFont typeface="Calibri" panose="020F0502020204030204" pitchFamily="34" charset="0"/>
              <a:buChar char="‒"/>
              <a:defRPr>
                <a:solidFill>
                  <a:schemeClr val="accent6"/>
                </a:solidFill>
                <a:latin typeface="Arial" panose="020B0604020202020204" pitchFamily="34" charset="0"/>
                <a:cs typeface="Arial" panose="020B0604020202020204" pitchFamily="34" charset="0"/>
              </a:defRPr>
            </a:lvl2pPr>
            <a:lvl3pPr marL="633413" indent="-182563">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3pPr>
            <a:lvl4pPr marL="914400" indent="-16510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4pPr>
            <a:lvl5pPr marL="1146175" indent="-171450">
              <a:buClr>
                <a:schemeClr val="accent1"/>
              </a:buClr>
              <a:buFont typeface="Calibri" panose="020F0502020204030204" pitchFamily="34" charset="0"/>
              <a:buChar char="‒"/>
              <a:defRPr sz="1800">
                <a:solidFill>
                  <a:schemeClr val="accent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4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8D58945-D07C-8A40-83D3-7CDBFEAE666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34" r:id="rId2"/>
    <p:sldLayoutId id="2147483729" r:id="rId3"/>
    <p:sldLayoutId id="2147483724" r:id="rId4"/>
    <p:sldLayoutId id="2147483728" r:id="rId5"/>
    <p:sldLayoutId id="2147483726" r:id="rId6"/>
    <p:sldLayoutId id="2147483718" r:id="rId7"/>
    <p:sldLayoutId id="2147483727" r:id="rId8"/>
    <p:sldLayoutId id="2147483735" r:id="rId9"/>
    <p:sldLayoutId id="214748373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80FF"/>
          </a:solidFill>
          <a:latin typeface="+mj-lt"/>
          <a:ea typeface="+mj-ea"/>
          <a:cs typeface="Geneva" charset="0"/>
        </a:defRPr>
      </a:lvl1pPr>
      <a:lvl2pPr algn="l" rtl="0" eaLnBrk="0" fontAlgn="base" hangingPunct="0">
        <a:spcBef>
          <a:spcPct val="0"/>
        </a:spcBef>
        <a:spcAft>
          <a:spcPct val="0"/>
        </a:spcAft>
        <a:defRPr sz="3200" b="1">
          <a:solidFill>
            <a:srgbClr val="223899"/>
          </a:solidFill>
          <a:latin typeface="Arial" charset="0"/>
          <a:ea typeface="Geneva" charset="0"/>
          <a:cs typeface="Geneva" charset="0"/>
        </a:defRPr>
      </a:lvl2pPr>
      <a:lvl3pPr algn="l" rtl="0" eaLnBrk="0" fontAlgn="base" hangingPunct="0">
        <a:spcBef>
          <a:spcPct val="0"/>
        </a:spcBef>
        <a:spcAft>
          <a:spcPct val="0"/>
        </a:spcAft>
        <a:defRPr sz="3200" b="1">
          <a:solidFill>
            <a:srgbClr val="223899"/>
          </a:solidFill>
          <a:latin typeface="Arial" charset="0"/>
          <a:ea typeface="Geneva" charset="0"/>
          <a:cs typeface="Geneva" charset="0"/>
        </a:defRPr>
      </a:lvl3pPr>
      <a:lvl4pPr algn="l" rtl="0" eaLnBrk="0" fontAlgn="base" hangingPunct="0">
        <a:spcBef>
          <a:spcPct val="0"/>
        </a:spcBef>
        <a:spcAft>
          <a:spcPct val="0"/>
        </a:spcAft>
        <a:defRPr sz="3200" b="1">
          <a:solidFill>
            <a:srgbClr val="223899"/>
          </a:solidFill>
          <a:latin typeface="Arial" charset="0"/>
          <a:ea typeface="Geneva" charset="0"/>
          <a:cs typeface="Geneva" charset="0"/>
        </a:defRPr>
      </a:lvl4pPr>
      <a:lvl5pPr algn="l" rtl="0" eaLnBrk="0" fontAlgn="base" hangingPunct="0">
        <a:spcBef>
          <a:spcPct val="0"/>
        </a:spcBef>
        <a:spcAft>
          <a:spcPct val="0"/>
        </a:spcAft>
        <a:defRPr sz="3200" b="1">
          <a:solidFill>
            <a:srgbClr val="223899"/>
          </a:solidFill>
          <a:latin typeface="Arial" charset="0"/>
          <a:ea typeface="Geneva" charset="0"/>
          <a:cs typeface="Geneva" charset="0"/>
        </a:defRPr>
      </a:lvl5pPr>
      <a:lvl6pPr marL="457200" algn="l" rtl="0" fontAlgn="base">
        <a:spcBef>
          <a:spcPct val="0"/>
        </a:spcBef>
        <a:spcAft>
          <a:spcPct val="0"/>
        </a:spcAft>
        <a:defRPr sz="3200" b="1">
          <a:solidFill>
            <a:srgbClr val="223899"/>
          </a:solidFill>
          <a:latin typeface="Arial" charset="0"/>
          <a:ea typeface="Geneva" charset="0"/>
        </a:defRPr>
      </a:lvl6pPr>
      <a:lvl7pPr marL="914400" algn="l" rtl="0" fontAlgn="base">
        <a:spcBef>
          <a:spcPct val="0"/>
        </a:spcBef>
        <a:spcAft>
          <a:spcPct val="0"/>
        </a:spcAft>
        <a:defRPr sz="3200" b="1">
          <a:solidFill>
            <a:srgbClr val="223899"/>
          </a:solidFill>
          <a:latin typeface="Arial" charset="0"/>
          <a:ea typeface="Geneva" charset="0"/>
        </a:defRPr>
      </a:lvl7pPr>
      <a:lvl8pPr marL="1371600" algn="l" rtl="0" fontAlgn="base">
        <a:spcBef>
          <a:spcPct val="0"/>
        </a:spcBef>
        <a:spcAft>
          <a:spcPct val="0"/>
        </a:spcAft>
        <a:defRPr sz="3200" b="1">
          <a:solidFill>
            <a:srgbClr val="223899"/>
          </a:solidFill>
          <a:latin typeface="Arial" charset="0"/>
          <a:ea typeface="Geneva" charset="0"/>
        </a:defRPr>
      </a:lvl8pPr>
      <a:lvl9pPr marL="1828800" algn="l" rtl="0" fontAlgn="base">
        <a:spcBef>
          <a:spcPct val="0"/>
        </a:spcBef>
        <a:spcAft>
          <a:spcPct val="0"/>
        </a:spcAft>
        <a:defRPr sz="3200" b="1">
          <a:solidFill>
            <a:srgbClr val="223899"/>
          </a:solidFill>
          <a:latin typeface="Arial" charset="0"/>
          <a:ea typeface="Geneva"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cs typeface="Geneva" charset="0"/>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142958C-782C-004A-8D46-91288413C21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Slide Number Placeholder 3"/>
          <p:cNvSpPr>
            <a:spLocks noGrp="1"/>
          </p:cNvSpPr>
          <p:nvPr>
            <p:ph type="sldNum" sz="quarter" idx="4"/>
          </p:nvPr>
        </p:nvSpPr>
        <p:spPr>
          <a:xfrm>
            <a:off x="0" y="4887913"/>
            <a:ext cx="533400" cy="274637"/>
          </a:xfrm>
          <a:prstGeom prst="rect">
            <a:avLst/>
          </a:prstGeom>
        </p:spPr>
        <p:txBody>
          <a:bodyPr vert="horz" lIns="91440" tIns="45720" rIns="91440" bIns="45720" rtlCol="0" anchor="ctr"/>
          <a:lstStyle>
            <a:lvl1pPr algn="l">
              <a:defRPr sz="900">
                <a:solidFill>
                  <a:schemeClr val="bg2"/>
                </a:solidFill>
                <a:latin typeface="Arial" panose="020B0604020202020204" pitchFamily="34" charset="0"/>
                <a:cs typeface="Arial" panose="020B0604020202020204" pitchFamily="34" charset="0"/>
              </a:defRPr>
            </a:lvl1pPr>
          </a:lstStyle>
          <a:p>
            <a:fld id="{1910CB5C-FA00-44BC-8C81-665BD0303758}" type="slidenum">
              <a:rPr lang="en-US" smtClean="0"/>
              <a:pPr/>
              <a:t>‹#›</a:t>
            </a:fld>
            <a:endParaRPr lang="en-US" dirty="0"/>
          </a:p>
        </p:txBody>
      </p:sp>
    </p:spTree>
    <p:extLst>
      <p:ext uri="{BB962C8B-B14F-4D97-AF65-F5344CB8AC3E}">
        <p14:creationId xmlns:p14="http://schemas.microsoft.com/office/powerpoint/2010/main" val="320009125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80FF"/>
          </a:solidFill>
          <a:latin typeface="+mj-lt"/>
          <a:ea typeface="+mj-ea"/>
          <a:cs typeface="Geneva" charset="0"/>
        </a:defRPr>
      </a:lvl1pPr>
      <a:lvl2pPr algn="l" rtl="0" eaLnBrk="0" fontAlgn="base" hangingPunct="0">
        <a:spcBef>
          <a:spcPct val="0"/>
        </a:spcBef>
        <a:spcAft>
          <a:spcPct val="0"/>
        </a:spcAft>
        <a:defRPr sz="3200" b="1">
          <a:solidFill>
            <a:srgbClr val="223899"/>
          </a:solidFill>
          <a:latin typeface="Arial" charset="0"/>
          <a:ea typeface="Geneva" charset="0"/>
          <a:cs typeface="Geneva" charset="0"/>
        </a:defRPr>
      </a:lvl2pPr>
      <a:lvl3pPr algn="l" rtl="0" eaLnBrk="0" fontAlgn="base" hangingPunct="0">
        <a:spcBef>
          <a:spcPct val="0"/>
        </a:spcBef>
        <a:spcAft>
          <a:spcPct val="0"/>
        </a:spcAft>
        <a:defRPr sz="3200" b="1">
          <a:solidFill>
            <a:srgbClr val="223899"/>
          </a:solidFill>
          <a:latin typeface="Arial" charset="0"/>
          <a:ea typeface="Geneva" charset="0"/>
          <a:cs typeface="Geneva" charset="0"/>
        </a:defRPr>
      </a:lvl3pPr>
      <a:lvl4pPr algn="l" rtl="0" eaLnBrk="0" fontAlgn="base" hangingPunct="0">
        <a:spcBef>
          <a:spcPct val="0"/>
        </a:spcBef>
        <a:spcAft>
          <a:spcPct val="0"/>
        </a:spcAft>
        <a:defRPr sz="3200" b="1">
          <a:solidFill>
            <a:srgbClr val="223899"/>
          </a:solidFill>
          <a:latin typeface="Arial" charset="0"/>
          <a:ea typeface="Geneva" charset="0"/>
          <a:cs typeface="Geneva" charset="0"/>
        </a:defRPr>
      </a:lvl4pPr>
      <a:lvl5pPr algn="l" rtl="0" eaLnBrk="0" fontAlgn="base" hangingPunct="0">
        <a:spcBef>
          <a:spcPct val="0"/>
        </a:spcBef>
        <a:spcAft>
          <a:spcPct val="0"/>
        </a:spcAft>
        <a:defRPr sz="3200" b="1">
          <a:solidFill>
            <a:srgbClr val="223899"/>
          </a:solidFill>
          <a:latin typeface="Arial" charset="0"/>
          <a:ea typeface="Geneva" charset="0"/>
          <a:cs typeface="Geneva" charset="0"/>
        </a:defRPr>
      </a:lvl5pPr>
      <a:lvl6pPr marL="457200" algn="l" rtl="0" fontAlgn="base">
        <a:spcBef>
          <a:spcPct val="0"/>
        </a:spcBef>
        <a:spcAft>
          <a:spcPct val="0"/>
        </a:spcAft>
        <a:defRPr sz="3200" b="1">
          <a:solidFill>
            <a:srgbClr val="223899"/>
          </a:solidFill>
          <a:latin typeface="Arial" charset="0"/>
          <a:ea typeface="Geneva" charset="0"/>
        </a:defRPr>
      </a:lvl6pPr>
      <a:lvl7pPr marL="914400" algn="l" rtl="0" fontAlgn="base">
        <a:spcBef>
          <a:spcPct val="0"/>
        </a:spcBef>
        <a:spcAft>
          <a:spcPct val="0"/>
        </a:spcAft>
        <a:defRPr sz="3200" b="1">
          <a:solidFill>
            <a:srgbClr val="223899"/>
          </a:solidFill>
          <a:latin typeface="Arial" charset="0"/>
          <a:ea typeface="Geneva" charset="0"/>
        </a:defRPr>
      </a:lvl7pPr>
      <a:lvl8pPr marL="1371600" algn="l" rtl="0" fontAlgn="base">
        <a:spcBef>
          <a:spcPct val="0"/>
        </a:spcBef>
        <a:spcAft>
          <a:spcPct val="0"/>
        </a:spcAft>
        <a:defRPr sz="3200" b="1">
          <a:solidFill>
            <a:srgbClr val="223899"/>
          </a:solidFill>
          <a:latin typeface="Arial" charset="0"/>
          <a:ea typeface="Geneva" charset="0"/>
        </a:defRPr>
      </a:lvl8pPr>
      <a:lvl9pPr marL="1828800" algn="l" rtl="0" fontAlgn="base">
        <a:spcBef>
          <a:spcPct val="0"/>
        </a:spcBef>
        <a:spcAft>
          <a:spcPct val="0"/>
        </a:spcAft>
        <a:defRPr sz="3200" b="1">
          <a:solidFill>
            <a:srgbClr val="223899"/>
          </a:solidFill>
          <a:latin typeface="Arial" charset="0"/>
          <a:ea typeface="Geneva"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cs typeface="Geneva" charset="0"/>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www.youtube.com/watch?v=xzsHkF1Mqv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www.youtube.com/watch?v=suj3Qbc4gp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 y="1809750"/>
            <a:ext cx="9144000" cy="733425"/>
          </a:xfrm>
        </p:spPr>
        <p:txBody>
          <a:bodyPr/>
          <a:lstStyle/>
          <a:p>
            <a:r>
              <a:rPr lang="en-US" dirty="0" smtClean="0"/>
              <a:t>“Homing” in on</a:t>
            </a:r>
            <a:br>
              <a:rPr lang="en-US" dirty="0" smtClean="0"/>
            </a:br>
            <a:r>
              <a:rPr lang="en-US" dirty="0"/>
              <a:t>e</a:t>
            </a:r>
            <a:r>
              <a:rPr lang="en-US" dirty="0" smtClean="0"/>
              <a:t>nergy efficiency</a:t>
            </a:r>
            <a:endParaRPr lang="en-US" dirty="0"/>
          </a:p>
        </p:txBody>
      </p:sp>
    </p:spTree>
    <p:extLst>
      <p:ext uri="{BB962C8B-B14F-4D97-AF65-F5344CB8AC3E}">
        <p14:creationId xmlns:p14="http://schemas.microsoft.com/office/powerpoint/2010/main" val="423823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910CB5C-FA00-44BC-8C81-665BD0303758}" type="slidenum">
              <a:rPr lang="en-US" smtClean="0"/>
              <a:pPr/>
              <a:t>10</a:t>
            </a:fld>
            <a:endParaRPr lang="en-US" dirty="0"/>
          </a:p>
        </p:txBody>
      </p:sp>
      <p:sp>
        <p:nvSpPr>
          <p:cNvPr id="6" name="TextBox 5"/>
          <p:cNvSpPr txBox="1"/>
          <p:nvPr/>
        </p:nvSpPr>
        <p:spPr>
          <a:xfrm>
            <a:off x="3276600" y="1215807"/>
            <a:ext cx="5562600" cy="3108543"/>
          </a:xfrm>
          <a:prstGeom prst="rect">
            <a:avLst/>
          </a:prstGeom>
          <a:noFill/>
        </p:spPr>
        <p:txBody>
          <a:bodyPr wrap="square" rtlCol="0">
            <a:spAutoFit/>
          </a:bodyPr>
          <a:lstStyle/>
          <a:p>
            <a:pPr algn="l"/>
            <a:r>
              <a:rPr lang="en-US" sz="2000" b="1" dirty="0" smtClean="0">
                <a:solidFill>
                  <a:schemeClr val="accent6"/>
                </a:solidFill>
                <a:latin typeface="Arial" panose="020B0604020202020204" pitchFamily="34" charset="0"/>
                <a:cs typeface="Arial" panose="020B0604020202020204" pitchFamily="34" charset="0"/>
              </a:rPr>
              <a:t>Correct sequence</a:t>
            </a:r>
          </a:p>
          <a:p>
            <a:pPr marL="457200" indent="-457200">
              <a:buFont typeface="+mj-lt"/>
              <a:buAutoNum type="arabicPeriod"/>
            </a:pPr>
            <a:r>
              <a:rPr lang="en-US" sz="2000" dirty="0">
                <a:solidFill>
                  <a:schemeClr val="accent6"/>
                </a:solidFill>
                <a:latin typeface="Arial" panose="020B0604020202020204" pitchFamily="34" charset="0"/>
                <a:cs typeface="Arial" panose="020B0604020202020204" pitchFamily="34" charset="0"/>
              </a:rPr>
              <a:t>Chemical energy is stored in the battery — electrons build up at the anode (negative).</a:t>
            </a:r>
          </a:p>
          <a:p>
            <a:pPr marL="457200" indent="-457200">
              <a:buFont typeface="+mj-lt"/>
              <a:buAutoNum type="arabicPeriod"/>
            </a:pPr>
            <a:r>
              <a:rPr lang="en-US" sz="2000" dirty="0">
                <a:solidFill>
                  <a:schemeClr val="accent6"/>
                </a:solidFill>
                <a:latin typeface="Arial" panose="020B0604020202020204" pitchFamily="34" charset="0"/>
                <a:cs typeface="Arial" panose="020B0604020202020204" pitchFamily="34" charset="0"/>
              </a:rPr>
              <a:t>Anode (negative) releases electrons that repel one another.</a:t>
            </a:r>
          </a:p>
          <a:p>
            <a:pPr marL="457200" indent="-457200">
              <a:buFont typeface="+mj-lt"/>
              <a:buAutoNum type="arabicPeriod"/>
            </a:pPr>
            <a:r>
              <a:rPr lang="en-US" sz="2000" dirty="0">
                <a:solidFill>
                  <a:schemeClr val="accent6"/>
                </a:solidFill>
                <a:latin typeface="Arial" panose="020B0604020202020204" pitchFamily="34" charset="0"/>
                <a:cs typeface="Arial" panose="020B0604020202020204" pitchFamily="34" charset="0"/>
              </a:rPr>
              <a:t>Electrolyte blocks electrons and converts chemical energy into electrical energy.</a:t>
            </a:r>
          </a:p>
          <a:p>
            <a:pPr marL="457200" indent="-457200" algn="l">
              <a:buFont typeface="+mj-lt"/>
              <a:buAutoNum type="arabicPeriod"/>
            </a:pPr>
            <a:r>
              <a:rPr lang="en-US" sz="2000" dirty="0">
                <a:solidFill>
                  <a:schemeClr val="accent6"/>
                </a:solidFill>
                <a:latin typeface="Arial" panose="020B0604020202020204" pitchFamily="34" charset="0"/>
                <a:cs typeface="Arial" panose="020B0604020202020204" pitchFamily="34" charset="0"/>
              </a:rPr>
              <a:t>Electrons follow a circuit to move from the anode to the cathode. </a:t>
            </a:r>
            <a:endParaRPr lang="en-US" sz="2000" dirty="0" smtClean="0">
              <a:solidFill>
                <a:schemeClr val="accent6"/>
              </a:solidFill>
              <a:latin typeface="Arial" panose="020B0604020202020204" pitchFamily="34" charset="0"/>
              <a:cs typeface="Arial" panose="020B0604020202020204" pitchFamily="34" charset="0"/>
            </a:endParaRPr>
          </a:p>
          <a:p>
            <a:pPr algn="l"/>
            <a:endParaRPr lang="en-US" sz="16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457200" y="285750"/>
            <a:ext cx="8229600" cy="841376"/>
          </a:xfrm>
        </p:spPr>
        <p:txBody>
          <a:bodyPr/>
          <a:lstStyle/>
          <a:p>
            <a:r>
              <a:rPr lang="en-US" spc="-40" dirty="0"/>
              <a:t>What happens inside a battery?</a:t>
            </a:r>
            <a:endParaRPr lang="en-US" dirty="0"/>
          </a:p>
        </p:txBody>
      </p:sp>
      <p:pic>
        <p:nvPicPr>
          <p:cNvPr id="9" name="Picture 8"/>
          <p:cNvPicPr>
            <a:picLocks noChangeAspect="1"/>
          </p:cNvPicPr>
          <p:nvPr/>
        </p:nvPicPr>
        <p:blipFill>
          <a:blip r:embed="rId3"/>
          <a:stretch>
            <a:fillRect/>
          </a:stretch>
        </p:blipFill>
        <p:spPr>
          <a:xfrm>
            <a:off x="228600" y="1123950"/>
            <a:ext cx="2947198" cy="3505200"/>
          </a:xfrm>
          <a:prstGeom prst="rect">
            <a:avLst/>
          </a:prstGeom>
        </p:spPr>
      </p:pic>
    </p:spTree>
    <p:extLst>
      <p:ext uri="{BB962C8B-B14F-4D97-AF65-F5344CB8AC3E}">
        <p14:creationId xmlns:p14="http://schemas.microsoft.com/office/powerpoint/2010/main" val="354837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18330" b="20904"/>
          <a:stretch/>
        </p:blipFill>
        <p:spPr>
          <a:xfrm>
            <a:off x="304801" y="1276350"/>
            <a:ext cx="2971799" cy="1357796"/>
          </a:xfrm>
          <a:prstGeom prst="rect">
            <a:avLst/>
          </a:prstGeom>
        </p:spPr>
      </p:pic>
      <p:pic>
        <p:nvPicPr>
          <p:cNvPr id="9" name="Picture 8"/>
          <p:cNvPicPr>
            <a:picLocks noChangeAspect="1"/>
          </p:cNvPicPr>
          <p:nvPr/>
        </p:nvPicPr>
        <p:blipFill rotWithShape="1">
          <a:blip r:embed="rId4"/>
          <a:srcRect l="24645" t="3170" r="38626"/>
          <a:stretch/>
        </p:blipFill>
        <p:spPr>
          <a:xfrm>
            <a:off x="4114800" y="438150"/>
            <a:ext cx="2057400" cy="3501515"/>
          </a:xfrm>
          <a:prstGeom prst="rect">
            <a:avLst/>
          </a:prstGeom>
          <a:ln>
            <a:noFill/>
          </a:ln>
          <a:effectLst>
            <a:softEdge rad="112500"/>
          </a:effectLst>
        </p:spPr>
      </p:pic>
      <p:sp>
        <p:nvSpPr>
          <p:cNvPr id="7" name="TextBox 6"/>
          <p:cNvSpPr txBox="1"/>
          <p:nvPr/>
        </p:nvSpPr>
        <p:spPr>
          <a:xfrm>
            <a:off x="381000" y="2647950"/>
            <a:ext cx="3276600" cy="797078"/>
          </a:xfrm>
          <a:prstGeom prst="rect">
            <a:avLst/>
          </a:prstGeom>
          <a:noFill/>
        </p:spPr>
        <p:txBody>
          <a:bodyPr wrap="square" rtlCol="0">
            <a:spAutoFit/>
          </a:bodyPr>
          <a:lstStyle/>
          <a:p>
            <a:pPr algn="l">
              <a:lnSpc>
                <a:spcPct val="120000"/>
              </a:lnSpc>
            </a:pPr>
            <a:r>
              <a:rPr lang="en-US" sz="2000" b="1" dirty="0" smtClean="0">
                <a:solidFill>
                  <a:schemeClr val="accent6"/>
                </a:solidFill>
                <a:latin typeface="Arial" panose="020B0604020202020204" pitchFamily="34" charset="0"/>
                <a:cs typeface="Arial" panose="020B0604020202020204" pitchFamily="34" charset="0"/>
              </a:rPr>
              <a:t>How does this relate to</a:t>
            </a:r>
            <a:br>
              <a:rPr lang="en-US" sz="2000" b="1" dirty="0" smtClean="0">
                <a:solidFill>
                  <a:schemeClr val="accent6"/>
                </a:solidFill>
                <a:latin typeface="Arial" panose="020B0604020202020204" pitchFamily="34" charset="0"/>
                <a:cs typeface="Arial" panose="020B0604020202020204" pitchFamily="34" charset="0"/>
              </a:rPr>
            </a:br>
            <a:r>
              <a:rPr lang="en-US" sz="2000" b="1" spc="-20" dirty="0" smtClean="0">
                <a:solidFill>
                  <a:schemeClr val="accent6"/>
                </a:solidFill>
                <a:latin typeface="Arial" panose="020B0604020202020204" pitchFamily="34" charset="0"/>
                <a:cs typeface="Arial" panose="020B0604020202020204" pitchFamily="34" charset="0"/>
              </a:rPr>
              <a:t>rechargeable batteries?</a:t>
            </a: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l="8621" t="38650" r="5039" b="24639"/>
          <a:stretch/>
        </p:blipFill>
        <p:spPr>
          <a:xfrm>
            <a:off x="6248400" y="666750"/>
            <a:ext cx="2811395" cy="1195358"/>
          </a:xfrm>
          <a:prstGeom prst="rect">
            <a:avLst/>
          </a:prstGeom>
          <a:ln>
            <a:noFill/>
          </a:ln>
          <a:effectLst>
            <a:outerShdw blurRad="50800" dist="38100" dir="2700000" algn="tl" rotWithShape="0">
              <a:prstClr val="black">
                <a:alpha val="40000"/>
              </a:prstClr>
            </a:outerShdw>
            <a:softEdge rad="112500"/>
          </a:effectLst>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l="31055" t="5062" r="30127" b="5368"/>
          <a:stretch/>
        </p:blipFill>
        <p:spPr>
          <a:xfrm>
            <a:off x="6363163" y="1867172"/>
            <a:ext cx="1768690" cy="2295642"/>
          </a:xfrm>
          <a:prstGeom prst="rect">
            <a:avLst/>
          </a:prstGeom>
          <a:ln>
            <a:noFill/>
          </a:ln>
          <a:effectLst>
            <a:softEdge rad="112500"/>
          </a:effectLst>
        </p:spPr>
      </p:pic>
      <p:sp>
        <p:nvSpPr>
          <p:cNvPr id="13" name="Title 1"/>
          <p:cNvSpPr>
            <a:spLocks noGrp="1"/>
          </p:cNvSpPr>
          <p:nvPr>
            <p:ph type="title"/>
          </p:nvPr>
        </p:nvSpPr>
        <p:spPr>
          <a:xfrm>
            <a:off x="290084" y="209550"/>
            <a:ext cx="5562600" cy="733425"/>
          </a:xfrm>
        </p:spPr>
        <p:txBody>
          <a:bodyPr/>
          <a:lstStyle/>
          <a:p>
            <a:r>
              <a:rPr lang="en-US" dirty="0" smtClean="0">
                <a:solidFill>
                  <a:srgbClr val="00B0F0"/>
                </a:solidFill>
              </a:rPr>
              <a:t>Try it!</a:t>
            </a:r>
            <a:endParaRPr lang="en-US" dirty="0">
              <a:solidFill>
                <a:srgbClr val="00B0F0"/>
              </a:solidFill>
            </a:endParaRPr>
          </a:p>
        </p:txBody>
      </p:sp>
    </p:spTree>
    <p:extLst>
      <p:ext uri="{BB962C8B-B14F-4D97-AF65-F5344CB8AC3E}">
        <p14:creationId xmlns:p14="http://schemas.microsoft.com/office/powerpoint/2010/main" val="347065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 dirty="0" smtClean="0">
                <a:solidFill>
                  <a:srgbClr val="00B0F0"/>
                </a:solidFill>
              </a:rPr>
              <a:t>Show whatcha know…</a:t>
            </a:r>
            <a:endParaRPr lang="en-US" spc="-60" dirty="0">
              <a:solidFill>
                <a:srgbClr val="00B0F0"/>
              </a:solidFill>
            </a:endParaRPr>
          </a:p>
        </p:txBody>
      </p:sp>
      <p:sp>
        <p:nvSpPr>
          <p:cNvPr id="7" name="TextBox 6"/>
          <p:cNvSpPr txBox="1"/>
          <p:nvPr/>
        </p:nvSpPr>
        <p:spPr>
          <a:xfrm>
            <a:off x="457200" y="1352550"/>
            <a:ext cx="8153400" cy="1928733"/>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en-US" sz="2000" spc="-40" dirty="0" smtClean="0">
                <a:solidFill>
                  <a:schemeClr val="accent6"/>
                </a:solidFill>
                <a:latin typeface="Arial" panose="020B0604020202020204" pitchFamily="34" charset="0"/>
                <a:cs typeface="Arial" panose="020B0604020202020204" pitchFamily="34" charset="0"/>
              </a:rPr>
              <a:t>Devices require different amounts and types of energy.  </a:t>
            </a:r>
            <a:endParaRPr lang="en-US" sz="2000" spc="-40" dirty="0">
              <a:solidFill>
                <a:schemeClr val="accent6"/>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US" sz="2000" dirty="0">
                <a:solidFill>
                  <a:schemeClr val="accent6"/>
                </a:solidFill>
                <a:latin typeface="Arial" panose="020B0604020202020204" pitchFamily="34" charset="0"/>
                <a:cs typeface="Arial" panose="020B0604020202020204" pitchFamily="34" charset="0"/>
              </a:rPr>
              <a:t>Watts are a common way to measure electricity use.</a:t>
            </a:r>
          </a:p>
          <a:p>
            <a:pPr marL="342900" indent="-342900" algn="l">
              <a:lnSpc>
                <a:spcPct val="120000"/>
              </a:lnSpc>
              <a:buFont typeface="Arial" panose="020B0604020202020204" pitchFamily="34" charset="0"/>
              <a:buChar char="•"/>
            </a:pPr>
            <a:r>
              <a:rPr lang="en-US" sz="2000" dirty="0">
                <a:solidFill>
                  <a:schemeClr val="accent6"/>
                </a:solidFill>
                <a:latin typeface="Arial" panose="020B0604020202020204" pitchFamily="34" charset="0"/>
                <a:cs typeface="Arial" panose="020B0604020202020204" pitchFamily="34" charset="0"/>
              </a:rPr>
              <a:t>Batteries store energy and convert it to electric energy.</a:t>
            </a:r>
          </a:p>
          <a:p>
            <a:pPr marL="342900" indent="-342900" algn="l">
              <a:lnSpc>
                <a:spcPct val="120000"/>
              </a:lnSpc>
              <a:buFont typeface="Arial" panose="020B0604020202020204" pitchFamily="34" charset="0"/>
              <a:buChar char="•"/>
            </a:pPr>
            <a:r>
              <a:rPr lang="en-US" sz="2000" dirty="0">
                <a:solidFill>
                  <a:schemeClr val="accent6"/>
                </a:solidFill>
                <a:latin typeface="Arial" panose="020B0604020202020204" pitchFamily="34" charset="0"/>
                <a:cs typeface="Arial" panose="020B0604020202020204" pitchFamily="34" charset="0"/>
              </a:rPr>
              <a:t>Rechargeable batteries provide the power for many devices.</a:t>
            </a:r>
          </a:p>
          <a:p>
            <a:pPr marL="342900" indent="-342900" algn="l">
              <a:lnSpc>
                <a:spcPct val="120000"/>
              </a:lnSpc>
              <a:buFont typeface="Arial" panose="020B0604020202020204" pitchFamily="34" charset="0"/>
              <a:buChar char="•"/>
            </a:pPr>
            <a:r>
              <a:rPr lang="en-US" sz="2000" dirty="0">
                <a:solidFill>
                  <a:schemeClr val="accent6"/>
                </a:solidFill>
                <a:latin typeface="Arial" panose="020B0604020202020204" pitchFamily="34" charset="0"/>
                <a:cs typeface="Arial" panose="020B0604020202020204" pitchFamily="34" charset="0"/>
              </a:rPr>
              <a:t>The harder batteries work, the more energy they discharge.</a:t>
            </a:r>
          </a:p>
        </p:txBody>
      </p:sp>
      <p:sp>
        <p:nvSpPr>
          <p:cNvPr id="8" name="TextBox 7"/>
          <p:cNvSpPr txBox="1"/>
          <p:nvPr/>
        </p:nvSpPr>
        <p:spPr>
          <a:xfrm>
            <a:off x="533400" y="800040"/>
            <a:ext cx="6019800" cy="400110"/>
          </a:xfrm>
          <a:prstGeom prst="rect">
            <a:avLst/>
          </a:prstGeom>
          <a:noFill/>
        </p:spPr>
        <p:txBody>
          <a:bodyPr wrap="square" rtlCol="0">
            <a:spAutoFit/>
          </a:bodyPr>
          <a:lstStyle/>
          <a:p>
            <a:pPr algn="l"/>
            <a:r>
              <a:rPr lang="en-US" sz="2000" b="1" dirty="0" smtClean="0">
                <a:solidFill>
                  <a:schemeClr val="tx1">
                    <a:lumMod val="65000"/>
                    <a:lumOff val="35000"/>
                  </a:schemeClr>
                </a:solidFill>
                <a:latin typeface="Arial" panose="020B0604020202020204" pitchFamily="34" charset="0"/>
                <a:cs typeface="Arial" panose="020B0604020202020204" pitchFamily="34" charset="0"/>
              </a:rPr>
              <a:t>Elaborate on the points below.</a:t>
            </a:r>
          </a:p>
        </p:txBody>
      </p:sp>
    </p:spTree>
    <p:extLst>
      <p:ext uri="{BB962C8B-B14F-4D97-AF65-F5344CB8AC3E}">
        <p14:creationId xmlns:p14="http://schemas.microsoft.com/office/powerpoint/2010/main" val="210460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to power everything</a:t>
            </a:r>
          </a:p>
        </p:txBody>
      </p:sp>
      <p:sp>
        <p:nvSpPr>
          <p:cNvPr id="4" name="Slide Number Placeholder 3"/>
          <p:cNvSpPr>
            <a:spLocks noGrp="1"/>
          </p:cNvSpPr>
          <p:nvPr>
            <p:ph type="sldNum" sz="quarter" idx="4"/>
          </p:nvPr>
        </p:nvSpPr>
        <p:spPr/>
        <p:txBody>
          <a:bodyPr/>
          <a:lstStyle/>
          <a:p>
            <a:fld id="{1910CB5C-FA00-44BC-8C81-665BD0303758}" type="slidenum">
              <a:rPr lang="en-US" smtClean="0"/>
              <a:pPr/>
              <a:t>13</a:t>
            </a:fld>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7315" y="3287712"/>
            <a:ext cx="7867650" cy="1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917"/>
          <a:stretch/>
        </p:blipFill>
        <p:spPr bwMode="auto">
          <a:xfrm>
            <a:off x="762000" y="1251337"/>
            <a:ext cx="3988554"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3000" y="1251337"/>
            <a:ext cx="3261075"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0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910CB5C-FA00-44BC-8C81-665BD0303758}" type="slidenum">
              <a:rPr lang="en-US" smtClean="0"/>
              <a:pPr/>
              <a:t>14</a:t>
            </a:fld>
            <a:endParaRPr lang="en-US" dirty="0"/>
          </a:p>
        </p:txBody>
      </p:sp>
      <p:sp>
        <p:nvSpPr>
          <p:cNvPr id="6" name="TextBox 5"/>
          <p:cNvSpPr txBox="1"/>
          <p:nvPr/>
        </p:nvSpPr>
        <p:spPr>
          <a:xfrm>
            <a:off x="4876800" y="1295400"/>
            <a:ext cx="4114800" cy="3231654"/>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en-US" sz="1700" dirty="0" smtClean="0">
                <a:solidFill>
                  <a:schemeClr val="accent6"/>
                </a:solidFill>
                <a:latin typeface="Arial" panose="020B0604020202020204" pitchFamily="34" charset="0"/>
                <a:cs typeface="Arial" panose="020B0604020202020204" pitchFamily="34" charset="0"/>
              </a:rPr>
              <a:t>What’s the process for generating power? Can it be done in different ways?</a:t>
            </a:r>
          </a:p>
          <a:p>
            <a:pPr marL="342900" indent="-342900" algn="l">
              <a:lnSpc>
                <a:spcPct val="120000"/>
              </a:lnSpc>
              <a:buFont typeface="Arial" panose="020B0604020202020204" pitchFamily="34" charset="0"/>
              <a:buChar char="•"/>
            </a:pPr>
            <a:r>
              <a:rPr lang="en-US" sz="1700" dirty="0">
                <a:solidFill>
                  <a:schemeClr val="accent6"/>
                </a:solidFill>
                <a:latin typeface="Arial" panose="020B0604020202020204" pitchFamily="34" charset="0"/>
                <a:cs typeface="Arial" panose="020B0604020202020204" pitchFamily="34" charset="0"/>
              </a:rPr>
              <a:t>How does electricity get to homes?</a:t>
            </a:r>
          </a:p>
          <a:p>
            <a:pPr marL="342900" indent="-342900" algn="l">
              <a:lnSpc>
                <a:spcPct val="120000"/>
              </a:lnSpc>
              <a:buFont typeface="Arial" panose="020B0604020202020204" pitchFamily="34" charset="0"/>
              <a:buChar char="•"/>
            </a:pPr>
            <a:r>
              <a:rPr lang="en-US" sz="1700" dirty="0">
                <a:solidFill>
                  <a:schemeClr val="accent6"/>
                </a:solidFill>
                <a:latin typeface="Arial" panose="020B0604020202020204" pitchFamily="34" charset="0"/>
                <a:cs typeface="Arial" panose="020B0604020202020204" pitchFamily="34" charset="0"/>
              </a:rPr>
              <a:t>What’s a turbine, and how is it part of generating electricity?</a:t>
            </a:r>
          </a:p>
          <a:p>
            <a:pPr marL="342900" indent="-342900" algn="l">
              <a:lnSpc>
                <a:spcPct val="120000"/>
              </a:lnSpc>
              <a:buFont typeface="Arial" panose="020B0604020202020204" pitchFamily="34" charset="0"/>
              <a:buChar char="•"/>
            </a:pPr>
            <a:r>
              <a:rPr lang="en-US" sz="1700" dirty="0">
                <a:solidFill>
                  <a:schemeClr val="accent6"/>
                </a:solidFill>
                <a:latin typeface="Arial" panose="020B0604020202020204" pitchFamily="34" charset="0"/>
                <a:cs typeface="Arial" panose="020B0604020202020204" pitchFamily="34" charset="0"/>
              </a:rPr>
              <a:t>What’s natural gas?</a:t>
            </a:r>
          </a:p>
          <a:p>
            <a:pPr marL="342900" indent="-342900" algn="l">
              <a:lnSpc>
                <a:spcPct val="120000"/>
              </a:lnSpc>
              <a:buFont typeface="Arial" panose="020B0604020202020204" pitchFamily="34" charset="0"/>
              <a:buChar char="•"/>
            </a:pPr>
            <a:r>
              <a:rPr lang="en-US" sz="1700" dirty="0">
                <a:solidFill>
                  <a:schemeClr val="accent6"/>
                </a:solidFill>
                <a:latin typeface="Arial" panose="020B0604020202020204" pitchFamily="34" charset="0"/>
                <a:cs typeface="Arial" panose="020B0604020202020204" pitchFamily="34" charset="0"/>
              </a:rPr>
              <a:t>How does energy change forms before it gets to your home and in your home?</a:t>
            </a:r>
          </a:p>
        </p:txBody>
      </p:sp>
      <p:sp>
        <p:nvSpPr>
          <p:cNvPr id="7" name="Title 1"/>
          <p:cNvSpPr>
            <a:spLocks noGrp="1"/>
          </p:cNvSpPr>
          <p:nvPr>
            <p:ph type="title"/>
          </p:nvPr>
        </p:nvSpPr>
        <p:spPr>
          <a:xfrm>
            <a:off x="457200" y="285750"/>
            <a:ext cx="8229600" cy="841376"/>
          </a:xfrm>
        </p:spPr>
        <p:txBody>
          <a:bodyPr/>
          <a:lstStyle/>
          <a:p>
            <a:r>
              <a:rPr lang="en-US" dirty="0"/>
              <a:t>Power to power everything</a:t>
            </a:r>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352550"/>
            <a:ext cx="4536213" cy="2286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181599" y="895350"/>
            <a:ext cx="2819400" cy="415498"/>
          </a:xfrm>
          <a:prstGeom prst="rect">
            <a:avLst/>
          </a:prstGeom>
          <a:noFill/>
        </p:spPr>
        <p:txBody>
          <a:bodyPr wrap="square" rtlCol="0">
            <a:spAutoFit/>
          </a:bodyPr>
          <a:lstStyle/>
          <a:p>
            <a:pPr algn="l"/>
            <a:r>
              <a:rPr lang="en-US" sz="2100" b="1" dirty="0" smtClean="0">
                <a:solidFill>
                  <a:schemeClr val="accent6"/>
                </a:solidFill>
                <a:latin typeface="Arial" panose="020B0604020202020204" pitchFamily="34" charset="0"/>
                <a:cs typeface="Arial" panose="020B0604020202020204" pitchFamily="34" charset="0"/>
              </a:rPr>
              <a:t>Questions of inquiry</a:t>
            </a:r>
          </a:p>
        </p:txBody>
      </p:sp>
    </p:spTree>
    <p:extLst>
      <p:ext uri="{BB962C8B-B14F-4D97-AF65-F5344CB8AC3E}">
        <p14:creationId xmlns:p14="http://schemas.microsoft.com/office/powerpoint/2010/main" val="207838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910CB5C-FA00-44BC-8C81-665BD0303758}" type="slidenum">
              <a:rPr lang="en-US" smtClean="0"/>
              <a:pPr/>
              <a:t>15</a:t>
            </a:fld>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7686" y="951535"/>
            <a:ext cx="5474117" cy="3536867"/>
          </a:xfrm>
          <a:prstGeom prst="rect">
            <a:avLst/>
          </a:prstGeom>
          <a:ln>
            <a:noFill/>
          </a:ln>
          <a:effectLst>
            <a:outerShdw blurRad="190500" algn="tl" rotWithShape="0">
              <a:srgbClr val="000000">
                <a:alpha val="70000"/>
              </a:srgbClr>
            </a:outerShdw>
          </a:effectLst>
        </p:spPr>
      </p:pic>
      <p:sp>
        <p:nvSpPr>
          <p:cNvPr id="6" name="Title 1"/>
          <p:cNvSpPr>
            <a:spLocks noGrp="1"/>
          </p:cNvSpPr>
          <p:nvPr>
            <p:ph type="title"/>
          </p:nvPr>
        </p:nvSpPr>
        <p:spPr>
          <a:xfrm>
            <a:off x="457200" y="285750"/>
            <a:ext cx="8229600" cy="841376"/>
          </a:xfrm>
        </p:spPr>
        <p:txBody>
          <a:bodyPr/>
          <a:lstStyle/>
          <a:p>
            <a:r>
              <a:rPr lang="en-US" dirty="0"/>
              <a:t>Power to power everything</a:t>
            </a:r>
          </a:p>
        </p:txBody>
      </p:sp>
      <p:sp>
        <p:nvSpPr>
          <p:cNvPr id="8" name="TextBox 7"/>
          <p:cNvSpPr txBox="1"/>
          <p:nvPr/>
        </p:nvSpPr>
        <p:spPr>
          <a:xfrm>
            <a:off x="457200" y="1519343"/>
            <a:ext cx="2209800" cy="1814407"/>
          </a:xfrm>
          <a:prstGeom prst="rect">
            <a:avLst/>
          </a:prstGeom>
          <a:noFill/>
        </p:spPr>
        <p:txBody>
          <a:bodyPr wrap="square" rtlCol="0">
            <a:spAutoFit/>
          </a:bodyPr>
          <a:lstStyle/>
          <a:p>
            <a:pPr marL="457200" indent="-457200" algn="l">
              <a:lnSpc>
                <a:spcPct val="120000"/>
              </a:lnSpc>
              <a:buFont typeface="Arial" panose="020B0604020202020204" pitchFamily="34" charset="0"/>
              <a:buChar char="•"/>
            </a:pPr>
            <a:r>
              <a:rPr lang="en-US" sz="1900" dirty="0" smtClean="0">
                <a:solidFill>
                  <a:schemeClr val="accent6"/>
                </a:solidFill>
                <a:latin typeface="Arial" panose="020B0604020202020204" pitchFamily="34" charset="0"/>
                <a:cs typeface="Arial" panose="020B0604020202020204" pitchFamily="34" charset="0"/>
              </a:rPr>
              <a:t>3 phases?</a:t>
            </a:r>
          </a:p>
          <a:p>
            <a:pPr marL="457200" indent="-457200" algn="l">
              <a:lnSpc>
                <a:spcPct val="120000"/>
              </a:lnSpc>
              <a:buFont typeface="Arial" panose="020B0604020202020204" pitchFamily="34" charset="0"/>
              <a:buChar char="•"/>
            </a:pPr>
            <a:r>
              <a:rPr lang="en-US" sz="1900" dirty="0">
                <a:solidFill>
                  <a:schemeClr val="accent6"/>
                </a:solidFill>
                <a:latin typeface="Arial" panose="020B0604020202020204" pitchFamily="34" charset="0"/>
                <a:cs typeface="Arial" panose="020B0604020202020204" pitchFamily="34" charset="0"/>
              </a:rPr>
              <a:t>Generation?</a:t>
            </a:r>
          </a:p>
          <a:p>
            <a:pPr marL="457200" indent="-457200" algn="l">
              <a:lnSpc>
                <a:spcPct val="120000"/>
              </a:lnSpc>
              <a:buFont typeface="Arial" panose="020B0604020202020204" pitchFamily="34" charset="0"/>
              <a:buChar char="•"/>
            </a:pPr>
            <a:r>
              <a:rPr lang="en-US" sz="1900" dirty="0">
                <a:solidFill>
                  <a:schemeClr val="accent6"/>
                </a:solidFill>
                <a:latin typeface="Arial" panose="020B0604020202020204" pitchFamily="34" charset="0"/>
                <a:cs typeface="Arial" panose="020B0604020202020204" pitchFamily="34" charset="0"/>
              </a:rPr>
              <a:t>Distribution?</a:t>
            </a:r>
          </a:p>
          <a:p>
            <a:pPr marL="457200" indent="-457200" algn="l">
              <a:lnSpc>
                <a:spcPct val="120000"/>
              </a:lnSpc>
              <a:buFont typeface="Arial" panose="020B0604020202020204" pitchFamily="34" charset="0"/>
              <a:buChar char="•"/>
            </a:pPr>
            <a:r>
              <a:rPr lang="en-US" sz="1900" dirty="0">
                <a:solidFill>
                  <a:schemeClr val="accent6"/>
                </a:solidFill>
                <a:latin typeface="Arial" panose="020B0604020202020204" pitchFamily="34" charset="0"/>
                <a:cs typeface="Arial" panose="020B0604020202020204" pitchFamily="34" charset="0"/>
              </a:rPr>
              <a:t>Natural gas?</a:t>
            </a:r>
          </a:p>
          <a:p>
            <a:pPr marL="457200" indent="-457200" algn="l">
              <a:lnSpc>
                <a:spcPct val="120000"/>
              </a:lnSpc>
              <a:buFont typeface="Arial" panose="020B0604020202020204" pitchFamily="34" charset="0"/>
              <a:buChar char="•"/>
            </a:pPr>
            <a:r>
              <a:rPr lang="en-US" sz="1900" dirty="0">
                <a:solidFill>
                  <a:schemeClr val="accent6"/>
                </a:solidFill>
                <a:latin typeface="Arial" panose="020B0604020202020204" pitchFamily="34" charset="0"/>
                <a:cs typeface="Arial" panose="020B0604020202020204" pitchFamily="34" charset="0"/>
              </a:rPr>
              <a:t>Consumption?</a:t>
            </a:r>
          </a:p>
        </p:txBody>
      </p:sp>
      <p:sp>
        <p:nvSpPr>
          <p:cNvPr id="9" name="TextBox 8"/>
          <p:cNvSpPr txBox="1"/>
          <p:nvPr/>
        </p:nvSpPr>
        <p:spPr>
          <a:xfrm>
            <a:off x="457200" y="1177166"/>
            <a:ext cx="2819400" cy="415498"/>
          </a:xfrm>
          <a:prstGeom prst="rect">
            <a:avLst/>
          </a:prstGeom>
          <a:noFill/>
        </p:spPr>
        <p:txBody>
          <a:bodyPr wrap="square" rtlCol="0">
            <a:spAutoFit/>
          </a:bodyPr>
          <a:lstStyle/>
          <a:p>
            <a:pPr algn="l"/>
            <a:r>
              <a:rPr lang="en-US" sz="2000" b="1" dirty="0" smtClean="0">
                <a:solidFill>
                  <a:schemeClr val="accent6"/>
                </a:solidFill>
                <a:latin typeface="Arial" panose="020B0604020202020204" pitchFamily="34" charset="0"/>
                <a:cs typeface="Arial" panose="020B0604020202020204" pitchFamily="34" charset="0"/>
              </a:rPr>
              <a:t>How it all works</a:t>
            </a:r>
          </a:p>
        </p:txBody>
      </p:sp>
    </p:spTree>
    <p:extLst>
      <p:ext uri="{BB962C8B-B14F-4D97-AF65-F5344CB8AC3E}">
        <p14:creationId xmlns:p14="http://schemas.microsoft.com/office/powerpoint/2010/main" val="47856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consider as you home in on it</a:t>
            </a:r>
          </a:p>
        </p:txBody>
      </p:sp>
      <p:sp>
        <p:nvSpPr>
          <p:cNvPr id="4" name="Slide Number Placeholder 3"/>
          <p:cNvSpPr>
            <a:spLocks noGrp="1"/>
          </p:cNvSpPr>
          <p:nvPr>
            <p:ph type="sldNum" sz="quarter" idx="4"/>
          </p:nvPr>
        </p:nvSpPr>
        <p:spPr/>
        <p:txBody>
          <a:bodyPr/>
          <a:lstStyle/>
          <a:p>
            <a:fld id="{1910CB5C-FA00-44BC-8C81-665BD0303758}" type="slidenum">
              <a:rPr lang="en-US" smtClean="0"/>
              <a:pPr/>
              <a:t>16</a:t>
            </a:fld>
            <a:endParaRPr lang="en-US" dirty="0"/>
          </a:p>
        </p:txBody>
      </p:sp>
      <p:sp>
        <p:nvSpPr>
          <p:cNvPr id="7" name="TextBox 6"/>
          <p:cNvSpPr txBox="1"/>
          <p:nvPr/>
        </p:nvSpPr>
        <p:spPr>
          <a:xfrm>
            <a:off x="533400" y="936472"/>
            <a:ext cx="8229600" cy="797078"/>
          </a:xfrm>
          <a:prstGeom prst="rect">
            <a:avLst/>
          </a:prstGeom>
          <a:noFill/>
        </p:spPr>
        <p:txBody>
          <a:bodyPr wrap="square" rtlCol="0">
            <a:spAutoFit/>
          </a:bodyPr>
          <a:lstStyle/>
          <a:p>
            <a:pPr algn="l">
              <a:lnSpc>
                <a:spcPct val="120000"/>
              </a:lnSpc>
            </a:pPr>
            <a:r>
              <a:rPr lang="en-US" sz="2000" dirty="0" smtClean="0">
                <a:solidFill>
                  <a:schemeClr val="accent6"/>
                </a:solidFill>
                <a:latin typeface="Arial" panose="020B0604020202020204" pitchFamily="34" charset="0"/>
                <a:cs typeface="Arial" panose="020B0604020202020204" pitchFamily="34" charset="0"/>
              </a:rPr>
              <a:t>An </a:t>
            </a:r>
            <a:r>
              <a:rPr lang="en-US" sz="2000" b="1" i="1" dirty="0" smtClean="0">
                <a:solidFill>
                  <a:schemeClr val="accent6"/>
                </a:solidFill>
                <a:latin typeface="Arial" panose="020B0604020202020204" pitchFamily="34" charset="0"/>
                <a:cs typeface="Arial" panose="020B0604020202020204" pitchFamily="34" charset="0"/>
              </a:rPr>
              <a:t>energy audit</a:t>
            </a:r>
            <a:r>
              <a:rPr lang="en-US" sz="2000" b="1" dirty="0" smtClean="0">
                <a:solidFill>
                  <a:schemeClr val="accent6"/>
                </a:solidFill>
                <a:latin typeface="Arial" panose="020B0604020202020204" pitchFamily="34" charset="0"/>
                <a:cs typeface="Arial" panose="020B0604020202020204" pitchFamily="34" charset="0"/>
              </a:rPr>
              <a:t> </a:t>
            </a:r>
            <a:r>
              <a:rPr lang="en-US" sz="2000" dirty="0" smtClean="0">
                <a:solidFill>
                  <a:schemeClr val="accent6"/>
                </a:solidFill>
                <a:latin typeface="Arial" panose="020B0604020202020204" pitchFamily="34" charset="0"/>
                <a:cs typeface="Arial" panose="020B0604020202020204" pitchFamily="34" charset="0"/>
              </a:rPr>
              <a:t>is an assessment of your home’s energy use — and how you can reduce waste and increase energy efficiency.</a:t>
            </a:r>
          </a:p>
        </p:txBody>
      </p:sp>
      <p:sp>
        <p:nvSpPr>
          <p:cNvPr id="3" name="Rectangle 2"/>
          <p:cNvSpPr/>
          <p:nvPr/>
        </p:nvSpPr>
        <p:spPr>
          <a:xfrm>
            <a:off x="609600" y="1809750"/>
            <a:ext cx="7772400" cy="2751522"/>
          </a:xfrm>
          <a:prstGeom prst="rect">
            <a:avLst/>
          </a:prstGeom>
        </p:spPr>
        <p:txBody>
          <a:bodyPr wrap="square">
            <a:spAutoFit/>
          </a:bodyPr>
          <a:lstStyle/>
          <a:p>
            <a:pPr marL="342900" indent="-342900">
              <a:lnSpc>
                <a:spcPct val="120000"/>
              </a:lnSpc>
              <a:buFont typeface="Wingdings" charset="2"/>
              <a:buChar char="q"/>
            </a:pPr>
            <a:r>
              <a:rPr lang="en-US" sz="1800" dirty="0" smtClean="0">
                <a:solidFill>
                  <a:schemeClr val="accent6"/>
                </a:solidFill>
                <a:latin typeface="Arial" panose="020B0604020202020204" pitchFamily="34" charset="0"/>
                <a:cs typeface="Arial" panose="020B0604020202020204" pitchFamily="34" charset="0"/>
              </a:rPr>
              <a:t>Are there </a:t>
            </a:r>
            <a:r>
              <a:rPr lang="en-US" sz="1800" dirty="0">
                <a:solidFill>
                  <a:schemeClr val="accent6"/>
                </a:solidFill>
                <a:latin typeface="Arial" panose="020B0604020202020204" pitchFamily="34" charset="0"/>
                <a:cs typeface="Arial" panose="020B0604020202020204" pitchFamily="34" charset="0"/>
              </a:rPr>
              <a:t>places where the air leaks </a:t>
            </a:r>
            <a:r>
              <a:rPr lang="en-US" sz="1800" dirty="0" smtClean="0">
                <a:solidFill>
                  <a:schemeClr val="accent6"/>
                </a:solidFill>
                <a:latin typeface="Arial" panose="020B0604020202020204" pitchFamily="34" charset="0"/>
                <a:cs typeface="Arial" panose="020B0604020202020204" pitchFamily="34" charset="0"/>
              </a:rPr>
              <a:t>outside, wasting air that’s been heated or cooled?</a:t>
            </a:r>
            <a:endParaRPr lang="en-US" sz="1800" dirty="0">
              <a:solidFill>
                <a:schemeClr val="accent6"/>
              </a:solidFill>
              <a:latin typeface="Arial" panose="020B0604020202020204" pitchFamily="34" charset="0"/>
              <a:cs typeface="Arial" panose="020B0604020202020204" pitchFamily="34" charset="0"/>
            </a:endParaRPr>
          </a:p>
          <a:p>
            <a:pPr marL="342900" indent="-342900">
              <a:lnSpc>
                <a:spcPct val="120000"/>
              </a:lnSpc>
              <a:buFont typeface="Wingdings" charset="2"/>
              <a:buChar char="q"/>
            </a:pPr>
            <a:r>
              <a:rPr lang="en-US" sz="1800" dirty="0">
                <a:solidFill>
                  <a:schemeClr val="accent6"/>
                </a:solidFill>
                <a:latin typeface="Arial" panose="020B0604020202020204" pitchFamily="34" charset="0"/>
                <a:cs typeface="Arial" panose="020B0604020202020204" pitchFamily="34" charset="0"/>
              </a:rPr>
              <a:t>Are there ways to insulate equipment such as water </a:t>
            </a:r>
            <a:r>
              <a:rPr lang="en-US" sz="1800" dirty="0" smtClean="0">
                <a:solidFill>
                  <a:schemeClr val="accent6"/>
                </a:solidFill>
                <a:latin typeface="Arial" panose="020B0604020202020204" pitchFamily="34" charset="0"/>
                <a:cs typeface="Arial" panose="020B0604020202020204" pitchFamily="34" charset="0"/>
              </a:rPr>
              <a:t>heaters to help them work better?</a:t>
            </a:r>
            <a:endParaRPr lang="en-US" sz="1800" dirty="0">
              <a:solidFill>
                <a:schemeClr val="accent6"/>
              </a:solidFill>
              <a:latin typeface="Arial" panose="020B0604020202020204" pitchFamily="34" charset="0"/>
              <a:cs typeface="Arial" panose="020B0604020202020204" pitchFamily="34" charset="0"/>
            </a:endParaRPr>
          </a:p>
          <a:p>
            <a:pPr marL="342900" indent="-342900">
              <a:lnSpc>
                <a:spcPct val="120000"/>
              </a:lnSpc>
              <a:buFont typeface="Wingdings" charset="2"/>
              <a:buChar char="q"/>
            </a:pPr>
            <a:r>
              <a:rPr lang="en-US" sz="1800" dirty="0" smtClean="0">
                <a:solidFill>
                  <a:schemeClr val="accent6"/>
                </a:solidFill>
                <a:latin typeface="Arial" panose="020B0604020202020204" pitchFamily="34" charset="0"/>
                <a:cs typeface="Arial" panose="020B0604020202020204" pitchFamily="34" charset="0"/>
              </a:rPr>
              <a:t>Do lights have energy-efficient </a:t>
            </a:r>
            <a:r>
              <a:rPr lang="en-US" sz="1800" dirty="0">
                <a:solidFill>
                  <a:schemeClr val="accent6"/>
                </a:solidFill>
                <a:latin typeface="Arial" panose="020B0604020202020204" pitchFamily="34" charset="0"/>
                <a:cs typeface="Arial" panose="020B0604020202020204" pitchFamily="34" charset="0"/>
              </a:rPr>
              <a:t>bulbs?</a:t>
            </a:r>
          </a:p>
          <a:p>
            <a:pPr marL="342900" indent="-342900">
              <a:lnSpc>
                <a:spcPct val="120000"/>
              </a:lnSpc>
              <a:buFont typeface="Wingdings" charset="2"/>
              <a:buChar char="q"/>
            </a:pPr>
            <a:r>
              <a:rPr lang="en-US" sz="1800" spc="-20" dirty="0">
                <a:solidFill>
                  <a:schemeClr val="accent6"/>
                </a:solidFill>
                <a:latin typeface="Arial" panose="020B0604020202020204" pitchFamily="34" charset="0"/>
                <a:cs typeface="Arial" panose="020B0604020202020204" pitchFamily="34" charset="0"/>
              </a:rPr>
              <a:t>Are appliances and electronics using power when they don’t need to?</a:t>
            </a:r>
          </a:p>
          <a:p>
            <a:pPr marL="342900" indent="-342900">
              <a:lnSpc>
                <a:spcPct val="120000"/>
              </a:lnSpc>
              <a:buFont typeface="Wingdings" charset="2"/>
              <a:buChar char="q"/>
            </a:pPr>
            <a:r>
              <a:rPr lang="en-US" sz="1800" dirty="0">
                <a:solidFill>
                  <a:schemeClr val="accent6"/>
                </a:solidFill>
                <a:latin typeface="Arial" panose="020B0604020202020204" pitchFamily="34" charset="0"/>
                <a:cs typeface="Arial" panose="020B0604020202020204" pitchFamily="34" charset="0"/>
              </a:rPr>
              <a:t>Do you open/close curtains or windows to help control the temperature?</a:t>
            </a:r>
          </a:p>
        </p:txBody>
      </p:sp>
    </p:spTree>
    <p:extLst>
      <p:ext uri="{BB962C8B-B14F-4D97-AF65-F5344CB8AC3E}">
        <p14:creationId xmlns:p14="http://schemas.microsoft.com/office/powerpoint/2010/main" val="371837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346561"/>
            <a:ext cx="6781800" cy="2825389"/>
          </a:xfrm>
          <a:prstGeom prst="rect">
            <a:avLst/>
          </a:prstGeom>
          <a:noFill/>
        </p:spPr>
        <p:txBody>
          <a:bodyPr wrap="square" rtlCol="0">
            <a:spAutoFit/>
          </a:bodyPr>
          <a:lstStyle/>
          <a:p>
            <a:pPr algn="l">
              <a:lnSpc>
                <a:spcPct val="120000"/>
              </a:lnSpc>
            </a:pPr>
            <a:r>
              <a:rPr lang="en-US" sz="1600" dirty="0" smtClean="0">
                <a:solidFill>
                  <a:schemeClr val="accent6"/>
                </a:solidFill>
                <a:latin typeface="Arial" panose="020B0604020202020204" pitchFamily="34" charset="0"/>
                <a:cs typeface="Arial" panose="020B0604020202020204" pitchFamily="34" charset="0"/>
              </a:rPr>
              <a:t>Make sure your audit template includes </a:t>
            </a:r>
            <a:r>
              <a:rPr lang="mr-IN" sz="1600" dirty="0" smtClean="0">
                <a:solidFill>
                  <a:schemeClr val="accent6"/>
                </a:solidFill>
                <a:latin typeface="Arial" panose="020B0604020202020204" pitchFamily="34" charset="0"/>
                <a:cs typeface="Arial" panose="020B0604020202020204" pitchFamily="34" charset="0"/>
              </a:rPr>
              <a:t>…</a:t>
            </a:r>
            <a:endParaRPr lang="en-US" sz="1600" dirty="0" smtClean="0">
              <a:solidFill>
                <a:schemeClr val="accent6"/>
              </a:solidFill>
              <a:latin typeface="Arial" panose="020B0604020202020204" pitchFamily="34" charset="0"/>
              <a:cs typeface="Arial" panose="020B0604020202020204" pitchFamily="34" charset="0"/>
            </a:endParaRPr>
          </a:p>
          <a:p>
            <a:pPr marL="342900" indent="-342900" algn="l">
              <a:lnSpc>
                <a:spcPct val="120000"/>
              </a:lnSpc>
              <a:buClr>
                <a:srgbClr val="61B92C"/>
              </a:buClr>
              <a:buFont typeface="Wingdings" charset="2"/>
              <a:buChar char="ü"/>
            </a:pPr>
            <a:r>
              <a:rPr lang="en-US" sz="1600" dirty="0">
                <a:solidFill>
                  <a:schemeClr val="accent6"/>
                </a:solidFill>
                <a:latin typeface="Arial" panose="020B0604020202020204" pitchFamily="34" charset="0"/>
                <a:cs typeface="Arial" panose="020B0604020202020204" pitchFamily="34" charset="0"/>
              </a:rPr>
              <a:t>A checklist of </a:t>
            </a:r>
            <a:r>
              <a:rPr lang="en-US" sz="1600" dirty="0" smtClean="0">
                <a:solidFill>
                  <a:schemeClr val="accent6"/>
                </a:solidFill>
                <a:latin typeface="Arial" panose="020B0604020202020204" pitchFamily="34" charset="0"/>
                <a:cs typeface="Arial" panose="020B0604020202020204" pitchFamily="34" charset="0"/>
              </a:rPr>
              <a:t>items to inspect</a:t>
            </a:r>
            <a:endParaRPr lang="en-US" sz="1600" dirty="0">
              <a:solidFill>
                <a:schemeClr val="accent6"/>
              </a:solidFill>
              <a:latin typeface="Arial" panose="020B0604020202020204" pitchFamily="34" charset="0"/>
              <a:cs typeface="Arial" panose="020B0604020202020204" pitchFamily="34" charset="0"/>
            </a:endParaRPr>
          </a:p>
          <a:p>
            <a:pPr marL="342900" indent="-342900">
              <a:lnSpc>
                <a:spcPct val="120000"/>
              </a:lnSpc>
              <a:buClr>
                <a:srgbClr val="B7D610"/>
              </a:buClr>
              <a:buFont typeface="Wingdings" charset="2"/>
              <a:buChar char="ü"/>
            </a:pPr>
            <a:r>
              <a:rPr lang="en-US" sz="1600" dirty="0" smtClean="0">
                <a:solidFill>
                  <a:schemeClr val="accent6"/>
                </a:solidFill>
                <a:latin typeface="Arial" panose="020B0604020202020204" pitchFamily="34" charset="0"/>
                <a:cs typeface="Arial" panose="020B0604020202020204" pitchFamily="34" charset="0"/>
              </a:rPr>
              <a:t>A rough estimate of the energy </a:t>
            </a:r>
            <a:r>
              <a:rPr lang="en-US" sz="1600" dirty="0">
                <a:solidFill>
                  <a:schemeClr val="accent6"/>
                </a:solidFill>
                <a:latin typeface="Arial" panose="020B0604020202020204" pitchFamily="34" charset="0"/>
                <a:cs typeface="Arial" panose="020B0604020202020204" pitchFamily="34" charset="0"/>
              </a:rPr>
              <a:t>each item </a:t>
            </a:r>
            <a:r>
              <a:rPr lang="en-US" sz="1600" dirty="0" smtClean="0">
                <a:solidFill>
                  <a:schemeClr val="accent6"/>
                </a:solidFill>
                <a:latin typeface="Arial" panose="020B0604020202020204" pitchFamily="34" charset="0"/>
                <a:cs typeface="Arial" panose="020B0604020202020204" pitchFamily="34" charset="0"/>
              </a:rPr>
              <a:t>consumes </a:t>
            </a:r>
            <a:r>
              <a:rPr lang="en-US" sz="1600" dirty="0">
                <a:solidFill>
                  <a:schemeClr val="accent6"/>
                </a:solidFill>
                <a:latin typeface="Arial" panose="020B0604020202020204" pitchFamily="34" charset="0"/>
                <a:cs typeface="Arial" panose="020B0604020202020204" pitchFamily="34" charset="0"/>
              </a:rPr>
              <a:t>in a day/week/month</a:t>
            </a:r>
          </a:p>
          <a:p>
            <a:pPr marL="342900" indent="-342900" algn="l">
              <a:lnSpc>
                <a:spcPct val="120000"/>
              </a:lnSpc>
              <a:buClr>
                <a:srgbClr val="FCA408"/>
              </a:buClr>
              <a:buFont typeface="Wingdings" charset="2"/>
              <a:buChar char="ü"/>
            </a:pPr>
            <a:r>
              <a:rPr lang="en-US" sz="1600" dirty="0">
                <a:solidFill>
                  <a:schemeClr val="accent6"/>
                </a:solidFill>
                <a:latin typeface="Arial" panose="020B0604020202020204" pitchFamily="34" charset="0"/>
                <a:cs typeface="Arial" panose="020B0604020202020204" pitchFamily="34" charset="0"/>
              </a:rPr>
              <a:t>A </a:t>
            </a:r>
            <a:r>
              <a:rPr lang="en-US" sz="1600" dirty="0" smtClean="0">
                <a:solidFill>
                  <a:schemeClr val="accent6"/>
                </a:solidFill>
                <a:latin typeface="Arial" panose="020B0604020202020204" pitchFamily="34" charset="0"/>
                <a:cs typeface="Arial" panose="020B0604020202020204" pitchFamily="34" charset="0"/>
              </a:rPr>
              <a:t>way to indicate </a:t>
            </a:r>
            <a:r>
              <a:rPr lang="en-US" sz="1600" i="1" dirty="0" smtClean="0">
                <a:solidFill>
                  <a:schemeClr val="accent6"/>
                </a:solidFill>
                <a:latin typeface="Arial" panose="020B0604020202020204" pitchFamily="34" charset="0"/>
                <a:cs typeface="Arial" panose="020B0604020202020204" pitchFamily="34" charset="0"/>
              </a:rPr>
              <a:t>if</a:t>
            </a:r>
            <a:r>
              <a:rPr lang="en-US" sz="1600" dirty="0" smtClean="0">
                <a:solidFill>
                  <a:schemeClr val="accent6"/>
                </a:solidFill>
                <a:latin typeface="Arial" panose="020B0604020202020204" pitchFamily="34" charset="0"/>
                <a:cs typeface="Arial" panose="020B0604020202020204" pitchFamily="34" charset="0"/>
              </a:rPr>
              <a:t> energy efficiency improvement is possible for each object</a:t>
            </a:r>
          </a:p>
          <a:p>
            <a:pPr marL="342900" indent="-342900" algn="l">
              <a:lnSpc>
                <a:spcPct val="120000"/>
              </a:lnSpc>
              <a:buClr>
                <a:srgbClr val="FDC809"/>
              </a:buClr>
              <a:buFont typeface="Wingdings" charset="2"/>
              <a:buChar char="ü"/>
            </a:pPr>
            <a:r>
              <a:rPr lang="en-US" sz="1600" dirty="0" smtClean="0">
                <a:solidFill>
                  <a:schemeClr val="accent6"/>
                </a:solidFill>
                <a:latin typeface="Arial" panose="020B0604020202020204" pitchFamily="34" charset="0"/>
                <a:cs typeface="Arial" panose="020B0604020202020204" pitchFamily="34" charset="0"/>
              </a:rPr>
              <a:t>Notes on how to improve </a:t>
            </a:r>
            <a:r>
              <a:rPr lang="en-US" sz="1600" dirty="0">
                <a:solidFill>
                  <a:schemeClr val="accent6"/>
                </a:solidFill>
                <a:latin typeface="Arial" panose="020B0604020202020204" pitchFamily="34" charset="0"/>
                <a:cs typeface="Arial" panose="020B0604020202020204" pitchFamily="34" charset="0"/>
              </a:rPr>
              <a:t>energy </a:t>
            </a:r>
            <a:r>
              <a:rPr lang="en-US" sz="1600" dirty="0" smtClean="0">
                <a:solidFill>
                  <a:schemeClr val="accent6"/>
                </a:solidFill>
                <a:latin typeface="Arial" panose="020B0604020202020204" pitchFamily="34" charset="0"/>
                <a:cs typeface="Arial" panose="020B0604020202020204" pitchFamily="34" charset="0"/>
              </a:rPr>
              <a:t>efficiency for each item</a:t>
            </a:r>
            <a:endParaRPr lang="en-US" sz="1600" dirty="0">
              <a:solidFill>
                <a:schemeClr val="accent6"/>
              </a:solidFill>
              <a:latin typeface="Arial" panose="020B0604020202020204" pitchFamily="34" charset="0"/>
              <a:cs typeface="Arial" panose="020B0604020202020204" pitchFamily="34" charset="0"/>
            </a:endParaRPr>
          </a:p>
          <a:p>
            <a:pPr marL="342900" indent="-342900" algn="l">
              <a:lnSpc>
                <a:spcPct val="120000"/>
              </a:lnSpc>
              <a:buClr>
                <a:srgbClr val="FFE60A"/>
              </a:buClr>
              <a:buFont typeface="Wingdings" charset="2"/>
              <a:buChar char="ü"/>
            </a:pPr>
            <a:r>
              <a:rPr lang="en-US" sz="1600" dirty="0">
                <a:solidFill>
                  <a:schemeClr val="accent6"/>
                </a:solidFill>
                <a:latin typeface="Arial" panose="020B0604020202020204" pitchFamily="34" charset="0"/>
                <a:cs typeface="Arial" panose="020B0604020202020204" pitchFamily="34" charset="0"/>
              </a:rPr>
              <a:t>A projection of how much energy you could save by making changes</a:t>
            </a:r>
          </a:p>
          <a:p>
            <a:pPr marL="342900" indent="-342900" algn="l">
              <a:lnSpc>
                <a:spcPct val="120000"/>
              </a:lnSpc>
              <a:buFont typeface="Arial"/>
              <a:buChar char="•"/>
            </a:pPr>
            <a:endParaRPr lang="en-US" sz="2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0" y="4887913"/>
            <a:ext cx="533400" cy="274637"/>
          </a:xfrm>
        </p:spPr>
        <p:txBody>
          <a:bodyPr/>
          <a:lstStyle/>
          <a:p>
            <a:fld id="{1910CB5C-FA00-44BC-8C81-665BD0303758}" type="slidenum">
              <a:rPr lang="en-US" smtClean="0"/>
              <a:pPr/>
              <a:t>17</a:t>
            </a:fld>
            <a:endParaRPr lang="en-US" dirty="0"/>
          </a:p>
        </p:txBody>
      </p:sp>
      <p:sp>
        <p:nvSpPr>
          <p:cNvPr id="6" name="Title 1"/>
          <p:cNvSpPr txBox="1">
            <a:spLocks/>
          </p:cNvSpPr>
          <p:nvPr/>
        </p:nvSpPr>
        <p:spPr>
          <a:xfrm>
            <a:off x="228600" y="219075"/>
            <a:ext cx="5562600" cy="7334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4400" b="1" baseline="0">
                <a:solidFill>
                  <a:schemeClr val="accent5"/>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200" b="1">
                <a:solidFill>
                  <a:srgbClr val="223899"/>
                </a:solidFill>
                <a:latin typeface="Arial" charset="0"/>
                <a:ea typeface="Geneva" charset="0"/>
                <a:cs typeface="Geneva" charset="0"/>
              </a:defRPr>
            </a:lvl2pPr>
            <a:lvl3pPr algn="l" rtl="0" eaLnBrk="0" fontAlgn="base" hangingPunct="0">
              <a:spcBef>
                <a:spcPct val="0"/>
              </a:spcBef>
              <a:spcAft>
                <a:spcPct val="0"/>
              </a:spcAft>
              <a:defRPr sz="3200" b="1">
                <a:solidFill>
                  <a:srgbClr val="223899"/>
                </a:solidFill>
                <a:latin typeface="Arial" charset="0"/>
                <a:ea typeface="Geneva" charset="0"/>
                <a:cs typeface="Geneva" charset="0"/>
              </a:defRPr>
            </a:lvl3pPr>
            <a:lvl4pPr algn="l" rtl="0" eaLnBrk="0" fontAlgn="base" hangingPunct="0">
              <a:spcBef>
                <a:spcPct val="0"/>
              </a:spcBef>
              <a:spcAft>
                <a:spcPct val="0"/>
              </a:spcAft>
              <a:defRPr sz="3200" b="1">
                <a:solidFill>
                  <a:srgbClr val="223899"/>
                </a:solidFill>
                <a:latin typeface="Arial" charset="0"/>
                <a:ea typeface="Geneva" charset="0"/>
                <a:cs typeface="Geneva" charset="0"/>
              </a:defRPr>
            </a:lvl4pPr>
            <a:lvl5pPr algn="l" rtl="0" eaLnBrk="0" fontAlgn="base" hangingPunct="0">
              <a:spcBef>
                <a:spcPct val="0"/>
              </a:spcBef>
              <a:spcAft>
                <a:spcPct val="0"/>
              </a:spcAft>
              <a:defRPr sz="3200" b="1">
                <a:solidFill>
                  <a:srgbClr val="223899"/>
                </a:solidFill>
                <a:latin typeface="Arial" charset="0"/>
                <a:ea typeface="Geneva" charset="0"/>
                <a:cs typeface="Geneva" charset="0"/>
              </a:defRPr>
            </a:lvl5pPr>
            <a:lvl6pPr marL="457200" algn="l" rtl="0" fontAlgn="base">
              <a:spcBef>
                <a:spcPct val="0"/>
              </a:spcBef>
              <a:spcAft>
                <a:spcPct val="0"/>
              </a:spcAft>
              <a:defRPr sz="3200" b="1">
                <a:solidFill>
                  <a:srgbClr val="223899"/>
                </a:solidFill>
                <a:latin typeface="Arial" charset="0"/>
                <a:ea typeface="Geneva" charset="0"/>
              </a:defRPr>
            </a:lvl6pPr>
            <a:lvl7pPr marL="914400" algn="l" rtl="0" fontAlgn="base">
              <a:spcBef>
                <a:spcPct val="0"/>
              </a:spcBef>
              <a:spcAft>
                <a:spcPct val="0"/>
              </a:spcAft>
              <a:defRPr sz="3200" b="1">
                <a:solidFill>
                  <a:srgbClr val="223899"/>
                </a:solidFill>
                <a:latin typeface="Arial" charset="0"/>
                <a:ea typeface="Geneva" charset="0"/>
              </a:defRPr>
            </a:lvl7pPr>
            <a:lvl8pPr marL="1371600" algn="l" rtl="0" fontAlgn="base">
              <a:spcBef>
                <a:spcPct val="0"/>
              </a:spcBef>
              <a:spcAft>
                <a:spcPct val="0"/>
              </a:spcAft>
              <a:defRPr sz="3200" b="1">
                <a:solidFill>
                  <a:srgbClr val="223899"/>
                </a:solidFill>
                <a:latin typeface="Arial" charset="0"/>
                <a:ea typeface="Geneva" charset="0"/>
              </a:defRPr>
            </a:lvl8pPr>
            <a:lvl9pPr marL="1828800" algn="l" rtl="0" fontAlgn="base">
              <a:spcBef>
                <a:spcPct val="0"/>
              </a:spcBef>
              <a:spcAft>
                <a:spcPct val="0"/>
              </a:spcAft>
              <a:defRPr sz="3200" b="1">
                <a:solidFill>
                  <a:srgbClr val="223899"/>
                </a:solidFill>
                <a:latin typeface="Arial" charset="0"/>
                <a:ea typeface="Geneva" charset="0"/>
              </a:defRPr>
            </a:lvl9pPr>
          </a:lstStyle>
          <a:p>
            <a:r>
              <a:rPr lang="en-US" kern="0" dirty="0" smtClean="0">
                <a:solidFill>
                  <a:srgbClr val="00B0F0"/>
                </a:solidFill>
              </a:rPr>
              <a:t>Your turn</a:t>
            </a:r>
            <a:endParaRPr lang="en-US" kern="0" dirty="0">
              <a:solidFill>
                <a:srgbClr val="00B0F0"/>
              </a:solidFill>
            </a:endParaRPr>
          </a:p>
        </p:txBody>
      </p:sp>
      <p:sp>
        <p:nvSpPr>
          <p:cNvPr id="9" name="TextBox 8"/>
          <p:cNvSpPr txBox="1"/>
          <p:nvPr/>
        </p:nvSpPr>
        <p:spPr>
          <a:xfrm>
            <a:off x="425370" y="960035"/>
            <a:ext cx="2819400" cy="400110"/>
          </a:xfrm>
          <a:prstGeom prst="rect">
            <a:avLst/>
          </a:prstGeom>
          <a:noFill/>
        </p:spPr>
        <p:txBody>
          <a:bodyPr wrap="square" rtlCol="0">
            <a:spAutoFit/>
          </a:bodyPr>
          <a:lstStyle/>
          <a:p>
            <a:pPr algn="l"/>
            <a:r>
              <a:rPr lang="en-US" sz="2000" b="1" dirty="0" smtClean="0">
                <a:solidFill>
                  <a:schemeClr val="tx1">
                    <a:lumMod val="65000"/>
                    <a:lumOff val="35000"/>
                  </a:schemeClr>
                </a:solidFill>
                <a:latin typeface="Arial" panose="020B0604020202020204" pitchFamily="34" charset="0"/>
                <a:cs typeface="Arial" panose="020B0604020202020204" pitchFamily="34" charset="0"/>
              </a:rPr>
              <a:t>Audit your home</a:t>
            </a:r>
          </a:p>
        </p:txBody>
      </p:sp>
      <p:pic>
        <p:nvPicPr>
          <p:cNvPr id="3080" name="Picture 8" descr="C:\Users\a0r04v\AppData\Local\Microsoft\Windows\INetCache\IE\GMG3BQ9W\apartment2.1[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00" y="2419629"/>
            <a:ext cx="1352501" cy="13525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0r04v\AppData\Local\Microsoft\Windows\INetCache\IE\QS8HA4B7\clipboard_before[1].png"/>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1375" b="97438" l="3000" r="99250">
                        <a14:foregroundMark x1="15167" y1="16438" x2="15167" y2="16438"/>
                        <a14:backgroundMark x1="5417" y1="58625" x2="5417" y2="58625"/>
                        <a14:backgroundMark x1="10250" y1="57625" x2="10250" y2="57625"/>
                        <a14:backgroundMark x1="12167" y1="96750" x2="12167" y2="96750"/>
                        <a14:backgroundMark x1="63833" y1="96313" x2="63833" y2="96313"/>
                        <a14:backgroundMark x1="94833" y1="55813" x2="94833" y2="55813"/>
                        <a14:backgroundMark x1="90833" y1="17125" x2="90833" y2="17125"/>
                        <a14:backgroundMark x1="64083" y1="2250" x2="64083" y2="2250"/>
                        <a14:backgroundMark x1="11917" y1="5625" x2="11917" y2="5625"/>
                        <a14:backgroundMark x1="3833" y1="34000" x2="3833" y2="34000"/>
                      </a14:backgroundRemoval>
                    </a14:imgEffect>
                  </a14:imgLayer>
                </a14:imgProps>
              </a:ext>
              <a:ext uri="{28A0092B-C50C-407E-A947-70E740481C1C}">
                <a14:useLocalDpi xmlns:a14="http://schemas.microsoft.com/office/drawing/2010/main"/>
              </a:ext>
            </a:extLst>
          </a:blip>
          <a:srcRect/>
          <a:stretch>
            <a:fillRect/>
          </a:stretch>
        </p:blipFill>
        <p:spPr bwMode="auto">
          <a:xfrm>
            <a:off x="6248400" y="136177"/>
            <a:ext cx="1600200" cy="213359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0r04v\AppData\Local\Microsoft\Windows\INetCache\IE\67IR8AHA\house-clipart[1].jpg"/>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0" b="96138" l="2602" r="100000">
                        <a14:foregroundMark x1="49431" y1="18902" x2="49431" y2="18902"/>
                        <a14:foregroundMark x1="74797" y1="34350" x2="74797" y2="34350"/>
                        <a14:foregroundMark x1="64553" y1="23171" x2="64553" y2="23171"/>
                      </a14:backgroundRemoval>
                    </a14:imgEffect>
                  </a14:imgLayer>
                </a14:imgProps>
              </a:ext>
              <a:ext uri="{28A0092B-C50C-407E-A947-70E740481C1C}">
                <a14:useLocalDpi xmlns:a14="http://schemas.microsoft.com/office/drawing/2010/main"/>
              </a:ext>
            </a:extLst>
          </a:blip>
          <a:srcRect/>
          <a:stretch>
            <a:fillRect/>
          </a:stretch>
        </p:blipFill>
        <p:spPr bwMode="auto">
          <a:xfrm>
            <a:off x="7728995" y="1251695"/>
            <a:ext cx="1415005" cy="113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99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bwMode="auto">
          <a:xfrm>
            <a:off x="228600" y="312700"/>
            <a:ext cx="8763000" cy="4075373"/>
          </a:xfrm>
          <a:prstGeom prst="bevel">
            <a:avLst>
              <a:gd name="adj" fmla="val 6009"/>
            </a:avLst>
          </a:prstGeom>
          <a:solidFill>
            <a:srgbClr val="00B0F0"/>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charset="0"/>
                <a:ea typeface="Geneva" charset="0"/>
              </a:rPr>
              <a:t>v</a:t>
            </a:r>
            <a:endParaRPr kumimoji="0" lang="en-US" sz="2400" b="0" i="0" u="none" strike="noStrike" cap="none" normalizeH="0" baseline="0" dirty="0">
              <a:ln>
                <a:noFill/>
              </a:ln>
              <a:solidFill>
                <a:srgbClr val="000000"/>
              </a:solidFill>
              <a:effectLst/>
              <a:latin typeface="Times" charset="0"/>
              <a:ea typeface="Geneva" charset="0"/>
            </a:endParaRPr>
          </a:p>
        </p:txBody>
      </p:sp>
      <p:sp>
        <p:nvSpPr>
          <p:cNvPr id="5" name="Rectangle 4"/>
          <p:cNvSpPr/>
          <p:nvPr/>
        </p:nvSpPr>
        <p:spPr bwMode="auto">
          <a:xfrm>
            <a:off x="571500" y="647036"/>
            <a:ext cx="8077200" cy="3352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Geneva" charset="0"/>
            </a:endParaRPr>
          </a:p>
        </p:txBody>
      </p:sp>
      <p:sp>
        <p:nvSpPr>
          <p:cNvPr id="4" name="Slide Number Placeholder 3"/>
          <p:cNvSpPr>
            <a:spLocks noGrp="1"/>
          </p:cNvSpPr>
          <p:nvPr>
            <p:ph type="sldNum" sz="quarter" idx="4"/>
          </p:nvPr>
        </p:nvSpPr>
        <p:spPr/>
        <p:txBody>
          <a:bodyPr/>
          <a:lstStyle/>
          <a:p>
            <a:fld id="{1910CB5C-FA00-44BC-8C81-665BD0303758}" type="slidenum">
              <a:rPr lang="en-US" smtClean="0"/>
              <a:pPr/>
              <a:t>18</a:t>
            </a:fld>
            <a:endParaRPr lang="en-US" dirty="0"/>
          </a:p>
        </p:txBody>
      </p:sp>
      <p:sp>
        <p:nvSpPr>
          <p:cNvPr id="10" name="TextBox 9"/>
          <p:cNvSpPr txBox="1"/>
          <p:nvPr/>
        </p:nvSpPr>
        <p:spPr>
          <a:xfrm>
            <a:off x="2819400" y="989936"/>
            <a:ext cx="5791200" cy="1046440"/>
          </a:xfrm>
          <a:prstGeom prst="rect">
            <a:avLst/>
          </a:prstGeom>
          <a:noFill/>
        </p:spPr>
        <p:txBody>
          <a:bodyPr wrap="square" rtlCol="0">
            <a:spAutoFit/>
          </a:bodyPr>
          <a:lstStyle/>
          <a:p>
            <a:r>
              <a:rPr lang="en-US" sz="2900" b="1" spc="-100" dirty="0" smtClean="0">
                <a:solidFill>
                  <a:schemeClr val="accent6"/>
                </a:solidFill>
                <a:latin typeface="Arial" panose="020B0604020202020204" pitchFamily="34" charset="0"/>
                <a:cs typeface="Arial" panose="020B0604020202020204" pitchFamily="34" charset="0"/>
              </a:rPr>
              <a:t>Hey there, </a:t>
            </a:r>
          </a:p>
          <a:p>
            <a:r>
              <a:rPr lang="en-US" sz="3300" b="1" i="1" spc="-100" dirty="0" smtClean="0">
                <a:solidFill>
                  <a:schemeClr val="accent6"/>
                </a:solidFill>
                <a:latin typeface="Arial" panose="020B0604020202020204" pitchFamily="34" charset="0"/>
                <a:cs typeface="Arial" panose="020B0604020202020204" pitchFamily="34" charset="0"/>
              </a:rPr>
              <a:t>Energy Efficiency Inspector!</a:t>
            </a:r>
          </a:p>
        </p:txBody>
      </p:sp>
      <p:sp>
        <p:nvSpPr>
          <p:cNvPr id="11" name="TextBox 10"/>
          <p:cNvSpPr txBox="1"/>
          <p:nvPr/>
        </p:nvSpPr>
        <p:spPr>
          <a:xfrm>
            <a:off x="2870521" y="2190750"/>
            <a:ext cx="5334000" cy="1274195"/>
          </a:xfrm>
          <a:prstGeom prst="rect">
            <a:avLst/>
          </a:prstGeom>
          <a:noFill/>
        </p:spPr>
        <p:txBody>
          <a:bodyPr wrap="square" rtlCol="0">
            <a:spAutoFit/>
          </a:bodyPr>
          <a:lstStyle/>
          <a:p>
            <a:pPr algn="l">
              <a:lnSpc>
                <a:spcPct val="120000"/>
              </a:lnSpc>
            </a:pPr>
            <a:r>
              <a:rPr lang="en-US" sz="1600" b="1" dirty="0" smtClean="0">
                <a:solidFill>
                  <a:schemeClr val="accent6"/>
                </a:solidFill>
                <a:latin typeface="Arial" panose="020B0604020202020204" pitchFamily="34" charset="0"/>
                <a:cs typeface="Arial" panose="020B0604020202020204" pitchFamily="34" charset="0"/>
              </a:rPr>
              <a:t>Alliant Energy congratulates you on successfully completing a home energy audit. Knowledge is power, so keep using what you learned for a better home and planet.</a:t>
            </a:r>
          </a:p>
        </p:txBody>
      </p:sp>
      <p:pic>
        <p:nvPicPr>
          <p:cNvPr id="12" name="Picture 11"/>
          <p:cNvPicPr>
            <a:picLocks noChangeAspect="1"/>
          </p:cNvPicPr>
          <p:nvPr/>
        </p:nvPicPr>
        <p:blipFill>
          <a:blip r:embed="rId3"/>
          <a:stretch>
            <a:fillRect/>
          </a:stretch>
        </p:blipFill>
        <p:spPr>
          <a:xfrm>
            <a:off x="762000" y="989936"/>
            <a:ext cx="1865237" cy="2819400"/>
          </a:xfrm>
          <a:prstGeom prst="rect">
            <a:avLst/>
          </a:prstGeom>
          <a:effectLst>
            <a:outerShdw blurRad="50800" dist="38100" dir="2700000" algn="tl" rotWithShape="0">
              <a:prstClr val="black">
                <a:alpha val="40000"/>
              </a:prstClr>
            </a:outerShdw>
          </a:effectLst>
        </p:spPr>
      </p:pic>
      <p:sp>
        <p:nvSpPr>
          <p:cNvPr id="2" name="Oval 1"/>
          <p:cNvSpPr/>
          <p:nvPr/>
        </p:nvSpPr>
        <p:spPr bwMode="auto">
          <a:xfrm>
            <a:off x="1101952" y="1313786"/>
            <a:ext cx="1237418" cy="129540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Geneva" charset="0"/>
            </a:endParaRPr>
          </a:p>
        </p:txBody>
      </p:sp>
      <p:pic>
        <p:nvPicPr>
          <p:cNvPr id="13" name="Picture 10" descr="C:\Users\a0r04v\AppData\Local\Microsoft\Windows\INetCache\IE\67IR8AHA\house-clipart[1].jpg"/>
          <p:cNvPicPr>
            <a:picLocks noChangeAspect="1" noChangeArrowheads="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backgroundRemoval t="0" b="96138" l="2602" r="100000">
                        <a14:foregroundMark x1="49431" y1="18902" x2="49431" y2="18902"/>
                        <a14:foregroundMark x1="74797" y1="34350" x2="74797" y2="34350"/>
                        <a14:foregroundMark x1="64553" y1="23171" x2="64553" y2="23171"/>
                      </a14:backgroundRemoval>
                    </a14:imgEffect>
                  </a14:imgLayer>
                </a14:imgProps>
              </a:ext>
              <a:ext uri="{28A0092B-C50C-407E-A947-70E740481C1C}">
                <a14:useLocalDpi xmlns:a14="http://schemas.microsoft.com/office/drawing/2010/main"/>
              </a:ext>
            </a:extLst>
          </a:blip>
          <a:srcRect/>
          <a:stretch>
            <a:fillRect/>
          </a:stretch>
        </p:blipFill>
        <p:spPr bwMode="auto">
          <a:xfrm>
            <a:off x="1131411" y="1407589"/>
            <a:ext cx="1178498" cy="94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28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30 watts?</a:t>
            </a:r>
          </a:p>
        </p:txBody>
      </p:sp>
      <p:sp>
        <p:nvSpPr>
          <p:cNvPr id="15" name="TextBox 14"/>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200 watts?</a:t>
            </a:r>
          </a:p>
        </p:txBody>
      </p:sp>
      <p:sp>
        <p:nvSpPr>
          <p:cNvPr id="16" name="TextBox 15"/>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1200 watts?</a:t>
            </a:r>
          </a:p>
        </p:txBody>
      </p:sp>
      <p:sp>
        <p:nvSpPr>
          <p:cNvPr id="2" name="Title 1"/>
          <p:cNvSpPr>
            <a:spLocks noGrp="1"/>
          </p:cNvSpPr>
          <p:nvPr>
            <p:ph type="title"/>
          </p:nvPr>
        </p:nvSpPr>
        <p:spPr/>
        <p:txBody>
          <a:bodyPr/>
          <a:lstStyle/>
          <a:p>
            <a:r>
              <a:rPr lang="en-US" dirty="0"/>
              <a:t>What’s the wattage?</a:t>
            </a:r>
          </a:p>
        </p:txBody>
      </p:sp>
      <p:sp>
        <p:nvSpPr>
          <p:cNvPr id="4" name="Slide Number Placeholder 3"/>
          <p:cNvSpPr>
            <a:spLocks noGrp="1"/>
          </p:cNvSpPr>
          <p:nvPr>
            <p:ph type="sldNum" sz="quarter" idx="4"/>
          </p:nvPr>
        </p:nvSpPr>
        <p:spPr/>
        <p:txBody>
          <a:bodyPr/>
          <a:lstStyle/>
          <a:p>
            <a:fld id="{1910CB5C-FA00-44BC-8C81-665BD0303758}" type="slidenum">
              <a:rPr lang="en-US" smtClean="0"/>
              <a:pPr/>
              <a:t>2</a:t>
            </a:fld>
            <a:endParaRPr lang="en-US" dirty="0"/>
          </a:p>
        </p:txBody>
      </p:sp>
      <p:pic>
        <p:nvPicPr>
          <p:cNvPr id="3" name="Picture 2" descr="andres-jasso-1159235-unsplash.jpg"/>
          <p:cNvPicPr>
            <a:picLocks noChangeAspect="1"/>
          </p:cNvPicPr>
          <p:nvPr/>
        </p:nvPicPr>
        <p:blipFill rotWithShape="1">
          <a:blip r:embed="rId3" cstate="screen">
            <a:extLst>
              <a:ext uri="{28A0092B-C50C-407E-A947-70E740481C1C}">
                <a14:useLocalDpi xmlns:a14="http://schemas.microsoft.com/office/drawing/2010/main"/>
              </a:ext>
            </a:extLst>
          </a:blip>
          <a:srcRect l="16747" t="33056" r="26788" b="34662"/>
          <a:stretch/>
        </p:blipFill>
        <p:spPr>
          <a:xfrm>
            <a:off x="304800" y="1047750"/>
            <a:ext cx="3018307" cy="2415785"/>
          </a:xfrm>
          <a:prstGeom prst="rect">
            <a:avLst/>
          </a:prstGeom>
          <a:ln>
            <a:noFill/>
          </a:ln>
          <a:effectLst>
            <a:softEdge rad="112500"/>
          </a:effectLst>
        </p:spPr>
      </p:pic>
      <p:pic>
        <p:nvPicPr>
          <p:cNvPr id="5" name="Picture 4" descr="mike-marquez-604006-unsplash.jpg"/>
          <p:cNvPicPr>
            <a:picLocks noChangeAspect="1"/>
          </p:cNvPicPr>
          <p:nvPr/>
        </p:nvPicPr>
        <p:blipFill rotWithShape="1">
          <a:blip r:embed="rId4" cstate="screen">
            <a:extLst>
              <a:ext uri="{28A0092B-C50C-407E-A947-70E740481C1C}">
                <a14:useLocalDpi xmlns:a14="http://schemas.microsoft.com/office/drawing/2010/main"/>
              </a:ext>
            </a:extLst>
          </a:blip>
          <a:srcRect l="25172" t="40990" r="32734" b="42235"/>
          <a:stretch/>
        </p:blipFill>
        <p:spPr>
          <a:xfrm>
            <a:off x="3733800" y="819150"/>
            <a:ext cx="3043457" cy="1818398"/>
          </a:xfrm>
          <a:prstGeom prst="rect">
            <a:avLst/>
          </a:prstGeom>
          <a:ln>
            <a:noFill/>
          </a:ln>
          <a:effectLst>
            <a:softEdge rad="112500"/>
          </a:effectLst>
        </p:spPr>
      </p:pic>
      <p:pic>
        <p:nvPicPr>
          <p:cNvPr id="6" name="Picture 5" descr="steve-johnson-538645-unsplash.jpg"/>
          <p:cNvPicPr>
            <a:picLocks noChangeAspect="1"/>
          </p:cNvPicPr>
          <p:nvPr/>
        </p:nvPicPr>
        <p:blipFill rotWithShape="1">
          <a:blip r:embed="rId5" cstate="screen">
            <a:extLst>
              <a:ext uri="{28A0092B-C50C-407E-A947-70E740481C1C}">
                <a14:useLocalDpi xmlns:a14="http://schemas.microsoft.com/office/drawing/2010/main"/>
              </a:ext>
            </a:extLst>
          </a:blip>
          <a:srcRect l="25968" t="12431" r="24277" b="20568"/>
          <a:stretch/>
        </p:blipFill>
        <p:spPr>
          <a:xfrm>
            <a:off x="3886200" y="3028950"/>
            <a:ext cx="2075688" cy="1871171"/>
          </a:xfrm>
          <a:prstGeom prst="rect">
            <a:avLst/>
          </a:prstGeom>
          <a:ln>
            <a:noFill/>
          </a:ln>
          <a:effectLst>
            <a:softEdge rad="112500"/>
          </a:effectLst>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l="25283" t="2264" r="26563" b="2644"/>
          <a:stretch/>
        </p:blipFill>
        <p:spPr>
          <a:xfrm>
            <a:off x="7020194" y="514350"/>
            <a:ext cx="1895206" cy="3742546"/>
          </a:xfrm>
          <a:prstGeom prst="rect">
            <a:avLst/>
          </a:prstGeom>
          <a:ln>
            <a:noFill/>
          </a:ln>
          <a:effectLst>
            <a:softEdge rad="112500"/>
          </a:effectLst>
        </p:spPr>
      </p:pic>
      <p:sp>
        <p:nvSpPr>
          <p:cNvPr id="11" name="TextBox 10"/>
          <p:cNvSpPr txBox="1"/>
          <p:nvPr/>
        </p:nvSpPr>
        <p:spPr>
          <a:xfrm>
            <a:off x="228600" y="3638550"/>
            <a:ext cx="3733800" cy="797078"/>
          </a:xfrm>
          <a:prstGeom prst="rect">
            <a:avLst/>
          </a:prstGeom>
          <a:noFill/>
        </p:spPr>
        <p:txBody>
          <a:bodyPr wrap="square" rtlCol="0">
            <a:spAutoFit/>
          </a:bodyPr>
          <a:lstStyle/>
          <a:p>
            <a:pPr algn="l">
              <a:lnSpc>
                <a:spcPct val="120000"/>
              </a:lnSpc>
            </a:pPr>
            <a:r>
              <a:rPr lang="en-US" sz="2000" b="1" dirty="0" smtClean="0">
                <a:solidFill>
                  <a:srgbClr val="00B0F0"/>
                </a:solidFill>
                <a:latin typeface="Arial" panose="020B0604020202020204" pitchFamily="34" charset="0"/>
                <a:cs typeface="Arial" panose="020B0604020202020204" pitchFamily="34" charset="0"/>
              </a:rPr>
              <a:t>Watts measure the amount </a:t>
            </a:r>
            <a:br>
              <a:rPr lang="en-US" sz="2000" b="1" dirty="0" smtClean="0">
                <a:solidFill>
                  <a:srgbClr val="00B0F0"/>
                </a:solidFill>
                <a:latin typeface="Arial" panose="020B0604020202020204" pitchFamily="34" charset="0"/>
                <a:cs typeface="Arial" panose="020B0604020202020204" pitchFamily="34" charset="0"/>
              </a:rPr>
            </a:br>
            <a:r>
              <a:rPr lang="en-US" sz="2000" b="1" spc="-20" dirty="0" smtClean="0">
                <a:solidFill>
                  <a:srgbClr val="00B0F0"/>
                </a:solidFill>
                <a:latin typeface="Arial" panose="020B0604020202020204" pitchFamily="34" charset="0"/>
                <a:cs typeface="Arial" panose="020B0604020202020204" pitchFamily="34" charset="0"/>
              </a:rPr>
              <a:t>of work that electricity does.</a:t>
            </a:r>
          </a:p>
        </p:txBody>
      </p:sp>
      <p:sp>
        <p:nvSpPr>
          <p:cNvPr id="13" name="TextBox 12"/>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4 watts?</a:t>
            </a:r>
          </a:p>
        </p:txBody>
      </p:sp>
      <p:sp>
        <p:nvSpPr>
          <p:cNvPr id="17" name="TextBox 16"/>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30 watts?</a:t>
            </a:r>
          </a:p>
        </p:txBody>
      </p:sp>
      <p:sp>
        <p:nvSpPr>
          <p:cNvPr id="18" name="TextBox 17"/>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200 watts?</a:t>
            </a:r>
          </a:p>
        </p:txBody>
      </p:sp>
      <p:sp>
        <p:nvSpPr>
          <p:cNvPr id="19" name="TextBox 18"/>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1200 watts?</a:t>
            </a:r>
          </a:p>
        </p:txBody>
      </p:sp>
      <p:sp>
        <p:nvSpPr>
          <p:cNvPr id="20" name="TextBox 19"/>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4 watts?</a:t>
            </a:r>
          </a:p>
        </p:txBody>
      </p:sp>
      <p:sp>
        <p:nvSpPr>
          <p:cNvPr id="25" name="TextBox 24"/>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30 watts?</a:t>
            </a:r>
          </a:p>
        </p:txBody>
      </p:sp>
      <p:sp>
        <p:nvSpPr>
          <p:cNvPr id="26" name="TextBox 25"/>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200 watts?</a:t>
            </a:r>
          </a:p>
        </p:txBody>
      </p:sp>
      <p:sp>
        <p:nvSpPr>
          <p:cNvPr id="27" name="TextBox 26"/>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1200 watts?</a:t>
            </a:r>
          </a:p>
        </p:txBody>
      </p:sp>
      <p:sp>
        <p:nvSpPr>
          <p:cNvPr id="28" name="TextBox 27"/>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4 watts?</a:t>
            </a:r>
          </a:p>
        </p:txBody>
      </p:sp>
      <p:sp>
        <p:nvSpPr>
          <p:cNvPr id="29" name="TextBox 28"/>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30 watts?</a:t>
            </a:r>
          </a:p>
        </p:txBody>
      </p:sp>
      <p:sp>
        <p:nvSpPr>
          <p:cNvPr id="30" name="TextBox 29"/>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200 watts?</a:t>
            </a:r>
          </a:p>
        </p:txBody>
      </p:sp>
      <p:sp>
        <p:nvSpPr>
          <p:cNvPr id="31" name="TextBox 30"/>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1200 watts?</a:t>
            </a:r>
          </a:p>
        </p:txBody>
      </p:sp>
      <p:sp>
        <p:nvSpPr>
          <p:cNvPr id="32" name="TextBox 31"/>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4 watts?</a:t>
            </a:r>
          </a:p>
        </p:txBody>
      </p:sp>
      <p:sp>
        <p:nvSpPr>
          <p:cNvPr id="33" name="TextBox 32"/>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30 watts?</a:t>
            </a:r>
          </a:p>
        </p:txBody>
      </p:sp>
      <p:sp>
        <p:nvSpPr>
          <p:cNvPr id="34" name="TextBox 33"/>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200 watts?</a:t>
            </a:r>
          </a:p>
        </p:txBody>
      </p:sp>
      <p:sp>
        <p:nvSpPr>
          <p:cNvPr id="35" name="TextBox 34"/>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1200 watts?</a:t>
            </a:r>
          </a:p>
        </p:txBody>
      </p:sp>
      <p:sp>
        <p:nvSpPr>
          <p:cNvPr id="36" name="TextBox 35"/>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4 watts?</a:t>
            </a:r>
          </a:p>
        </p:txBody>
      </p:sp>
      <p:sp>
        <p:nvSpPr>
          <p:cNvPr id="37" name="TextBox 36"/>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30 watts?</a:t>
            </a:r>
          </a:p>
        </p:txBody>
      </p:sp>
      <p:sp>
        <p:nvSpPr>
          <p:cNvPr id="38" name="TextBox 37"/>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200 watts?</a:t>
            </a:r>
          </a:p>
        </p:txBody>
      </p:sp>
      <p:sp>
        <p:nvSpPr>
          <p:cNvPr id="39" name="TextBox 38"/>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1200 watts?</a:t>
            </a:r>
          </a:p>
        </p:txBody>
      </p:sp>
      <p:sp>
        <p:nvSpPr>
          <p:cNvPr id="40" name="TextBox 39"/>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4 watts?</a:t>
            </a:r>
          </a:p>
        </p:txBody>
      </p:sp>
      <p:sp>
        <p:nvSpPr>
          <p:cNvPr id="41" name="TextBox 40"/>
          <p:cNvSpPr txBox="1"/>
          <p:nvPr/>
        </p:nvSpPr>
        <p:spPr>
          <a:xfrm>
            <a:off x="33528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30 watts?</a:t>
            </a:r>
          </a:p>
        </p:txBody>
      </p:sp>
      <p:sp>
        <p:nvSpPr>
          <p:cNvPr id="42" name="TextBox 41"/>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200 watts?</a:t>
            </a:r>
          </a:p>
        </p:txBody>
      </p:sp>
      <p:sp>
        <p:nvSpPr>
          <p:cNvPr id="43" name="TextBox 42"/>
          <p:cNvSpPr txBox="1"/>
          <p:nvPr/>
        </p:nvSpPr>
        <p:spPr>
          <a:xfrm>
            <a:off x="3429000" y="2343150"/>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1200 watts?</a:t>
            </a:r>
          </a:p>
        </p:txBody>
      </p:sp>
      <p:sp>
        <p:nvSpPr>
          <p:cNvPr id="44" name="TextBox 43"/>
          <p:cNvSpPr txBox="1"/>
          <p:nvPr/>
        </p:nvSpPr>
        <p:spPr>
          <a:xfrm>
            <a:off x="3333717" y="2447072"/>
            <a:ext cx="3200400" cy="810478"/>
          </a:xfrm>
          <a:prstGeom prst="rect">
            <a:avLst/>
          </a:prstGeom>
          <a:noFill/>
        </p:spPr>
        <p:txBody>
          <a:bodyPr wrap="square" rtlCol="0">
            <a:spAutoFit/>
          </a:bodyPr>
          <a:lstStyle/>
          <a:p>
            <a:pPr algn="ctr">
              <a:lnSpc>
                <a:spcPct val="120000"/>
              </a:lnSpc>
            </a:pPr>
            <a:r>
              <a:rPr lang="en-US" sz="4000" b="1" dirty="0" smtClean="0">
                <a:solidFill>
                  <a:srgbClr val="FCA408"/>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4 watts?</a:t>
            </a:r>
          </a:p>
        </p:txBody>
      </p:sp>
    </p:spTree>
    <p:extLst>
      <p:ext uri="{BB962C8B-B14F-4D97-AF65-F5344CB8AC3E}">
        <p14:creationId xmlns:p14="http://schemas.microsoft.com/office/powerpoint/2010/main" val="200148242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xmlns:p14="http://schemas.microsoft.com/office/powerpoint/2010/mai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xit" presetSubtype="0" fill="hold" grpId="1" nodeType="afterEffect">
                                  <p:stCondLst>
                                    <p:cond delay="5000"/>
                                  </p:stCondLst>
                                  <p:childTnLst>
                                    <p:animEffect transition="out" filter="fade">
                                      <p:cBhvr>
                                        <p:cTn id="12" dur="1000"/>
                                        <p:tgtEl>
                                          <p:spTgt spid="13"/>
                                        </p:tgtEl>
                                      </p:cBhvr>
                                    </p:animEffect>
                                    <p:anim calcmode="lin" valueType="num">
                                      <p:cBhvr>
                                        <p:cTn id="13" dur="1000"/>
                                        <p:tgtEl>
                                          <p:spTgt spid="13"/>
                                        </p:tgtEl>
                                        <p:attrNameLst>
                                          <p:attrName>ppt_x</p:attrName>
                                        </p:attrNameLst>
                                      </p:cBhvr>
                                      <p:tavLst>
                                        <p:tav tm="0">
                                          <p:val>
                                            <p:strVal val="ppt_x"/>
                                          </p:val>
                                        </p:tav>
                                        <p:tav tm="100000">
                                          <p:val>
                                            <p:strVal val="ppt_x"/>
                                          </p:val>
                                        </p:tav>
                                      </p:tavLst>
                                    </p:anim>
                                    <p:anim calcmode="lin" valueType="num">
                                      <p:cBhvr>
                                        <p:cTn id="14" dur="1000"/>
                                        <p:tgtEl>
                                          <p:spTgt spid="13"/>
                                        </p:tgtEl>
                                        <p:attrNameLst>
                                          <p:attrName>ppt_y</p:attrName>
                                        </p:attrNameLst>
                                      </p:cBhvr>
                                      <p:tavLst>
                                        <p:tav tm="0">
                                          <p:val>
                                            <p:strVal val="ppt_y"/>
                                          </p:val>
                                        </p:tav>
                                        <p:tav tm="100000">
                                          <p:val>
                                            <p:strVal val="ppt_y+.1"/>
                                          </p:val>
                                        </p:tav>
                                      </p:tavLst>
                                    </p:anim>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7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xit" presetSubtype="0" fill="hold" grpId="1" nodeType="afterEffect">
                                  <p:stCondLst>
                                    <p:cond delay="5000"/>
                                  </p:stCondLst>
                                  <p:childTnLst>
                                    <p:animEffect transition="out" filter="fade">
                                      <p:cBhvr>
                                        <p:cTn id="24" dur="1000"/>
                                        <p:tgtEl>
                                          <p:spTgt spid="14"/>
                                        </p:tgtEl>
                                      </p:cBhvr>
                                    </p:animEffect>
                                    <p:anim calcmode="lin" valueType="num">
                                      <p:cBhvr>
                                        <p:cTn id="25" dur="1000"/>
                                        <p:tgtEl>
                                          <p:spTgt spid="14"/>
                                        </p:tgtEl>
                                        <p:attrNameLst>
                                          <p:attrName>ppt_x</p:attrName>
                                        </p:attrNameLst>
                                      </p:cBhvr>
                                      <p:tavLst>
                                        <p:tav tm="0">
                                          <p:val>
                                            <p:strVal val="ppt_x"/>
                                          </p:val>
                                        </p:tav>
                                        <p:tav tm="100000">
                                          <p:val>
                                            <p:strVal val="ppt_x"/>
                                          </p:val>
                                        </p:tav>
                                      </p:tavLst>
                                    </p:anim>
                                    <p:anim calcmode="lin" valueType="num">
                                      <p:cBhvr>
                                        <p:cTn id="26" dur="1000"/>
                                        <p:tgtEl>
                                          <p:spTgt spid="14"/>
                                        </p:tgtEl>
                                        <p:attrNameLst>
                                          <p:attrName>ppt_y</p:attrName>
                                        </p:attrNameLst>
                                      </p:cBhvr>
                                      <p:tavLst>
                                        <p:tav tm="0">
                                          <p:val>
                                            <p:strVal val="ppt_y"/>
                                          </p:val>
                                        </p:tav>
                                        <p:tav tm="100000">
                                          <p:val>
                                            <p:strVal val="ppt_y+.1"/>
                                          </p:val>
                                        </p:tav>
                                      </p:tavLst>
                                    </p:anim>
                                    <p:set>
                                      <p:cBhvr>
                                        <p:cTn id="27" dur="1" fill="hold">
                                          <p:stCondLst>
                                            <p:cond delay="999"/>
                                          </p:stCondLst>
                                        </p:cTn>
                                        <p:tgtEl>
                                          <p:spTgt spid="14"/>
                                        </p:tgtEl>
                                        <p:attrNameLst>
                                          <p:attrName>style.visibility</p:attrName>
                                        </p:attrNameLst>
                                      </p:cBhvr>
                                      <p:to>
                                        <p:strVal val="hidden"/>
                                      </p:to>
                                    </p:set>
                                  </p:childTnLst>
                                </p:cTn>
                              </p:par>
                            </p:childTnLst>
                          </p:cTn>
                        </p:par>
                        <p:par>
                          <p:cTn id="28" fill="hold">
                            <p:stCondLst>
                              <p:cond delay="1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15000"/>
                            </p:stCondLst>
                            <p:childTnLst>
                              <p:par>
                                <p:cTn id="35" presetID="42" presetClass="exit" presetSubtype="0" fill="hold" grpId="1" nodeType="afterEffect">
                                  <p:stCondLst>
                                    <p:cond delay="500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childTnLst>
                          </p:cTn>
                        </p:par>
                        <p:par>
                          <p:cTn id="40" fill="hold">
                            <p:stCondLst>
                              <p:cond delay="21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22000"/>
                            </p:stCondLst>
                            <p:childTnLst>
                              <p:par>
                                <p:cTn id="47" presetID="42" presetClass="exit" presetSubtype="0" fill="hold" grpId="1" nodeType="afterEffect">
                                  <p:stCondLst>
                                    <p:cond delay="5000"/>
                                  </p:stCondLst>
                                  <p:childTnLst>
                                    <p:animEffect transition="out" filter="fade">
                                      <p:cBhvr>
                                        <p:cTn id="48" dur="1000"/>
                                        <p:tgtEl>
                                          <p:spTgt spid="16"/>
                                        </p:tgtEl>
                                      </p:cBhvr>
                                    </p:animEffect>
                                    <p:anim calcmode="lin" valueType="num">
                                      <p:cBhvr>
                                        <p:cTn id="49" dur="1000"/>
                                        <p:tgtEl>
                                          <p:spTgt spid="16"/>
                                        </p:tgtEl>
                                        <p:attrNameLst>
                                          <p:attrName>ppt_x</p:attrName>
                                        </p:attrNameLst>
                                      </p:cBhvr>
                                      <p:tavLst>
                                        <p:tav tm="0">
                                          <p:val>
                                            <p:strVal val="ppt_x"/>
                                          </p:val>
                                        </p:tav>
                                        <p:tav tm="100000">
                                          <p:val>
                                            <p:strVal val="ppt_x"/>
                                          </p:val>
                                        </p:tav>
                                      </p:tavLst>
                                    </p:anim>
                                    <p:anim calcmode="lin" valueType="num">
                                      <p:cBhvr>
                                        <p:cTn id="50" dur="1000"/>
                                        <p:tgtEl>
                                          <p:spTgt spid="16"/>
                                        </p:tgtEl>
                                        <p:attrNameLst>
                                          <p:attrName>ppt_y</p:attrName>
                                        </p:attrNameLst>
                                      </p:cBhvr>
                                      <p:tavLst>
                                        <p:tav tm="0">
                                          <p:val>
                                            <p:strVal val="ppt_y"/>
                                          </p:val>
                                        </p:tav>
                                        <p:tav tm="100000">
                                          <p:val>
                                            <p:strVal val="ppt_y+.1"/>
                                          </p:val>
                                        </p:tav>
                                      </p:tavLst>
                                    </p:anim>
                                    <p:set>
                                      <p:cBhvr>
                                        <p:cTn id="51" dur="1" fill="hold">
                                          <p:stCondLst>
                                            <p:cond delay="999"/>
                                          </p:stCondLst>
                                        </p:cTn>
                                        <p:tgtEl>
                                          <p:spTgt spid="16"/>
                                        </p:tgtEl>
                                        <p:attrNameLst>
                                          <p:attrName>style.visibility</p:attrName>
                                        </p:attrNameLst>
                                      </p:cBhvr>
                                      <p:to>
                                        <p:strVal val="hidden"/>
                                      </p:to>
                                    </p:set>
                                  </p:childTnLst>
                                </p:cTn>
                              </p:par>
                            </p:childTnLst>
                          </p:cTn>
                        </p:par>
                        <p:par>
                          <p:cTn id="52" fill="hold">
                            <p:stCondLst>
                              <p:cond delay="280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29000"/>
                            </p:stCondLst>
                            <p:childTnLst>
                              <p:par>
                                <p:cTn id="59" presetID="42" presetClass="exit" presetSubtype="0" fill="hold" grpId="1" nodeType="afterEffect">
                                  <p:stCondLst>
                                    <p:cond delay="5000"/>
                                  </p:stCondLst>
                                  <p:childTnLst>
                                    <p:animEffect transition="out" filter="fade">
                                      <p:cBhvr>
                                        <p:cTn id="60" dur="1000"/>
                                        <p:tgtEl>
                                          <p:spTgt spid="20"/>
                                        </p:tgtEl>
                                      </p:cBhvr>
                                    </p:animEffect>
                                    <p:anim calcmode="lin" valueType="num">
                                      <p:cBhvr>
                                        <p:cTn id="61" dur="1000"/>
                                        <p:tgtEl>
                                          <p:spTgt spid="20"/>
                                        </p:tgtEl>
                                        <p:attrNameLst>
                                          <p:attrName>ppt_x</p:attrName>
                                        </p:attrNameLst>
                                      </p:cBhvr>
                                      <p:tavLst>
                                        <p:tav tm="0">
                                          <p:val>
                                            <p:strVal val="ppt_x"/>
                                          </p:val>
                                        </p:tav>
                                        <p:tav tm="100000">
                                          <p:val>
                                            <p:strVal val="ppt_x"/>
                                          </p:val>
                                        </p:tav>
                                      </p:tavLst>
                                    </p:anim>
                                    <p:anim calcmode="lin" valueType="num">
                                      <p:cBhvr>
                                        <p:cTn id="62" dur="1000"/>
                                        <p:tgtEl>
                                          <p:spTgt spid="20"/>
                                        </p:tgtEl>
                                        <p:attrNameLst>
                                          <p:attrName>ppt_y</p:attrName>
                                        </p:attrNameLst>
                                      </p:cBhvr>
                                      <p:tavLst>
                                        <p:tav tm="0">
                                          <p:val>
                                            <p:strVal val="ppt_y"/>
                                          </p:val>
                                        </p:tav>
                                        <p:tav tm="100000">
                                          <p:val>
                                            <p:strVal val="ppt_y+.1"/>
                                          </p:val>
                                        </p:tav>
                                      </p:tavLst>
                                    </p:anim>
                                    <p:set>
                                      <p:cBhvr>
                                        <p:cTn id="63" dur="1" fill="hold">
                                          <p:stCondLst>
                                            <p:cond delay="999"/>
                                          </p:stCondLst>
                                        </p:cTn>
                                        <p:tgtEl>
                                          <p:spTgt spid="20"/>
                                        </p:tgtEl>
                                        <p:attrNameLst>
                                          <p:attrName>style.visibility</p:attrName>
                                        </p:attrNameLst>
                                      </p:cBhvr>
                                      <p:to>
                                        <p:strVal val="hidden"/>
                                      </p:to>
                                    </p:set>
                                  </p:childTnLst>
                                </p:cTn>
                              </p:par>
                            </p:childTnLst>
                          </p:cTn>
                        </p:par>
                        <p:par>
                          <p:cTn id="64" fill="hold">
                            <p:stCondLst>
                              <p:cond delay="35000"/>
                            </p:stCondLst>
                            <p:childTnLst>
                              <p:par>
                                <p:cTn id="65" presetID="42"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childTnLst>
                          </p:cTn>
                        </p:par>
                        <p:par>
                          <p:cTn id="70" fill="hold">
                            <p:stCondLst>
                              <p:cond delay="36000"/>
                            </p:stCondLst>
                            <p:childTnLst>
                              <p:par>
                                <p:cTn id="71" presetID="42" presetClass="exit" presetSubtype="0" fill="hold" grpId="1" nodeType="afterEffect">
                                  <p:stCondLst>
                                    <p:cond delay="5000"/>
                                  </p:stCondLst>
                                  <p:childTnLst>
                                    <p:animEffect transition="out" filter="fade">
                                      <p:cBhvr>
                                        <p:cTn id="72" dur="1000"/>
                                        <p:tgtEl>
                                          <p:spTgt spid="17"/>
                                        </p:tgtEl>
                                      </p:cBhvr>
                                    </p:animEffect>
                                    <p:anim calcmode="lin" valueType="num">
                                      <p:cBhvr>
                                        <p:cTn id="73" dur="1000"/>
                                        <p:tgtEl>
                                          <p:spTgt spid="17"/>
                                        </p:tgtEl>
                                        <p:attrNameLst>
                                          <p:attrName>ppt_x</p:attrName>
                                        </p:attrNameLst>
                                      </p:cBhvr>
                                      <p:tavLst>
                                        <p:tav tm="0">
                                          <p:val>
                                            <p:strVal val="ppt_x"/>
                                          </p:val>
                                        </p:tav>
                                        <p:tav tm="100000">
                                          <p:val>
                                            <p:strVal val="ppt_x"/>
                                          </p:val>
                                        </p:tav>
                                      </p:tavLst>
                                    </p:anim>
                                    <p:anim calcmode="lin" valueType="num">
                                      <p:cBhvr>
                                        <p:cTn id="74" dur="1000"/>
                                        <p:tgtEl>
                                          <p:spTgt spid="17"/>
                                        </p:tgtEl>
                                        <p:attrNameLst>
                                          <p:attrName>ppt_y</p:attrName>
                                        </p:attrNameLst>
                                      </p:cBhvr>
                                      <p:tavLst>
                                        <p:tav tm="0">
                                          <p:val>
                                            <p:strVal val="ppt_y"/>
                                          </p:val>
                                        </p:tav>
                                        <p:tav tm="100000">
                                          <p:val>
                                            <p:strVal val="ppt_y+.1"/>
                                          </p:val>
                                        </p:tav>
                                      </p:tavLst>
                                    </p:anim>
                                    <p:set>
                                      <p:cBhvr>
                                        <p:cTn id="75" dur="1" fill="hold">
                                          <p:stCondLst>
                                            <p:cond delay="999"/>
                                          </p:stCondLst>
                                        </p:cTn>
                                        <p:tgtEl>
                                          <p:spTgt spid="17"/>
                                        </p:tgtEl>
                                        <p:attrNameLst>
                                          <p:attrName>style.visibility</p:attrName>
                                        </p:attrNameLst>
                                      </p:cBhvr>
                                      <p:to>
                                        <p:strVal val="hidden"/>
                                      </p:to>
                                    </p:set>
                                  </p:childTnLst>
                                </p:cTn>
                              </p:par>
                            </p:childTnLst>
                          </p:cTn>
                        </p:par>
                        <p:par>
                          <p:cTn id="76" fill="hold">
                            <p:stCondLst>
                              <p:cond delay="42000"/>
                            </p:stCondLst>
                            <p:childTnLst>
                              <p:par>
                                <p:cTn id="77" presetID="42"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43000"/>
                            </p:stCondLst>
                            <p:childTnLst>
                              <p:par>
                                <p:cTn id="83" presetID="42" presetClass="exit" presetSubtype="0" fill="hold" grpId="1" nodeType="afterEffect">
                                  <p:stCondLst>
                                    <p:cond delay="5000"/>
                                  </p:stCondLst>
                                  <p:childTnLst>
                                    <p:animEffect transition="out" filter="fade">
                                      <p:cBhvr>
                                        <p:cTn id="84" dur="1000"/>
                                        <p:tgtEl>
                                          <p:spTgt spid="18"/>
                                        </p:tgtEl>
                                      </p:cBhvr>
                                    </p:animEffect>
                                    <p:anim calcmode="lin" valueType="num">
                                      <p:cBhvr>
                                        <p:cTn id="85" dur="1000"/>
                                        <p:tgtEl>
                                          <p:spTgt spid="18"/>
                                        </p:tgtEl>
                                        <p:attrNameLst>
                                          <p:attrName>ppt_x</p:attrName>
                                        </p:attrNameLst>
                                      </p:cBhvr>
                                      <p:tavLst>
                                        <p:tav tm="0">
                                          <p:val>
                                            <p:strVal val="ppt_x"/>
                                          </p:val>
                                        </p:tav>
                                        <p:tav tm="100000">
                                          <p:val>
                                            <p:strVal val="ppt_x"/>
                                          </p:val>
                                        </p:tav>
                                      </p:tavLst>
                                    </p:anim>
                                    <p:anim calcmode="lin" valueType="num">
                                      <p:cBhvr>
                                        <p:cTn id="86" dur="1000"/>
                                        <p:tgtEl>
                                          <p:spTgt spid="18"/>
                                        </p:tgtEl>
                                        <p:attrNameLst>
                                          <p:attrName>ppt_y</p:attrName>
                                        </p:attrNameLst>
                                      </p:cBhvr>
                                      <p:tavLst>
                                        <p:tav tm="0">
                                          <p:val>
                                            <p:strVal val="ppt_y"/>
                                          </p:val>
                                        </p:tav>
                                        <p:tav tm="100000">
                                          <p:val>
                                            <p:strVal val="ppt_y+.1"/>
                                          </p:val>
                                        </p:tav>
                                      </p:tavLst>
                                    </p:anim>
                                    <p:set>
                                      <p:cBhvr>
                                        <p:cTn id="87" dur="1" fill="hold">
                                          <p:stCondLst>
                                            <p:cond delay="999"/>
                                          </p:stCondLst>
                                        </p:cTn>
                                        <p:tgtEl>
                                          <p:spTgt spid="18"/>
                                        </p:tgtEl>
                                        <p:attrNameLst>
                                          <p:attrName>style.visibility</p:attrName>
                                        </p:attrNameLst>
                                      </p:cBhvr>
                                      <p:to>
                                        <p:strVal val="hidden"/>
                                      </p:to>
                                    </p:set>
                                  </p:childTnLst>
                                </p:cTn>
                              </p:par>
                            </p:childTnLst>
                          </p:cTn>
                        </p:par>
                        <p:par>
                          <p:cTn id="88" fill="hold">
                            <p:stCondLst>
                              <p:cond delay="49000"/>
                            </p:stCondLst>
                            <p:childTnLst>
                              <p:par>
                                <p:cTn id="89" presetID="42"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par>
                          <p:cTn id="94" fill="hold">
                            <p:stCondLst>
                              <p:cond delay="50000"/>
                            </p:stCondLst>
                            <p:childTnLst>
                              <p:par>
                                <p:cTn id="95" presetID="42" presetClass="exit" presetSubtype="0" fill="hold" grpId="1" nodeType="afterEffect">
                                  <p:stCondLst>
                                    <p:cond delay="5000"/>
                                  </p:stCondLst>
                                  <p:childTnLst>
                                    <p:animEffect transition="out" filter="fade">
                                      <p:cBhvr>
                                        <p:cTn id="96" dur="1000"/>
                                        <p:tgtEl>
                                          <p:spTgt spid="19"/>
                                        </p:tgtEl>
                                      </p:cBhvr>
                                    </p:animEffect>
                                    <p:anim calcmode="lin" valueType="num">
                                      <p:cBhvr>
                                        <p:cTn id="97" dur="1000"/>
                                        <p:tgtEl>
                                          <p:spTgt spid="19"/>
                                        </p:tgtEl>
                                        <p:attrNameLst>
                                          <p:attrName>ppt_x</p:attrName>
                                        </p:attrNameLst>
                                      </p:cBhvr>
                                      <p:tavLst>
                                        <p:tav tm="0">
                                          <p:val>
                                            <p:strVal val="ppt_x"/>
                                          </p:val>
                                        </p:tav>
                                        <p:tav tm="100000">
                                          <p:val>
                                            <p:strVal val="ppt_x"/>
                                          </p:val>
                                        </p:tav>
                                      </p:tavLst>
                                    </p:anim>
                                    <p:anim calcmode="lin" valueType="num">
                                      <p:cBhvr>
                                        <p:cTn id="98" dur="1000"/>
                                        <p:tgtEl>
                                          <p:spTgt spid="19"/>
                                        </p:tgtEl>
                                        <p:attrNameLst>
                                          <p:attrName>ppt_y</p:attrName>
                                        </p:attrNameLst>
                                      </p:cBhvr>
                                      <p:tavLst>
                                        <p:tav tm="0">
                                          <p:val>
                                            <p:strVal val="ppt_y"/>
                                          </p:val>
                                        </p:tav>
                                        <p:tav tm="100000">
                                          <p:val>
                                            <p:strVal val="ppt_y+.1"/>
                                          </p:val>
                                        </p:tav>
                                      </p:tavLst>
                                    </p:anim>
                                    <p:set>
                                      <p:cBhvr>
                                        <p:cTn id="99" dur="1" fill="hold">
                                          <p:stCondLst>
                                            <p:cond delay="999"/>
                                          </p:stCondLst>
                                        </p:cTn>
                                        <p:tgtEl>
                                          <p:spTgt spid="19"/>
                                        </p:tgtEl>
                                        <p:attrNameLst>
                                          <p:attrName>style.visibility</p:attrName>
                                        </p:attrNameLst>
                                      </p:cBhvr>
                                      <p:to>
                                        <p:strVal val="hidden"/>
                                      </p:to>
                                    </p:set>
                                  </p:childTnLst>
                                </p:cTn>
                              </p:par>
                            </p:childTnLst>
                          </p:cTn>
                        </p:par>
                        <p:par>
                          <p:cTn id="100" fill="hold">
                            <p:stCondLst>
                              <p:cond delay="56000"/>
                            </p:stCondLst>
                            <p:childTnLst>
                              <p:par>
                                <p:cTn id="101" presetID="42"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1000"/>
                                        <p:tgtEl>
                                          <p:spTgt spid="28"/>
                                        </p:tgtEl>
                                      </p:cBhvr>
                                    </p:animEffect>
                                    <p:anim calcmode="lin" valueType="num">
                                      <p:cBhvr>
                                        <p:cTn id="104" dur="1000" fill="hold"/>
                                        <p:tgtEl>
                                          <p:spTgt spid="28"/>
                                        </p:tgtEl>
                                        <p:attrNameLst>
                                          <p:attrName>ppt_x</p:attrName>
                                        </p:attrNameLst>
                                      </p:cBhvr>
                                      <p:tavLst>
                                        <p:tav tm="0">
                                          <p:val>
                                            <p:strVal val="#ppt_x"/>
                                          </p:val>
                                        </p:tav>
                                        <p:tav tm="100000">
                                          <p:val>
                                            <p:strVal val="#ppt_x"/>
                                          </p:val>
                                        </p:tav>
                                      </p:tavLst>
                                    </p:anim>
                                    <p:anim calcmode="lin" valueType="num">
                                      <p:cBhvr>
                                        <p:cTn id="105" dur="1000" fill="hold"/>
                                        <p:tgtEl>
                                          <p:spTgt spid="28"/>
                                        </p:tgtEl>
                                        <p:attrNameLst>
                                          <p:attrName>ppt_y</p:attrName>
                                        </p:attrNameLst>
                                      </p:cBhvr>
                                      <p:tavLst>
                                        <p:tav tm="0">
                                          <p:val>
                                            <p:strVal val="#ppt_y+.1"/>
                                          </p:val>
                                        </p:tav>
                                        <p:tav tm="100000">
                                          <p:val>
                                            <p:strVal val="#ppt_y"/>
                                          </p:val>
                                        </p:tav>
                                      </p:tavLst>
                                    </p:anim>
                                  </p:childTnLst>
                                </p:cTn>
                              </p:par>
                            </p:childTnLst>
                          </p:cTn>
                        </p:par>
                        <p:par>
                          <p:cTn id="106" fill="hold">
                            <p:stCondLst>
                              <p:cond delay="57000"/>
                            </p:stCondLst>
                            <p:childTnLst>
                              <p:par>
                                <p:cTn id="107" presetID="42" presetClass="exit" presetSubtype="0" fill="hold" grpId="1" nodeType="afterEffect">
                                  <p:stCondLst>
                                    <p:cond delay="5000"/>
                                  </p:stCondLst>
                                  <p:childTnLst>
                                    <p:animEffect transition="out" filter="fade">
                                      <p:cBhvr>
                                        <p:cTn id="108" dur="1000"/>
                                        <p:tgtEl>
                                          <p:spTgt spid="28"/>
                                        </p:tgtEl>
                                      </p:cBhvr>
                                    </p:animEffect>
                                    <p:anim calcmode="lin" valueType="num">
                                      <p:cBhvr>
                                        <p:cTn id="109" dur="1000"/>
                                        <p:tgtEl>
                                          <p:spTgt spid="28"/>
                                        </p:tgtEl>
                                        <p:attrNameLst>
                                          <p:attrName>ppt_x</p:attrName>
                                        </p:attrNameLst>
                                      </p:cBhvr>
                                      <p:tavLst>
                                        <p:tav tm="0">
                                          <p:val>
                                            <p:strVal val="ppt_x"/>
                                          </p:val>
                                        </p:tav>
                                        <p:tav tm="100000">
                                          <p:val>
                                            <p:strVal val="ppt_x"/>
                                          </p:val>
                                        </p:tav>
                                      </p:tavLst>
                                    </p:anim>
                                    <p:anim calcmode="lin" valueType="num">
                                      <p:cBhvr>
                                        <p:cTn id="110" dur="1000"/>
                                        <p:tgtEl>
                                          <p:spTgt spid="28"/>
                                        </p:tgtEl>
                                        <p:attrNameLst>
                                          <p:attrName>ppt_y</p:attrName>
                                        </p:attrNameLst>
                                      </p:cBhvr>
                                      <p:tavLst>
                                        <p:tav tm="0">
                                          <p:val>
                                            <p:strVal val="ppt_y"/>
                                          </p:val>
                                        </p:tav>
                                        <p:tav tm="100000">
                                          <p:val>
                                            <p:strVal val="ppt_y+.1"/>
                                          </p:val>
                                        </p:tav>
                                      </p:tavLst>
                                    </p:anim>
                                    <p:set>
                                      <p:cBhvr>
                                        <p:cTn id="111" dur="1" fill="hold">
                                          <p:stCondLst>
                                            <p:cond delay="999"/>
                                          </p:stCondLst>
                                        </p:cTn>
                                        <p:tgtEl>
                                          <p:spTgt spid="28"/>
                                        </p:tgtEl>
                                        <p:attrNameLst>
                                          <p:attrName>style.visibility</p:attrName>
                                        </p:attrNameLst>
                                      </p:cBhvr>
                                      <p:to>
                                        <p:strVal val="hidden"/>
                                      </p:to>
                                    </p:set>
                                  </p:childTnLst>
                                </p:cTn>
                              </p:par>
                            </p:childTnLst>
                          </p:cTn>
                        </p:par>
                        <p:par>
                          <p:cTn id="112" fill="hold">
                            <p:stCondLst>
                              <p:cond delay="63000"/>
                            </p:stCondLst>
                            <p:childTnLst>
                              <p:par>
                                <p:cTn id="113" presetID="42" presetClass="entr" presetSubtype="0"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0"/>
                                        <p:tgtEl>
                                          <p:spTgt spid="25"/>
                                        </p:tgtEl>
                                      </p:cBhvr>
                                    </p:animEffect>
                                    <p:anim calcmode="lin" valueType="num">
                                      <p:cBhvr>
                                        <p:cTn id="116" dur="1000" fill="hold"/>
                                        <p:tgtEl>
                                          <p:spTgt spid="25"/>
                                        </p:tgtEl>
                                        <p:attrNameLst>
                                          <p:attrName>ppt_x</p:attrName>
                                        </p:attrNameLst>
                                      </p:cBhvr>
                                      <p:tavLst>
                                        <p:tav tm="0">
                                          <p:val>
                                            <p:strVal val="#ppt_x"/>
                                          </p:val>
                                        </p:tav>
                                        <p:tav tm="100000">
                                          <p:val>
                                            <p:strVal val="#ppt_x"/>
                                          </p:val>
                                        </p:tav>
                                      </p:tavLst>
                                    </p:anim>
                                    <p:anim calcmode="lin" valueType="num">
                                      <p:cBhvr>
                                        <p:cTn id="117" dur="1000" fill="hold"/>
                                        <p:tgtEl>
                                          <p:spTgt spid="25"/>
                                        </p:tgtEl>
                                        <p:attrNameLst>
                                          <p:attrName>ppt_y</p:attrName>
                                        </p:attrNameLst>
                                      </p:cBhvr>
                                      <p:tavLst>
                                        <p:tav tm="0">
                                          <p:val>
                                            <p:strVal val="#ppt_y+.1"/>
                                          </p:val>
                                        </p:tav>
                                        <p:tav tm="100000">
                                          <p:val>
                                            <p:strVal val="#ppt_y"/>
                                          </p:val>
                                        </p:tav>
                                      </p:tavLst>
                                    </p:anim>
                                  </p:childTnLst>
                                </p:cTn>
                              </p:par>
                            </p:childTnLst>
                          </p:cTn>
                        </p:par>
                        <p:par>
                          <p:cTn id="118" fill="hold">
                            <p:stCondLst>
                              <p:cond delay="64000"/>
                            </p:stCondLst>
                            <p:childTnLst>
                              <p:par>
                                <p:cTn id="119" presetID="42" presetClass="exit" presetSubtype="0" fill="hold" grpId="1" nodeType="afterEffect">
                                  <p:stCondLst>
                                    <p:cond delay="5000"/>
                                  </p:stCondLst>
                                  <p:childTnLst>
                                    <p:animEffect transition="out" filter="fade">
                                      <p:cBhvr>
                                        <p:cTn id="120" dur="1000"/>
                                        <p:tgtEl>
                                          <p:spTgt spid="25"/>
                                        </p:tgtEl>
                                      </p:cBhvr>
                                    </p:animEffect>
                                    <p:anim calcmode="lin" valueType="num">
                                      <p:cBhvr>
                                        <p:cTn id="121" dur="1000"/>
                                        <p:tgtEl>
                                          <p:spTgt spid="25"/>
                                        </p:tgtEl>
                                        <p:attrNameLst>
                                          <p:attrName>ppt_x</p:attrName>
                                        </p:attrNameLst>
                                      </p:cBhvr>
                                      <p:tavLst>
                                        <p:tav tm="0">
                                          <p:val>
                                            <p:strVal val="ppt_x"/>
                                          </p:val>
                                        </p:tav>
                                        <p:tav tm="100000">
                                          <p:val>
                                            <p:strVal val="ppt_x"/>
                                          </p:val>
                                        </p:tav>
                                      </p:tavLst>
                                    </p:anim>
                                    <p:anim calcmode="lin" valueType="num">
                                      <p:cBhvr>
                                        <p:cTn id="122" dur="1000"/>
                                        <p:tgtEl>
                                          <p:spTgt spid="25"/>
                                        </p:tgtEl>
                                        <p:attrNameLst>
                                          <p:attrName>ppt_y</p:attrName>
                                        </p:attrNameLst>
                                      </p:cBhvr>
                                      <p:tavLst>
                                        <p:tav tm="0">
                                          <p:val>
                                            <p:strVal val="ppt_y"/>
                                          </p:val>
                                        </p:tav>
                                        <p:tav tm="100000">
                                          <p:val>
                                            <p:strVal val="ppt_y+.1"/>
                                          </p:val>
                                        </p:tav>
                                      </p:tavLst>
                                    </p:anim>
                                    <p:set>
                                      <p:cBhvr>
                                        <p:cTn id="123" dur="1" fill="hold">
                                          <p:stCondLst>
                                            <p:cond delay="999"/>
                                          </p:stCondLst>
                                        </p:cTn>
                                        <p:tgtEl>
                                          <p:spTgt spid="25"/>
                                        </p:tgtEl>
                                        <p:attrNameLst>
                                          <p:attrName>style.visibility</p:attrName>
                                        </p:attrNameLst>
                                      </p:cBhvr>
                                      <p:to>
                                        <p:strVal val="hidden"/>
                                      </p:to>
                                    </p:set>
                                  </p:childTnLst>
                                </p:cTn>
                              </p:par>
                            </p:childTnLst>
                          </p:cTn>
                        </p:par>
                        <p:par>
                          <p:cTn id="124" fill="hold">
                            <p:stCondLst>
                              <p:cond delay="70000"/>
                            </p:stCondLst>
                            <p:childTnLst>
                              <p:par>
                                <p:cTn id="125" presetID="42" presetClass="entr" presetSubtype="0"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1000"/>
                                        <p:tgtEl>
                                          <p:spTgt spid="26"/>
                                        </p:tgtEl>
                                      </p:cBhvr>
                                    </p:animEffect>
                                    <p:anim calcmode="lin" valueType="num">
                                      <p:cBhvr>
                                        <p:cTn id="128" dur="1000" fill="hold"/>
                                        <p:tgtEl>
                                          <p:spTgt spid="26"/>
                                        </p:tgtEl>
                                        <p:attrNameLst>
                                          <p:attrName>ppt_x</p:attrName>
                                        </p:attrNameLst>
                                      </p:cBhvr>
                                      <p:tavLst>
                                        <p:tav tm="0">
                                          <p:val>
                                            <p:strVal val="#ppt_x"/>
                                          </p:val>
                                        </p:tav>
                                        <p:tav tm="100000">
                                          <p:val>
                                            <p:strVal val="#ppt_x"/>
                                          </p:val>
                                        </p:tav>
                                      </p:tavLst>
                                    </p:anim>
                                    <p:anim calcmode="lin" valueType="num">
                                      <p:cBhvr>
                                        <p:cTn id="129" dur="1000" fill="hold"/>
                                        <p:tgtEl>
                                          <p:spTgt spid="26"/>
                                        </p:tgtEl>
                                        <p:attrNameLst>
                                          <p:attrName>ppt_y</p:attrName>
                                        </p:attrNameLst>
                                      </p:cBhvr>
                                      <p:tavLst>
                                        <p:tav tm="0">
                                          <p:val>
                                            <p:strVal val="#ppt_y+.1"/>
                                          </p:val>
                                        </p:tav>
                                        <p:tav tm="100000">
                                          <p:val>
                                            <p:strVal val="#ppt_y"/>
                                          </p:val>
                                        </p:tav>
                                      </p:tavLst>
                                    </p:anim>
                                  </p:childTnLst>
                                </p:cTn>
                              </p:par>
                            </p:childTnLst>
                          </p:cTn>
                        </p:par>
                        <p:par>
                          <p:cTn id="130" fill="hold">
                            <p:stCondLst>
                              <p:cond delay="71000"/>
                            </p:stCondLst>
                            <p:childTnLst>
                              <p:par>
                                <p:cTn id="131" presetID="42" presetClass="exit" presetSubtype="0" fill="hold" grpId="1" nodeType="afterEffect">
                                  <p:stCondLst>
                                    <p:cond delay="5000"/>
                                  </p:stCondLst>
                                  <p:childTnLst>
                                    <p:animEffect transition="out" filter="fade">
                                      <p:cBhvr>
                                        <p:cTn id="132" dur="1000"/>
                                        <p:tgtEl>
                                          <p:spTgt spid="26"/>
                                        </p:tgtEl>
                                      </p:cBhvr>
                                    </p:animEffect>
                                    <p:anim calcmode="lin" valueType="num">
                                      <p:cBhvr>
                                        <p:cTn id="133" dur="1000"/>
                                        <p:tgtEl>
                                          <p:spTgt spid="26"/>
                                        </p:tgtEl>
                                        <p:attrNameLst>
                                          <p:attrName>ppt_x</p:attrName>
                                        </p:attrNameLst>
                                      </p:cBhvr>
                                      <p:tavLst>
                                        <p:tav tm="0">
                                          <p:val>
                                            <p:strVal val="ppt_x"/>
                                          </p:val>
                                        </p:tav>
                                        <p:tav tm="100000">
                                          <p:val>
                                            <p:strVal val="ppt_x"/>
                                          </p:val>
                                        </p:tav>
                                      </p:tavLst>
                                    </p:anim>
                                    <p:anim calcmode="lin" valueType="num">
                                      <p:cBhvr>
                                        <p:cTn id="134" dur="1000"/>
                                        <p:tgtEl>
                                          <p:spTgt spid="26"/>
                                        </p:tgtEl>
                                        <p:attrNameLst>
                                          <p:attrName>ppt_y</p:attrName>
                                        </p:attrNameLst>
                                      </p:cBhvr>
                                      <p:tavLst>
                                        <p:tav tm="0">
                                          <p:val>
                                            <p:strVal val="ppt_y"/>
                                          </p:val>
                                        </p:tav>
                                        <p:tav tm="100000">
                                          <p:val>
                                            <p:strVal val="ppt_y+.1"/>
                                          </p:val>
                                        </p:tav>
                                      </p:tavLst>
                                    </p:anim>
                                    <p:set>
                                      <p:cBhvr>
                                        <p:cTn id="135" dur="1" fill="hold">
                                          <p:stCondLst>
                                            <p:cond delay="999"/>
                                          </p:stCondLst>
                                        </p:cTn>
                                        <p:tgtEl>
                                          <p:spTgt spid="26"/>
                                        </p:tgtEl>
                                        <p:attrNameLst>
                                          <p:attrName>style.visibility</p:attrName>
                                        </p:attrNameLst>
                                      </p:cBhvr>
                                      <p:to>
                                        <p:strVal val="hidden"/>
                                      </p:to>
                                    </p:set>
                                  </p:childTnLst>
                                </p:cTn>
                              </p:par>
                            </p:childTnLst>
                          </p:cTn>
                        </p:par>
                        <p:par>
                          <p:cTn id="136" fill="hold">
                            <p:stCondLst>
                              <p:cond delay="77000"/>
                            </p:stCondLst>
                            <p:childTnLst>
                              <p:par>
                                <p:cTn id="137" presetID="42"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1000"/>
                                        <p:tgtEl>
                                          <p:spTgt spid="27"/>
                                        </p:tgtEl>
                                      </p:cBhvr>
                                    </p:animEffect>
                                    <p:anim calcmode="lin" valueType="num">
                                      <p:cBhvr>
                                        <p:cTn id="140" dur="1000" fill="hold"/>
                                        <p:tgtEl>
                                          <p:spTgt spid="27"/>
                                        </p:tgtEl>
                                        <p:attrNameLst>
                                          <p:attrName>ppt_x</p:attrName>
                                        </p:attrNameLst>
                                      </p:cBhvr>
                                      <p:tavLst>
                                        <p:tav tm="0">
                                          <p:val>
                                            <p:strVal val="#ppt_x"/>
                                          </p:val>
                                        </p:tav>
                                        <p:tav tm="100000">
                                          <p:val>
                                            <p:strVal val="#ppt_x"/>
                                          </p:val>
                                        </p:tav>
                                      </p:tavLst>
                                    </p:anim>
                                    <p:anim calcmode="lin" valueType="num">
                                      <p:cBhvr>
                                        <p:cTn id="141" dur="1000" fill="hold"/>
                                        <p:tgtEl>
                                          <p:spTgt spid="27"/>
                                        </p:tgtEl>
                                        <p:attrNameLst>
                                          <p:attrName>ppt_y</p:attrName>
                                        </p:attrNameLst>
                                      </p:cBhvr>
                                      <p:tavLst>
                                        <p:tav tm="0">
                                          <p:val>
                                            <p:strVal val="#ppt_y+.1"/>
                                          </p:val>
                                        </p:tav>
                                        <p:tav tm="100000">
                                          <p:val>
                                            <p:strVal val="#ppt_y"/>
                                          </p:val>
                                        </p:tav>
                                      </p:tavLst>
                                    </p:anim>
                                  </p:childTnLst>
                                </p:cTn>
                              </p:par>
                            </p:childTnLst>
                          </p:cTn>
                        </p:par>
                        <p:par>
                          <p:cTn id="142" fill="hold">
                            <p:stCondLst>
                              <p:cond delay="78000"/>
                            </p:stCondLst>
                            <p:childTnLst>
                              <p:par>
                                <p:cTn id="143" presetID="42" presetClass="exit" presetSubtype="0" fill="hold" grpId="1" nodeType="afterEffect">
                                  <p:stCondLst>
                                    <p:cond delay="5000"/>
                                  </p:stCondLst>
                                  <p:childTnLst>
                                    <p:animEffect transition="out" filter="fade">
                                      <p:cBhvr>
                                        <p:cTn id="144" dur="1000"/>
                                        <p:tgtEl>
                                          <p:spTgt spid="27"/>
                                        </p:tgtEl>
                                      </p:cBhvr>
                                    </p:animEffect>
                                    <p:anim calcmode="lin" valueType="num">
                                      <p:cBhvr>
                                        <p:cTn id="145" dur="1000"/>
                                        <p:tgtEl>
                                          <p:spTgt spid="27"/>
                                        </p:tgtEl>
                                        <p:attrNameLst>
                                          <p:attrName>ppt_x</p:attrName>
                                        </p:attrNameLst>
                                      </p:cBhvr>
                                      <p:tavLst>
                                        <p:tav tm="0">
                                          <p:val>
                                            <p:strVal val="ppt_x"/>
                                          </p:val>
                                        </p:tav>
                                        <p:tav tm="100000">
                                          <p:val>
                                            <p:strVal val="ppt_x"/>
                                          </p:val>
                                        </p:tav>
                                      </p:tavLst>
                                    </p:anim>
                                    <p:anim calcmode="lin" valueType="num">
                                      <p:cBhvr>
                                        <p:cTn id="146" dur="1000"/>
                                        <p:tgtEl>
                                          <p:spTgt spid="27"/>
                                        </p:tgtEl>
                                        <p:attrNameLst>
                                          <p:attrName>ppt_y</p:attrName>
                                        </p:attrNameLst>
                                      </p:cBhvr>
                                      <p:tavLst>
                                        <p:tav tm="0">
                                          <p:val>
                                            <p:strVal val="ppt_y"/>
                                          </p:val>
                                        </p:tav>
                                        <p:tav tm="100000">
                                          <p:val>
                                            <p:strVal val="ppt_y+.1"/>
                                          </p:val>
                                        </p:tav>
                                      </p:tavLst>
                                    </p:anim>
                                    <p:set>
                                      <p:cBhvr>
                                        <p:cTn id="147" dur="1" fill="hold">
                                          <p:stCondLst>
                                            <p:cond delay="999"/>
                                          </p:stCondLst>
                                        </p:cTn>
                                        <p:tgtEl>
                                          <p:spTgt spid="27"/>
                                        </p:tgtEl>
                                        <p:attrNameLst>
                                          <p:attrName>style.visibility</p:attrName>
                                        </p:attrNameLst>
                                      </p:cBhvr>
                                      <p:to>
                                        <p:strVal val="hidden"/>
                                      </p:to>
                                    </p:set>
                                  </p:childTnLst>
                                </p:cTn>
                              </p:par>
                            </p:childTnLst>
                          </p:cTn>
                        </p:par>
                        <p:par>
                          <p:cTn id="148" fill="hold">
                            <p:stCondLst>
                              <p:cond delay="84000"/>
                            </p:stCondLst>
                            <p:childTnLst>
                              <p:par>
                                <p:cTn id="149" presetID="42" presetClass="entr" presetSubtype="0"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1000"/>
                                        <p:tgtEl>
                                          <p:spTgt spid="32"/>
                                        </p:tgtEl>
                                      </p:cBhvr>
                                    </p:animEffect>
                                    <p:anim calcmode="lin" valueType="num">
                                      <p:cBhvr>
                                        <p:cTn id="152" dur="1000" fill="hold"/>
                                        <p:tgtEl>
                                          <p:spTgt spid="32"/>
                                        </p:tgtEl>
                                        <p:attrNameLst>
                                          <p:attrName>ppt_x</p:attrName>
                                        </p:attrNameLst>
                                      </p:cBhvr>
                                      <p:tavLst>
                                        <p:tav tm="0">
                                          <p:val>
                                            <p:strVal val="#ppt_x"/>
                                          </p:val>
                                        </p:tav>
                                        <p:tav tm="100000">
                                          <p:val>
                                            <p:strVal val="#ppt_x"/>
                                          </p:val>
                                        </p:tav>
                                      </p:tavLst>
                                    </p:anim>
                                    <p:anim calcmode="lin" valueType="num">
                                      <p:cBhvr>
                                        <p:cTn id="153" dur="1000" fill="hold"/>
                                        <p:tgtEl>
                                          <p:spTgt spid="32"/>
                                        </p:tgtEl>
                                        <p:attrNameLst>
                                          <p:attrName>ppt_y</p:attrName>
                                        </p:attrNameLst>
                                      </p:cBhvr>
                                      <p:tavLst>
                                        <p:tav tm="0">
                                          <p:val>
                                            <p:strVal val="#ppt_y+.1"/>
                                          </p:val>
                                        </p:tav>
                                        <p:tav tm="100000">
                                          <p:val>
                                            <p:strVal val="#ppt_y"/>
                                          </p:val>
                                        </p:tav>
                                      </p:tavLst>
                                    </p:anim>
                                  </p:childTnLst>
                                </p:cTn>
                              </p:par>
                            </p:childTnLst>
                          </p:cTn>
                        </p:par>
                        <p:par>
                          <p:cTn id="154" fill="hold">
                            <p:stCondLst>
                              <p:cond delay="85000"/>
                            </p:stCondLst>
                            <p:childTnLst>
                              <p:par>
                                <p:cTn id="155" presetID="42" presetClass="exit" presetSubtype="0" fill="hold" grpId="1" nodeType="afterEffect">
                                  <p:stCondLst>
                                    <p:cond delay="5000"/>
                                  </p:stCondLst>
                                  <p:childTnLst>
                                    <p:animEffect transition="out" filter="fade">
                                      <p:cBhvr>
                                        <p:cTn id="156" dur="1000"/>
                                        <p:tgtEl>
                                          <p:spTgt spid="32"/>
                                        </p:tgtEl>
                                      </p:cBhvr>
                                    </p:animEffect>
                                    <p:anim calcmode="lin" valueType="num">
                                      <p:cBhvr>
                                        <p:cTn id="157" dur="1000"/>
                                        <p:tgtEl>
                                          <p:spTgt spid="32"/>
                                        </p:tgtEl>
                                        <p:attrNameLst>
                                          <p:attrName>ppt_x</p:attrName>
                                        </p:attrNameLst>
                                      </p:cBhvr>
                                      <p:tavLst>
                                        <p:tav tm="0">
                                          <p:val>
                                            <p:strVal val="ppt_x"/>
                                          </p:val>
                                        </p:tav>
                                        <p:tav tm="100000">
                                          <p:val>
                                            <p:strVal val="ppt_x"/>
                                          </p:val>
                                        </p:tav>
                                      </p:tavLst>
                                    </p:anim>
                                    <p:anim calcmode="lin" valueType="num">
                                      <p:cBhvr>
                                        <p:cTn id="158" dur="1000"/>
                                        <p:tgtEl>
                                          <p:spTgt spid="32"/>
                                        </p:tgtEl>
                                        <p:attrNameLst>
                                          <p:attrName>ppt_y</p:attrName>
                                        </p:attrNameLst>
                                      </p:cBhvr>
                                      <p:tavLst>
                                        <p:tav tm="0">
                                          <p:val>
                                            <p:strVal val="ppt_y"/>
                                          </p:val>
                                        </p:tav>
                                        <p:tav tm="100000">
                                          <p:val>
                                            <p:strVal val="ppt_y+.1"/>
                                          </p:val>
                                        </p:tav>
                                      </p:tavLst>
                                    </p:anim>
                                    <p:set>
                                      <p:cBhvr>
                                        <p:cTn id="159" dur="1" fill="hold">
                                          <p:stCondLst>
                                            <p:cond delay="999"/>
                                          </p:stCondLst>
                                        </p:cTn>
                                        <p:tgtEl>
                                          <p:spTgt spid="32"/>
                                        </p:tgtEl>
                                        <p:attrNameLst>
                                          <p:attrName>style.visibility</p:attrName>
                                        </p:attrNameLst>
                                      </p:cBhvr>
                                      <p:to>
                                        <p:strVal val="hidden"/>
                                      </p:to>
                                    </p:set>
                                  </p:childTnLst>
                                </p:cTn>
                              </p:par>
                            </p:childTnLst>
                          </p:cTn>
                        </p:par>
                        <p:par>
                          <p:cTn id="160" fill="hold">
                            <p:stCondLst>
                              <p:cond delay="91000"/>
                            </p:stCondLst>
                            <p:childTnLst>
                              <p:par>
                                <p:cTn id="161" presetID="42" presetClass="entr" presetSubtype="0" fill="hold" grpId="0" nodeType="afterEffect">
                                  <p:stCondLst>
                                    <p:cond delay="0"/>
                                  </p:stCondLst>
                                  <p:childTnLst>
                                    <p:set>
                                      <p:cBhvr>
                                        <p:cTn id="162" dur="1" fill="hold">
                                          <p:stCondLst>
                                            <p:cond delay="0"/>
                                          </p:stCondLst>
                                        </p:cTn>
                                        <p:tgtEl>
                                          <p:spTgt spid="29"/>
                                        </p:tgtEl>
                                        <p:attrNameLst>
                                          <p:attrName>style.visibility</p:attrName>
                                        </p:attrNameLst>
                                      </p:cBhvr>
                                      <p:to>
                                        <p:strVal val="visible"/>
                                      </p:to>
                                    </p:set>
                                    <p:animEffect transition="in" filter="fade">
                                      <p:cBhvr>
                                        <p:cTn id="163" dur="1000"/>
                                        <p:tgtEl>
                                          <p:spTgt spid="29"/>
                                        </p:tgtEl>
                                      </p:cBhvr>
                                    </p:animEffect>
                                    <p:anim calcmode="lin" valueType="num">
                                      <p:cBhvr>
                                        <p:cTn id="164" dur="1000" fill="hold"/>
                                        <p:tgtEl>
                                          <p:spTgt spid="29"/>
                                        </p:tgtEl>
                                        <p:attrNameLst>
                                          <p:attrName>ppt_x</p:attrName>
                                        </p:attrNameLst>
                                      </p:cBhvr>
                                      <p:tavLst>
                                        <p:tav tm="0">
                                          <p:val>
                                            <p:strVal val="#ppt_x"/>
                                          </p:val>
                                        </p:tav>
                                        <p:tav tm="100000">
                                          <p:val>
                                            <p:strVal val="#ppt_x"/>
                                          </p:val>
                                        </p:tav>
                                      </p:tavLst>
                                    </p:anim>
                                    <p:anim calcmode="lin" valueType="num">
                                      <p:cBhvr>
                                        <p:cTn id="165" dur="1000" fill="hold"/>
                                        <p:tgtEl>
                                          <p:spTgt spid="29"/>
                                        </p:tgtEl>
                                        <p:attrNameLst>
                                          <p:attrName>ppt_y</p:attrName>
                                        </p:attrNameLst>
                                      </p:cBhvr>
                                      <p:tavLst>
                                        <p:tav tm="0">
                                          <p:val>
                                            <p:strVal val="#ppt_y+.1"/>
                                          </p:val>
                                        </p:tav>
                                        <p:tav tm="100000">
                                          <p:val>
                                            <p:strVal val="#ppt_y"/>
                                          </p:val>
                                        </p:tav>
                                      </p:tavLst>
                                    </p:anim>
                                  </p:childTnLst>
                                </p:cTn>
                              </p:par>
                            </p:childTnLst>
                          </p:cTn>
                        </p:par>
                        <p:par>
                          <p:cTn id="166" fill="hold">
                            <p:stCondLst>
                              <p:cond delay="92000"/>
                            </p:stCondLst>
                            <p:childTnLst>
                              <p:par>
                                <p:cTn id="167" presetID="42" presetClass="exit" presetSubtype="0" fill="hold" grpId="1" nodeType="afterEffect">
                                  <p:stCondLst>
                                    <p:cond delay="5000"/>
                                  </p:stCondLst>
                                  <p:childTnLst>
                                    <p:animEffect transition="out" filter="fade">
                                      <p:cBhvr>
                                        <p:cTn id="168" dur="1000"/>
                                        <p:tgtEl>
                                          <p:spTgt spid="29"/>
                                        </p:tgtEl>
                                      </p:cBhvr>
                                    </p:animEffect>
                                    <p:anim calcmode="lin" valueType="num">
                                      <p:cBhvr>
                                        <p:cTn id="169" dur="1000"/>
                                        <p:tgtEl>
                                          <p:spTgt spid="29"/>
                                        </p:tgtEl>
                                        <p:attrNameLst>
                                          <p:attrName>ppt_x</p:attrName>
                                        </p:attrNameLst>
                                      </p:cBhvr>
                                      <p:tavLst>
                                        <p:tav tm="0">
                                          <p:val>
                                            <p:strVal val="ppt_x"/>
                                          </p:val>
                                        </p:tav>
                                        <p:tav tm="100000">
                                          <p:val>
                                            <p:strVal val="ppt_x"/>
                                          </p:val>
                                        </p:tav>
                                      </p:tavLst>
                                    </p:anim>
                                    <p:anim calcmode="lin" valueType="num">
                                      <p:cBhvr>
                                        <p:cTn id="170" dur="1000"/>
                                        <p:tgtEl>
                                          <p:spTgt spid="29"/>
                                        </p:tgtEl>
                                        <p:attrNameLst>
                                          <p:attrName>ppt_y</p:attrName>
                                        </p:attrNameLst>
                                      </p:cBhvr>
                                      <p:tavLst>
                                        <p:tav tm="0">
                                          <p:val>
                                            <p:strVal val="ppt_y"/>
                                          </p:val>
                                        </p:tav>
                                        <p:tav tm="100000">
                                          <p:val>
                                            <p:strVal val="ppt_y+.1"/>
                                          </p:val>
                                        </p:tav>
                                      </p:tavLst>
                                    </p:anim>
                                    <p:set>
                                      <p:cBhvr>
                                        <p:cTn id="171" dur="1" fill="hold">
                                          <p:stCondLst>
                                            <p:cond delay="999"/>
                                          </p:stCondLst>
                                        </p:cTn>
                                        <p:tgtEl>
                                          <p:spTgt spid="29"/>
                                        </p:tgtEl>
                                        <p:attrNameLst>
                                          <p:attrName>style.visibility</p:attrName>
                                        </p:attrNameLst>
                                      </p:cBhvr>
                                      <p:to>
                                        <p:strVal val="hidden"/>
                                      </p:to>
                                    </p:set>
                                  </p:childTnLst>
                                </p:cTn>
                              </p:par>
                            </p:childTnLst>
                          </p:cTn>
                        </p:par>
                        <p:par>
                          <p:cTn id="172" fill="hold">
                            <p:stCondLst>
                              <p:cond delay="98000"/>
                            </p:stCondLst>
                            <p:childTnLst>
                              <p:par>
                                <p:cTn id="173" presetID="42" presetClass="entr" presetSubtype="0" fill="hold" grpId="0" nodeType="afterEffect">
                                  <p:stCondLst>
                                    <p:cond delay="0"/>
                                  </p:stCondLst>
                                  <p:childTnLst>
                                    <p:set>
                                      <p:cBhvr>
                                        <p:cTn id="174" dur="1" fill="hold">
                                          <p:stCondLst>
                                            <p:cond delay="0"/>
                                          </p:stCondLst>
                                        </p:cTn>
                                        <p:tgtEl>
                                          <p:spTgt spid="30"/>
                                        </p:tgtEl>
                                        <p:attrNameLst>
                                          <p:attrName>style.visibility</p:attrName>
                                        </p:attrNameLst>
                                      </p:cBhvr>
                                      <p:to>
                                        <p:strVal val="visible"/>
                                      </p:to>
                                    </p:set>
                                    <p:animEffect transition="in" filter="fade">
                                      <p:cBhvr>
                                        <p:cTn id="175" dur="1000"/>
                                        <p:tgtEl>
                                          <p:spTgt spid="30"/>
                                        </p:tgtEl>
                                      </p:cBhvr>
                                    </p:animEffect>
                                    <p:anim calcmode="lin" valueType="num">
                                      <p:cBhvr>
                                        <p:cTn id="176" dur="1000" fill="hold"/>
                                        <p:tgtEl>
                                          <p:spTgt spid="30"/>
                                        </p:tgtEl>
                                        <p:attrNameLst>
                                          <p:attrName>ppt_x</p:attrName>
                                        </p:attrNameLst>
                                      </p:cBhvr>
                                      <p:tavLst>
                                        <p:tav tm="0">
                                          <p:val>
                                            <p:strVal val="#ppt_x"/>
                                          </p:val>
                                        </p:tav>
                                        <p:tav tm="100000">
                                          <p:val>
                                            <p:strVal val="#ppt_x"/>
                                          </p:val>
                                        </p:tav>
                                      </p:tavLst>
                                    </p:anim>
                                    <p:anim calcmode="lin" valueType="num">
                                      <p:cBhvr>
                                        <p:cTn id="177" dur="1000" fill="hold"/>
                                        <p:tgtEl>
                                          <p:spTgt spid="30"/>
                                        </p:tgtEl>
                                        <p:attrNameLst>
                                          <p:attrName>ppt_y</p:attrName>
                                        </p:attrNameLst>
                                      </p:cBhvr>
                                      <p:tavLst>
                                        <p:tav tm="0">
                                          <p:val>
                                            <p:strVal val="#ppt_y+.1"/>
                                          </p:val>
                                        </p:tav>
                                        <p:tav tm="100000">
                                          <p:val>
                                            <p:strVal val="#ppt_y"/>
                                          </p:val>
                                        </p:tav>
                                      </p:tavLst>
                                    </p:anim>
                                  </p:childTnLst>
                                </p:cTn>
                              </p:par>
                            </p:childTnLst>
                          </p:cTn>
                        </p:par>
                        <p:par>
                          <p:cTn id="178" fill="hold">
                            <p:stCondLst>
                              <p:cond delay="99000"/>
                            </p:stCondLst>
                            <p:childTnLst>
                              <p:par>
                                <p:cTn id="179" presetID="42" presetClass="exit" presetSubtype="0" fill="hold" grpId="1" nodeType="afterEffect">
                                  <p:stCondLst>
                                    <p:cond delay="5000"/>
                                  </p:stCondLst>
                                  <p:childTnLst>
                                    <p:animEffect transition="out" filter="fade">
                                      <p:cBhvr>
                                        <p:cTn id="180" dur="1000"/>
                                        <p:tgtEl>
                                          <p:spTgt spid="30"/>
                                        </p:tgtEl>
                                      </p:cBhvr>
                                    </p:animEffect>
                                    <p:anim calcmode="lin" valueType="num">
                                      <p:cBhvr>
                                        <p:cTn id="181" dur="1000"/>
                                        <p:tgtEl>
                                          <p:spTgt spid="30"/>
                                        </p:tgtEl>
                                        <p:attrNameLst>
                                          <p:attrName>ppt_x</p:attrName>
                                        </p:attrNameLst>
                                      </p:cBhvr>
                                      <p:tavLst>
                                        <p:tav tm="0">
                                          <p:val>
                                            <p:strVal val="ppt_x"/>
                                          </p:val>
                                        </p:tav>
                                        <p:tav tm="100000">
                                          <p:val>
                                            <p:strVal val="ppt_x"/>
                                          </p:val>
                                        </p:tav>
                                      </p:tavLst>
                                    </p:anim>
                                    <p:anim calcmode="lin" valueType="num">
                                      <p:cBhvr>
                                        <p:cTn id="182" dur="1000"/>
                                        <p:tgtEl>
                                          <p:spTgt spid="30"/>
                                        </p:tgtEl>
                                        <p:attrNameLst>
                                          <p:attrName>ppt_y</p:attrName>
                                        </p:attrNameLst>
                                      </p:cBhvr>
                                      <p:tavLst>
                                        <p:tav tm="0">
                                          <p:val>
                                            <p:strVal val="ppt_y"/>
                                          </p:val>
                                        </p:tav>
                                        <p:tav tm="100000">
                                          <p:val>
                                            <p:strVal val="ppt_y+.1"/>
                                          </p:val>
                                        </p:tav>
                                      </p:tavLst>
                                    </p:anim>
                                    <p:set>
                                      <p:cBhvr>
                                        <p:cTn id="183" dur="1" fill="hold">
                                          <p:stCondLst>
                                            <p:cond delay="999"/>
                                          </p:stCondLst>
                                        </p:cTn>
                                        <p:tgtEl>
                                          <p:spTgt spid="30"/>
                                        </p:tgtEl>
                                        <p:attrNameLst>
                                          <p:attrName>style.visibility</p:attrName>
                                        </p:attrNameLst>
                                      </p:cBhvr>
                                      <p:to>
                                        <p:strVal val="hidden"/>
                                      </p:to>
                                    </p:set>
                                  </p:childTnLst>
                                </p:cTn>
                              </p:par>
                            </p:childTnLst>
                          </p:cTn>
                        </p:par>
                        <p:par>
                          <p:cTn id="184" fill="hold">
                            <p:stCondLst>
                              <p:cond delay="105000"/>
                            </p:stCondLst>
                            <p:childTnLst>
                              <p:par>
                                <p:cTn id="185" presetID="42" presetClass="entr" presetSubtype="0" fill="hold" grpId="0" nodeType="afterEffect">
                                  <p:stCondLst>
                                    <p:cond delay="0"/>
                                  </p:stCondLst>
                                  <p:childTnLst>
                                    <p:set>
                                      <p:cBhvr>
                                        <p:cTn id="186" dur="1" fill="hold">
                                          <p:stCondLst>
                                            <p:cond delay="0"/>
                                          </p:stCondLst>
                                        </p:cTn>
                                        <p:tgtEl>
                                          <p:spTgt spid="31"/>
                                        </p:tgtEl>
                                        <p:attrNameLst>
                                          <p:attrName>style.visibility</p:attrName>
                                        </p:attrNameLst>
                                      </p:cBhvr>
                                      <p:to>
                                        <p:strVal val="visible"/>
                                      </p:to>
                                    </p:set>
                                    <p:animEffect transition="in" filter="fade">
                                      <p:cBhvr>
                                        <p:cTn id="187" dur="1000"/>
                                        <p:tgtEl>
                                          <p:spTgt spid="31"/>
                                        </p:tgtEl>
                                      </p:cBhvr>
                                    </p:animEffect>
                                    <p:anim calcmode="lin" valueType="num">
                                      <p:cBhvr>
                                        <p:cTn id="188" dur="1000" fill="hold"/>
                                        <p:tgtEl>
                                          <p:spTgt spid="31"/>
                                        </p:tgtEl>
                                        <p:attrNameLst>
                                          <p:attrName>ppt_x</p:attrName>
                                        </p:attrNameLst>
                                      </p:cBhvr>
                                      <p:tavLst>
                                        <p:tav tm="0">
                                          <p:val>
                                            <p:strVal val="#ppt_x"/>
                                          </p:val>
                                        </p:tav>
                                        <p:tav tm="100000">
                                          <p:val>
                                            <p:strVal val="#ppt_x"/>
                                          </p:val>
                                        </p:tav>
                                      </p:tavLst>
                                    </p:anim>
                                    <p:anim calcmode="lin" valueType="num">
                                      <p:cBhvr>
                                        <p:cTn id="189" dur="1000" fill="hold"/>
                                        <p:tgtEl>
                                          <p:spTgt spid="31"/>
                                        </p:tgtEl>
                                        <p:attrNameLst>
                                          <p:attrName>ppt_y</p:attrName>
                                        </p:attrNameLst>
                                      </p:cBhvr>
                                      <p:tavLst>
                                        <p:tav tm="0">
                                          <p:val>
                                            <p:strVal val="#ppt_y+.1"/>
                                          </p:val>
                                        </p:tav>
                                        <p:tav tm="100000">
                                          <p:val>
                                            <p:strVal val="#ppt_y"/>
                                          </p:val>
                                        </p:tav>
                                      </p:tavLst>
                                    </p:anim>
                                  </p:childTnLst>
                                </p:cTn>
                              </p:par>
                            </p:childTnLst>
                          </p:cTn>
                        </p:par>
                        <p:par>
                          <p:cTn id="190" fill="hold">
                            <p:stCondLst>
                              <p:cond delay="106000"/>
                            </p:stCondLst>
                            <p:childTnLst>
                              <p:par>
                                <p:cTn id="191" presetID="42" presetClass="exit" presetSubtype="0" fill="hold" grpId="1" nodeType="afterEffect">
                                  <p:stCondLst>
                                    <p:cond delay="5000"/>
                                  </p:stCondLst>
                                  <p:childTnLst>
                                    <p:animEffect transition="out" filter="fade">
                                      <p:cBhvr>
                                        <p:cTn id="192" dur="1000"/>
                                        <p:tgtEl>
                                          <p:spTgt spid="31"/>
                                        </p:tgtEl>
                                      </p:cBhvr>
                                    </p:animEffect>
                                    <p:anim calcmode="lin" valueType="num">
                                      <p:cBhvr>
                                        <p:cTn id="193" dur="1000"/>
                                        <p:tgtEl>
                                          <p:spTgt spid="31"/>
                                        </p:tgtEl>
                                        <p:attrNameLst>
                                          <p:attrName>ppt_x</p:attrName>
                                        </p:attrNameLst>
                                      </p:cBhvr>
                                      <p:tavLst>
                                        <p:tav tm="0">
                                          <p:val>
                                            <p:strVal val="ppt_x"/>
                                          </p:val>
                                        </p:tav>
                                        <p:tav tm="100000">
                                          <p:val>
                                            <p:strVal val="ppt_x"/>
                                          </p:val>
                                        </p:tav>
                                      </p:tavLst>
                                    </p:anim>
                                    <p:anim calcmode="lin" valueType="num">
                                      <p:cBhvr>
                                        <p:cTn id="194" dur="1000"/>
                                        <p:tgtEl>
                                          <p:spTgt spid="31"/>
                                        </p:tgtEl>
                                        <p:attrNameLst>
                                          <p:attrName>ppt_y</p:attrName>
                                        </p:attrNameLst>
                                      </p:cBhvr>
                                      <p:tavLst>
                                        <p:tav tm="0">
                                          <p:val>
                                            <p:strVal val="ppt_y"/>
                                          </p:val>
                                        </p:tav>
                                        <p:tav tm="100000">
                                          <p:val>
                                            <p:strVal val="ppt_y+.1"/>
                                          </p:val>
                                        </p:tav>
                                      </p:tavLst>
                                    </p:anim>
                                    <p:set>
                                      <p:cBhvr>
                                        <p:cTn id="195" dur="1" fill="hold">
                                          <p:stCondLst>
                                            <p:cond delay="999"/>
                                          </p:stCondLst>
                                        </p:cTn>
                                        <p:tgtEl>
                                          <p:spTgt spid="31"/>
                                        </p:tgtEl>
                                        <p:attrNameLst>
                                          <p:attrName>style.visibility</p:attrName>
                                        </p:attrNameLst>
                                      </p:cBhvr>
                                      <p:to>
                                        <p:strVal val="hidden"/>
                                      </p:to>
                                    </p:set>
                                  </p:childTnLst>
                                </p:cTn>
                              </p:par>
                            </p:childTnLst>
                          </p:cTn>
                        </p:par>
                        <p:par>
                          <p:cTn id="196" fill="hold">
                            <p:stCondLst>
                              <p:cond delay="112000"/>
                            </p:stCondLst>
                            <p:childTnLst>
                              <p:par>
                                <p:cTn id="197" presetID="42" presetClass="entr" presetSubtype="0" fill="hold" grpId="0" nodeType="afterEffect">
                                  <p:stCondLst>
                                    <p:cond delay="0"/>
                                  </p:stCondLst>
                                  <p:childTnLst>
                                    <p:set>
                                      <p:cBhvr>
                                        <p:cTn id="198" dur="1" fill="hold">
                                          <p:stCondLst>
                                            <p:cond delay="0"/>
                                          </p:stCondLst>
                                        </p:cTn>
                                        <p:tgtEl>
                                          <p:spTgt spid="36"/>
                                        </p:tgtEl>
                                        <p:attrNameLst>
                                          <p:attrName>style.visibility</p:attrName>
                                        </p:attrNameLst>
                                      </p:cBhvr>
                                      <p:to>
                                        <p:strVal val="visible"/>
                                      </p:to>
                                    </p:set>
                                    <p:animEffect transition="in" filter="fade">
                                      <p:cBhvr>
                                        <p:cTn id="199" dur="1000"/>
                                        <p:tgtEl>
                                          <p:spTgt spid="36"/>
                                        </p:tgtEl>
                                      </p:cBhvr>
                                    </p:animEffect>
                                    <p:anim calcmode="lin" valueType="num">
                                      <p:cBhvr>
                                        <p:cTn id="200" dur="1000" fill="hold"/>
                                        <p:tgtEl>
                                          <p:spTgt spid="36"/>
                                        </p:tgtEl>
                                        <p:attrNameLst>
                                          <p:attrName>ppt_x</p:attrName>
                                        </p:attrNameLst>
                                      </p:cBhvr>
                                      <p:tavLst>
                                        <p:tav tm="0">
                                          <p:val>
                                            <p:strVal val="#ppt_x"/>
                                          </p:val>
                                        </p:tav>
                                        <p:tav tm="100000">
                                          <p:val>
                                            <p:strVal val="#ppt_x"/>
                                          </p:val>
                                        </p:tav>
                                      </p:tavLst>
                                    </p:anim>
                                    <p:anim calcmode="lin" valueType="num">
                                      <p:cBhvr>
                                        <p:cTn id="201" dur="1000" fill="hold"/>
                                        <p:tgtEl>
                                          <p:spTgt spid="36"/>
                                        </p:tgtEl>
                                        <p:attrNameLst>
                                          <p:attrName>ppt_y</p:attrName>
                                        </p:attrNameLst>
                                      </p:cBhvr>
                                      <p:tavLst>
                                        <p:tav tm="0">
                                          <p:val>
                                            <p:strVal val="#ppt_y+.1"/>
                                          </p:val>
                                        </p:tav>
                                        <p:tav tm="100000">
                                          <p:val>
                                            <p:strVal val="#ppt_y"/>
                                          </p:val>
                                        </p:tav>
                                      </p:tavLst>
                                    </p:anim>
                                  </p:childTnLst>
                                </p:cTn>
                              </p:par>
                            </p:childTnLst>
                          </p:cTn>
                        </p:par>
                        <p:par>
                          <p:cTn id="202" fill="hold">
                            <p:stCondLst>
                              <p:cond delay="113000"/>
                            </p:stCondLst>
                            <p:childTnLst>
                              <p:par>
                                <p:cTn id="203" presetID="42" presetClass="exit" presetSubtype="0" fill="hold" grpId="1" nodeType="afterEffect">
                                  <p:stCondLst>
                                    <p:cond delay="5000"/>
                                  </p:stCondLst>
                                  <p:childTnLst>
                                    <p:animEffect transition="out" filter="fade">
                                      <p:cBhvr>
                                        <p:cTn id="204" dur="1000"/>
                                        <p:tgtEl>
                                          <p:spTgt spid="36"/>
                                        </p:tgtEl>
                                      </p:cBhvr>
                                    </p:animEffect>
                                    <p:anim calcmode="lin" valueType="num">
                                      <p:cBhvr>
                                        <p:cTn id="205" dur="1000"/>
                                        <p:tgtEl>
                                          <p:spTgt spid="36"/>
                                        </p:tgtEl>
                                        <p:attrNameLst>
                                          <p:attrName>ppt_x</p:attrName>
                                        </p:attrNameLst>
                                      </p:cBhvr>
                                      <p:tavLst>
                                        <p:tav tm="0">
                                          <p:val>
                                            <p:strVal val="ppt_x"/>
                                          </p:val>
                                        </p:tav>
                                        <p:tav tm="100000">
                                          <p:val>
                                            <p:strVal val="ppt_x"/>
                                          </p:val>
                                        </p:tav>
                                      </p:tavLst>
                                    </p:anim>
                                    <p:anim calcmode="lin" valueType="num">
                                      <p:cBhvr>
                                        <p:cTn id="206" dur="1000"/>
                                        <p:tgtEl>
                                          <p:spTgt spid="36"/>
                                        </p:tgtEl>
                                        <p:attrNameLst>
                                          <p:attrName>ppt_y</p:attrName>
                                        </p:attrNameLst>
                                      </p:cBhvr>
                                      <p:tavLst>
                                        <p:tav tm="0">
                                          <p:val>
                                            <p:strVal val="ppt_y"/>
                                          </p:val>
                                        </p:tav>
                                        <p:tav tm="100000">
                                          <p:val>
                                            <p:strVal val="ppt_y+.1"/>
                                          </p:val>
                                        </p:tav>
                                      </p:tavLst>
                                    </p:anim>
                                    <p:set>
                                      <p:cBhvr>
                                        <p:cTn id="207" dur="1" fill="hold">
                                          <p:stCondLst>
                                            <p:cond delay="999"/>
                                          </p:stCondLst>
                                        </p:cTn>
                                        <p:tgtEl>
                                          <p:spTgt spid="36"/>
                                        </p:tgtEl>
                                        <p:attrNameLst>
                                          <p:attrName>style.visibility</p:attrName>
                                        </p:attrNameLst>
                                      </p:cBhvr>
                                      <p:to>
                                        <p:strVal val="hidden"/>
                                      </p:to>
                                    </p:set>
                                  </p:childTnLst>
                                </p:cTn>
                              </p:par>
                            </p:childTnLst>
                          </p:cTn>
                        </p:par>
                        <p:par>
                          <p:cTn id="208" fill="hold">
                            <p:stCondLst>
                              <p:cond delay="119000"/>
                            </p:stCondLst>
                            <p:childTnLst>
                              <p:par>
                                <p:cTn id="209" presetID="42" presetClass="entr" presetSubtype="0" fill="hold" grpId="0" nodeType="afterEffect">
                                  <p:stCondLst>
                                    <p:cond delay="0"/>
                                  </p:stCondLst>
                                  <p:childTnLst>
                                    <p:set>
                                      <p:cBhvr>
                                        <p:cTn id="210" dur="1" fill="hold">
                                          <p:stCondLst>
                                            <p:cond delay="0"/>
                                          </p:stCondLst>
                                        </p:cTn>
                                        <p:tgtEl>
                                          <p:spTgt spid="33"/>
                                        </p:tgtEl>
                                        <p:attrNameLst>
                                          <p:attrName>style.visibility</p:attrName>
                                        </p:attrNameLst>
                                      </p:cBhvr>
                                      <p:to>
                                        <p:strVal val="visible"/>
                                      </p:to>
                                    </p:set>
                                    <p:animEffect transition="in" filter="fade">
                                      <p:cBhvr>
                                        <p:cTn id="211" dur="1000"/>
                                        <p:tgtEl>
                                          <p:spTgt spid="33"/>
                                        </p:tgtEl>
                                      </p:cBhvr>
                                    </p:animEffect>
                                    <p:anim calcmode="lin" valueType="num">
                                      <p:cBhvr>
                                        <p:cTn id="212" dur="1000" fill="hold"/>
                                        <p:tgtEl>
                                          <p:spTgt spid="33"/>
                                        </p:tgtEl>
                                        <p:attrNameLst>
                                          <p:attrName>ppt_x</p:attrName>
                                        </p:attrNameLst>
                                      </p:cBhvr>
                                      <p:tavLst>
                                        <p:tav tm="0">
                                          <p:val>
                                            <p:strVal val="#ppt_x"/>
                                          </p:val>
                                        </p:tav>
                                        <p:tav tm="100000">
                                          <p:val>
                                            <p:strVal val="#ppt_x"/>
                                          </p:val>
                                        </p:tav>
                                      </p:tavLst>
                                    </p:anim>
                                    <p:anim calcmode="lin" valueType="num">
                                      <p:cBhvr>
                                        <p:cTn id="213" dur="1000" fill="hold"/>
                                        <p:tgtEl>
                                          <p:spTgt spid="33"/>
                                        </p:tgtEl>
                                        <p:attrNameLst>
                                          <p:attrName>ppt_y</p:attrName>
                                        </p:attrNameLst>
                                      </p:cBhvr>
                                      <p:tavLst>
                                        <p:tav tm="0">
                                          <p:val>
                                            <p:strVal val="#ppt_y+.1"/>
                                          </p:val>
                                        </p:tav>
                                        <p:tav tm="100000">
                                          <p:val>
                                            <p:strVal val="#ppt_y"/>
                                          </p:val>
                                        </p:tav>
                                      </p:tavLst>
                                    </p:anim>
                                  </p:childTnLst>
                                </p:cTn>
                              </p:par>
                            </p:childTnLst>
                          </p:cTn>
                        </p:par>
                        <p:par>
                          <p:cTn id="214" fill="hold">
                            <p:stCondLst>
                              <p:cond delay="120000"/>
                            </p:stCondLst>
                            <p:childTnLst>
                              <p:par>
                                <p:cTn id="215" presetID="42" presetClass="exit" presetSubtype="0" fill="hold" grpId="1" nodeType="afterEffect">
                                  <p:stCondLst>
                                    <p:cond delay="5000"/>
                                  </p:stCondLst>
                                  <p:childTnLst>
                                    <p:animEffect transition="out" filter="fade">
                                      <p:cBhvr>
                                        <p:cTn id="216" dur="1000"/>
                                        <p:tgtEl>
                                          <p:spTgt spid="33"/>
                                        </p:tgtEl>
                                      </p:cBhvr>
                                    </p:animEffect>
                                    <p:anim calcmode="lin" valueType="num">
                                      <p:cBhvr>
                                        <p:cTn id="217" dur="1000"/>
                                        <p:tgtEl>
                                          <p:spTgt spid="33"/>
                                        </p:tgtEl>
                                        <p:attrNameLst>
                                          <p:attrName>ppt_x</p:attrName>
                                        </p:attrNameLst>
                                      </p:cBhvr>
                                      <p:tavLst>
                                        <p:tav tm="0">
                                          <p:val>
                                            <p:strVal val="ppt_x"/>
                                          </p:val>
                                        </p:tav>
                                        <p:tav tm="100000">
                                          <p:val>
                                            <p:strVal val="ppt_x"/>
                                          </p:val>
                                        </p:tav>
                                      </p:tavLst>
                                    </p:anim>
                                    <p:anim calcmode="lin" valueType="num">
                                      <p:cBhvr>
                                        <p:cTn id="218" dur="1000"/>
                                        <p:tgtEl>
                                          <p:spTgt spid="33"/>
                                        </p:tgtEl>
                                        <p:attrNameLst>
                                          <p:attrName>ppt_y</p:attrName>
                                        </p:attrNameLst>
                                      </p:cBhvr>
                                      <p:tavLst>
                                        <p:tav tm="0">
                                          <p:val>
                                            <p:strVal val="ppt_y"/>
                                          </p:val>
                                        </p:tav>
                                        <p:tav tm="100000">
                                          <p:val>
                                            <p:strVal val="ppt_y+.1"/>
                                          </p:val>
                                        </p:tav>
                                      </p:tavLst>
                                    </p:anim>
                                    <p:set>
                                      <p:cBhvr>
                                        <p:cTn id="219" dur="1" fill="hold">
                                          <p:stCondLst>
                                            <p:cond delay="999"/>
                                          </p:stCondLst>
                                        </p:cTn>
                                        <p:tgtEl>
                                          <p:spTgt spid="33"/>
                                        </p:tgtEl>
                                        <p:attrNameLst>
                                          <p:attrName>style.visibility</p:attrName>
                                        </p:attrNameLst>
                                      </p:cBhvr>
                                      <p:to>
                                        <p:strVal val="hidden"/>
                                      </p:to>
                                    </p:set>
                                  </p:childTnLst>
                                </p:cTn>
                              </p:par>
                            </p:childTnLst>
                          </p:cTn>
                        </p:par>
                        <p:par>
                          <p:cTn id="220" fill="hold">
                            <p:stCondLst>
                              <p:cond delay="126000"/>
                            </p:stCondLst>
                            <p:childTnLst>
                              <p:par>
                                <p:cTn id="221" presetID="42" presetClass="entr" presetSubtype="0" fill="hold" grpId="0" nodeType="afterEffect">
                                  <p:stCondLst>
                                    <p:cond delay="0"/>
                                  </p:stCondLst>
                                  <p:childTnLst>
                                    <p:set>
                                      <p:cBhvr>
                                        <p:cTn id="222" dur="1" fill="hold">
                                          <p:stCondLst>
                                            <p:cond delay="0"/>
                                          </p:stCondLst>
                                        </p:cTn>
                                        <p:tgtEl>
                                          <p:spTgt spid="34"/>
                                        </p:tgtEl>
                                        <p:attrNameLst>
                                          <p:attrName>style.visibility</p:attrName>
                                        </p:attrNameLst>
                                      </p:cBhvr>
                                      <p:to>
                                        <p:strVal val="visible"/>
                                      </p:to>
                                    </p:set>
                                    <p:animEffect transition="in" filter="fade">
                                      <p:cBhvr>
                                        <p:cTn id="223" dur="1000"/>
                                        <p:tgtEl>
                                          <p:spTgt spid="34"/>
                                        </p:tgtEl>
                                      </p:cBhvr>
                                    </p:animEffect>
                                    <p:anim calcmode="lin" valueType="num">
                                      <p:cBhvr>
                                        <p:cTn id="224" dur="1000" fill="hold"/>
                                        <p:tgtEl>
                                          <p:spTgt spid="34"/>
                                        </p:tgtEl>
                                        <p:attrNameLst>
                                          <p:attrName>ppt_x</p:attrName>
                                        </p:attrNameLst>
                                      </p:cBhvr>
                                      <p:tavLst>
                                        <p:tav tm="0">
                                          <p:val>
                                            <p:strVal val="#ppt_x"/>
                                          </p:val>
                                        </p:tav>
                                        <p:tav tm="100000">
                                          <p:val>
                                            <p:strVal val="#ppt_x"/>
                                          </p:val>
                                        </p:tav>
                                      </p:tavLst>
                                    </p:anim>
                                    <p:anim calcmode="lin" valueType="num">
                                      <p:cBhvr>
                                        <p:cTn id="225" dur="1000" fill="hold"/>
                                        <p:tgtEl>
                                          <p:spTgt spid="34"/>
                                        </p:tgtEl>
                                        <p:attrNameLst>
                                          <p:attrName>ppt_y</p:attrName>
                                        </p:attrNameLst>
                                      </p:cBhvr>
                                      <p:tavLst>
                                        <p:tav tm="0">
                                          <p:val>
                                            <p:strVal val="#ppt_y+.1"/>
                                          </p:val>
                                        </p:tav>
                                        <p:tav tm="100000">
                                          <p:val>
                                            <p:strVal val="#ppt_y"/>
                                          </p:val>
                                        </p:tav>
                                      </p:tavLst>
                                    </p:anim>
                                  </p:childTnLst>
                                </p:cTn>
                              </p:par>
                            </p:childTnLst>
                          </p:cTn>
                        </p:par>
                        <p:par>
                          <p:cTn id="226" fill="hold">
                            <p:stCondLst>
                              <p:cond delay="127000"/>
                            </p:stCondLst>
                            <p:childTnLst>
                              <p:par>
                                <p:cTn id="227" presetID="42" presetClass="exit" presetSubtype="0" fill="hold" grpId="1" nodeType="afterEffect">
                                  <p:stCondLst>
                                    <p:cond delay="5000"/>
                                  </p:stCondLst>
                                  <p:childTnLst>
                                    <p:animEffect transition="out" filter="fade">
                                      <p:cBhvr>
                                        <p:cTn id="228" dur="1000"/>
                                        <p:tgtEl>
                                          <p:spTgt spid="34"/>
                                        </p:tgtEl>
                                      </p:cBhvr>
                                    </p:animEffect>
                                    <p:anim calcmode="lin" valueType="num">
                                      <p:cBhvr>
                                        <p:cTn id="229" dur="1000"/>
                                        <p:tgtEl>
                                          <p:spTgt spid="34"/>
                                        </p:tgtEl>
                                        <p:attrNameLst>
                                          <p:attrName>ppt_x</p:attrName>
                                        </p:attrNameLst>
                                      </p:cBhvr>
                                      <p:tavLst>
                                        <p:tav tm="0">
                                          <p:val>
                                            <p:strVal val="ppt_x"/>
                                          </p:val>
                                        </p:tav>
                                        <p:tav tm="100000">
                                          <p:val>
                                            <p:strVal val="ppt_x"/>
                                          </p:val>
                                        </p:tav>
                                      </p:tavLst>
                                    </p:anim>
                                    <p:anim calcmode="lin" valueType="num">
                                      <p:cBhvr>
                                        <p:cTn id="230" dur="1000"/>
                                        <p:tgtEl>
                                          <p:spTgt spid="34"/>
                                        </p:tgtEl>
                                        <p:attrNameLst>
                                          <p:attrName>ppt_y</p:attrName>
                                        </p:attrNameLst>
                                      </p:cBhvr>
                                      <p:tavLst>
                                        <p:tav tm="0">
                                          <p:val>
                                            <p:strVal val="ppt_y"/>
                                          </p:val>
                                        </p:tav>
                                        <p:tav tm="100000">
                                          <p:val>
                                            <p:strVal val="ppt_y+.1"/>
                                          </p:val>
                                        </p:tav>
                                      </p:tavLst>
                                    </p:anim>
                                    <p:set>
                                      <p:cBhvr>
                                        <p:cTn id="231" dur="1" fill="hold">
                                          <p:stCondLst>
                                            <p:cond delay="999"/>
                                          </p:stCondLst>
                                        </p:cTn>
                                        <p:tgtEl>
                                          <p:spTgt spid="34"/>
                                        </p:tgtEl>
                                        <p:attrNameLst>
                                          <p:attrName>style.visibility</p:attrName>
                                        </p:attrNameLst>
                                      </p:cBhvr>
                                      <p:to>
                                        <p:strVal val="hidden"/>
                                      </p:to>
                                    </p:set>
                                  </p:childTnLst>
                                </p:cTn>
                              </p:par>
                            </p:childTnLst>
                          </p:cTn>
                        </p:par>
                        <p:par>
                          <p:cTn id="232" fill="hold">
                            <p:stCondLst>
                              <p:cond delay="133000"/>
                            </p:stCondLst>
                            <p:childTnLst>
                              <p:par>
                                <p:cTn id="233" presetID="42" presetClass="entr" presetSubtype="0" fill="hold" grpId="0" nodeType="afterEffect">
                                  <p:stCondLst>
                                    <p:cond delay="0"/>
                                  </p:stCondLst>
                                  <p:childTnLst>
                                    <p:set>
                                      <p:cBhvr>
                                        <p:cTn id="234" dur="1" fill="hold">
                                          <p:stCondLst>
                                            <p:cond delay="0"/>
                                          </p:stCondLst>
                                        </p:cTn>
                                        <p:tgtEl>
                                          <p:spTgt spid="35"/>
                                        </p:tgtEl>
                                        <p:attrNameLst>
                                          <p:attrName>style.visibility</p:attrName>
                                        </p:attrNameLst>
                                      </p:cBhvr>
                                      <p:to>
                                        <p:strVal val="visible"/>
                                      </p:to>
                                    </p:set>
                                    <p:animEffect transition="in" filter="fade">
                                      <p:cBhvr>
                                        <p:cTn id="235" dur="1000"/>
                                        <p:tgtEl>
                                          <p:spTgt spid="35"/>
                                        </p:tgtEl>
                                      </p:cBhvr>
                                    </p:animEffect>
                                    <p:anim calcmode="lin" valueType="num">
                                      <p:cBhvr>
                                        <p:cTn id="236" dur="1000" fill="hold"/>
                                        <p:tgtEl>
                                          <p:spTgt spid="35"/>
                                        </p:tgtEl>
                                        <p:attrNameLst>
                                          <p:attrName>ppt_x</p:attrName>
                                        </p:attrNameLst>
                                      </p:cBhvr>
                                      <p:tavLst>
                                        <p:tav tm="0">
                                          <p:val>
                                            <p:strVal val="#ppt_x"/>
                                          </p:val>
                                        </p:tav>
                                        <p:tav tm="100000">
                                          <p:val>
                                            <p:strVal val="#ppt_x"/>
                                          </p:val>
                                        </p:tav>
                                      </p:tavLst>
                                    </p:anim>
                                    <p:anim calcmode="lin" valueType="num">
                                      <p:cBhvr>
                                        <p:cTn id="237" dur="1000" fill="hold"/>
                                        <p:tgtEl>
                                          <p:spTgt spid="35"/>
                                        </p:tgtEl>
                                        <p:attrNameLst>
                                          <p:attrName>ppt_y</p:attrName>
                                        </p:attrNameLst>
                                      </p:cBhvr>
                                      <p:tavLst>
                                        <p:tav tm="0">
                                          <p:val>
                                            <p:strVal val="#ppt_y+.1"/>
                                          </p:val>
                                        </p:tav>
                                        <p:tav tm="100000">
                                          <p:val>
                                            <p:strVal val="#ppt_y"/>
                                          </p:val>
                                        </p:tav>
                                      </p:tavLst>
                                    </p:anim>
                                  </p:childTnLst>
                                </p:cTn>
                              </p:par>
                            </p:childTnLst>
                          </p:cTn>
                        </p:par>
                        <p:par>
                          <p:cTn id="238" fill="hold">
                            <p:stCondLst>
                              <p:cond delay="134000"/>
                            </p:stCondLst>
                            <p:childTnLst>
                              <p:par>
                                <p:cTn id="239" presetID="42" presetClass="exit" presetSubtype="0" fill="hold" grpId="1" nodeType="afterEffect">
                                  <p:stCondLst>
                                    <p:cond delay="5000"/>
                                  </p:stCondLst>
                                  <p:childTnLst>
                                    <p:animEffect transition="out" filter="fade">
                                      <p:cBhvr>
                                        <p:cTn id="240" dur="1000"/>
                                        <p:tgtEl>
                                          <p:spTgt spid="35"/>
                                        </p:tgtEl>
                                      </p:cBhvr>
                                    </p:animEffect>
                                    <p:anim calcmode="lin" valueType="num">
                                      <p:cBhvr>
                                        <p:cTn id="241" dur="1000"/>
                                        <p:tgtEl>
                                          <p:spTgt spid="35"/>
                                        </p:tgtEl>
                                        <p:attrNameLst>
                                          <p:attrName>ppt_x</p:attrName>
                                        </p:attrNameLst>
                                      </p:cBhvr>
                                      <p:tavLst>
                                        <p:tav tm="0">
                                          <p:val>
                                            <p:strVal val="ppt_x"/>
                                          </p:val>
                                        </p:tav>
                                        <p:tav tm="100000">
                                          <p:val>
                                            <p:strVal val="ppt_x"/>
                                          </p:val>
                                        </p:tav>
                                      </p:tavLst>
                                    </p:anim>
                                    <p:anim calcmode="lin" valueType="num">
                                      <p:cBhvr>
                                        <p:cTn id="242" dur="1000"/>
                                        <p:tgtEl>
                                          <p:spTgt spid="35"/>
                                        </p:tgtEl>
                                        <p:attrNameLst>
                                          <p:attrName>ppt_y</p:attrName>
                                        </p:attrNameLst>
                                      </p:cBhvr>
                                      <p:tavLst>
                                        <p:tav tm="0">
                                          <p:val>
                                            <p:strVal val="ppt_y"/>
                                          </p:val>
                                        </p:tav>
                                        <p:tav tm="100000">
                                          <p:val>
                                            <p:strVal val="ppt_y+.1"/>
                                          </p:val>
                                        </p:tav>
                                      </p:tavLst>
                                    </p:anim>
                                    <p:set>
                                      <p:cBhvr>
                                        <p:cTn id="243" dur="1" fill="hold">
                                          <p:stCondLst>
                                            <p:cond delay="999"/>
                                          </p:stCondLst>
                                        </p:cTn>
                                        <p:tgtEl>
                                          <p:spTgt spid="35"/>
                                        </p:tgtEl>
                                        <p:attrNameLst>
                                          <p:attrName>style.visibility</p:attrName>
                                        </p:attrNameLst>
                                      </p:cBhvr>
                                      <p:to>
                                        <p:strVal val="hidden"/>
                                      </p:to>
                                    </p:set>
                                  </p:childTnLst>
                                </p:cTn>
                              </p:par>
                            </p:childTnLst>
                          </p:cTn>
                        </p:par>
                        <p:par>
                          <p:cTn id="244" fill="hold">
                            <p:stCondLst>
                              <p:cond delay="140000"/>
                            </p:stCondLst>
                            <p:childTnLst>
                              <p:par>
                                <p:cTn id="245" presetID="42" presetClass="entr" presetSubtype="0" fill="hold" grpId="0" nodeType="afterEffect">
                                  <p:stCondLst>
                                    <p:cond delay="0"/>
                                  </p:stCondLst>
                                  <p:childTnLst>
                                    <p:set>
                                      <p:cBhvr>
                                        <p:cTn id="246" dur="1" fill="hold">
                                          <p:stCondLst>
                                            <p:cond delay="0"/>
                                          </p:stCondLst>
                                        </p:cTn>
                                        <p:tgtEl>
                                          <p:spTgt spid="40"/>
                                        </p:tgtEl>
                                        <p:attrNameLst>
                                          <p:attrName>style.visibility</p:attrName>
                                        </p:attrNameLst>
                                      </p:cBhvr>
                                      <p:to>
                                        <p:strVal val="visible"/>
                                      </p:to>
                                    </p:set>
                                    <p:animEffect transition="in" filter="fade">
                                      <p:cBhvr>
                                        <p:cTn id="247" dur="1000"/>
                                        <p:tgtEl>
                                          <p:spTgt spid="40"/>
                                        </p:tgtEl>
                                      </p:cBhvr>
                                    </p:animEffect>
                                    <p:anim calcmode="lin" valueType="num">
                                      <p:cBhvr>
                                        <p:cTn id="248" dur="1000" fill="hold"/>
                                        <p:tgtEl>
                                          <p:spTgt spid="40"/>
                                        </p:tgtEl>
                                        <p:attrNameLst>
                                          <p:attrName>ppt_x</p:attrName>
                                        </p:attrNameLst>
                                      </p:cBhvr>
                                      <p:tavLst>
                                        <p:tav tm="0">
                                          <p:val>
                                            <p:strVal val="#ppt_x"/>
                                          </p:val>
                                        </p:tav>
                                        <p:tav tm="100000">
                                          <p:val>
                                            <p:strVal val="#ppt_x"/>
                                          </p:val>
                                        </p:tav>
                                      </p:tavLst>
                                    </p:anim>
                                    <p:anim calcmode="lin" valueType="num">
                                      <p:cBhvr>
                                        <p:cTn id="249" dur="1000" fill="hold"/>
                                        <p:tgtEl>
                                          <p:spTgt spid="40"/>
                                        </p:tgtEl>
                                        <p:attrNameLst>
                                          <p:attrName>ppt_y</p:attrName>
                                        </p:attrNameLst>
                                      </p:cBhvr>
                                      <p:tavLst>
                                        <p:tav tm="0">
                                          <p:val>
                                            <p:strVal val="#ppt_y+.1"/>
                                          </p:val>
                                        </p:tav>
                                        <p:tav tm="100000">
                                          <p:val>
                                            <p:strVal val="#ppt_y"/>
                                          </p:val>
                                        </p:tav>
                                      </p:tavLst>
                                    </p:anim>
                                  </p:childTnLst>
                                </p:cTn>
                              </p:par>
                            </p:childTnLst>
                          </p:cTn>
                        </p:par>
                        <p:par>
                          <p:cTn id="250" fill="hold">
                            <p:stCondLst>
                              <p:cond delay="141000"/>
                            </p:stCondLst>
                            <p:childTnLst>
                              <p:par>
                                <p:cTn id="251" presetID="42" presetClass="exit" presetSubtype="0" fill="hold" grpId="1" nodeType="afterEffect">
                                  <p:stCondLst>
                                    <p:cond delay="5000"/>
                                  </p:stCondLst>
                                  <p:childTnLst>
                                    <p:animEffect transition="out" filter="fade">
                                      <p:cBhvr>
                                        <p:cTn id="252" dur="1000"/>
                                        <p:tgtEl>
                                          <p:spTgt spid="40"/>
                                        </p:tgtEl>
                                      </p:cBhvr>
                                    </p:animEffect>
                                    <p:anim calcmode="lin" valueType="num">
                                      <p:cBhvr>
                                        <p:cTn id="253" dur="1000"/>
                                        <p:tgtEl>
                                          <p:spTgt spid="40"/>
                                        </p:tgtEl>
                                        <p:attrNameLst>
                                          <p:attrName>ppt_x</p:attrName>
                                        </p:attrNameLst>
                                      </p:cBhvr>
                                      <p:tavLst>
                                        <p:tav tm="0">
                                          <p:val>
                                            <p:strVal val="ppt_x"/>
                                          </p:val>
                                        </p:tav>
                                        <p:tav tm="100000">
                                          <p:val>
                                            <p:strVal val="ppt_x"/>
                                          </p:val>
                                        </p:tav>
                                      </p:tavLst>
                                    </p:anim>
                                    <p:anim calcmode="lin" valueType="num">
                                      <p:cBhvr>
                                        <p:cTn id="254" dur="1000"/>
                                        <p:tgtEl>
                                          <p:spTgt spid="40"/>
                                        </p:tgtEl>
                                        <p:attrNameLst>
                                          <p:attrName>ppt_y</p:attrName>
                                        </p:attrNameLst>
                                      </p:cBhvr>
                                      <p:tavLst>
                                        <p:tav tm="0">
                                          <p:val>
                                            <p:strVal val="ppt_y"/>
                                          </p:val>
                                        </p:tav>
                                        <p:tav tm="100000">
                                          <p:val>
                                            <p:strVal val="ppt_y+.1"/>
                                          </p:val>
                                        </p:tav>
                                      </p:tavLst>
                                    </p:anim>
                                    <p:set>
                                      <p:cBhvr>
                                        <p:cTn id="255" dur="1" fill="hold">
                                          <p:stCondLst>
                                            <p:cond delay="999"/>
                                          </p:stCondLst>
                                        </p:cTn>
                                        <p:tgtEl>
                                          <p:spTgt spid="40"/>
                                        </p:tgtEl>
                                        <p:attrNameLst>
                                          <p:attrName>style.visibility</p:attrName>
                                        </p:attrNameLst>
                                      </p:cBhvr>
                                      <p:to>
                                        <p:strVal val="hidden"/>
                                      </p:to>
                                    </p:set>
                                  </p:childTnLst>
                                </p:cTn>
                              </p:par>
                            </p:childTnLst>
                          </p:cTn>
                        </p:par>
                        <p:par>
                          <p:cTn id="256" fill="hold">
                            <p:stCondLst>
                              <p:cond delay="147000"/>
                            </p:stCondLst>
                            <p:childTnLst>
                              <p:par>
                                <p:cTn id="257" presetID="42" presetClass="entr" presetSubtype="0" fill="hold" grpId="0" nodeType="afterEffect">
                                  <p:stCondLst>
                                    <p:cond delay="0"/>
                                  </p:stCondLst>
                                  <p:childTnLst>
                                    <p:set>
                                      <p:cBhvr>
                                        <p:cTn id="258" dur="1" fill="hold">
                                          <p:stCondLst>
                                            <p:cond delay="0"/>
                                          </p:stCondLst>
                                        </p:cTn>
                                        <p:tgtEl>
                                          <p:spTgt spid="37"/>
                                        </p:tgtEl>
                                        <p:attrNameLst>
                                          <p:attrName>style.visibility</p:attrName>
                                        </p:attrNameLst>
                                      </p:cBhvr>
                                      <p:to>
                                        <p:strVal val="visible"/>
                                      </p:to>
                                    </p:set>
                                    <p:animEffect transition="in" filter="fade">
                                      <p:cBhvr>
                                        <p:cTn id="259" dur="1000"/>
                                        <p:tgtEl>
                                          <p:spTgt spid="37"/>
                                        </p:tgtEl>
                                      </p:cBhvr>
                                    </p:animEffect>
                                    <p:anim calcmode="lin" valueType="num">
                                      <p:cBhvr>
                                        <p:cTn id="260" dur="1000" fill="hold"/>
                                        <p:tgtEl>
                                          <p:spTgt spid="37"/>
                                        </p:tgtEl>
                                        <p:attrNameLst>
                                          <p:attrName>ppt_x</p:attrName>
                                        </p:attrNameLst>
                                      </p:cBhvr>
                                      <p:tavLst>
                                        <p:tav tm="0">
                                          <p:val>
                                            <p:strVal val="#ppt_x"/>
                                          </p:val>
                                        </p:tav>
                                        <p:tav tm="100000">
                                          <p:val>
                                            <p:strVal val="#ppt_x"/>
                                          </p:val>
                                        </p:tav>
                                      </p:tavLst>
                                    </p:anim>
                                    <p:anim calcmode="lin" valueType="num">
                                      <p:cBhvr>
                                        <p:cTn id="261" dur="1000" fill="hold"/>
                                        <p:tgtEl>
                                          <p:spTgt spid="37"/>
                                        </p:tgtEl>
                                        <p:attrNameLst>
                                          <p:attrName>ppt_y</p:attrName>
                                        </p:attrNameLst>
                                      </p:cBhvr>
                                      <p:tavLst>
                                        <p:tav tm="0">
                                          <p:val>
                                            <p:strVal val="#ppt_y+.1"/>
                                          </p:val>
                                        </p:tav>
                                        <p:tav tm="100000">
                                          <p:val>
                                            <p:strVal val="#ppt_y"/>
                                          </p:val>
                                        </p:tav>
                                      </p:tavLst>
                                    </p:anim>
                                  </p:childTnLst>
                                </p:cTn>
                              </p:par>
                            </p:childTnLst>
                          </p:cTn>
                        </p:par>
                        <p:par>
                          <p:cTn id="262" fill="hold">
                            <p:stCondLst>
                              <p:cond delay="148000"/>
                            </p:stCondLst>
                            <p:childTnLst>
                              <p:par>
                                <p:cTn id="263" presetID="42" presetClass="exit" presetSubtype="0" fill="hold" grpId="1" nodeType="afterEffect">
                                  <p:stCondLst>
                                    <p:cond delay="5000"/>
                                  </p:stCondLst>
                                  <p:childTnLst>
                                    <p:animEffect transition="out" filter="fade">
                                      <p:cBhvr>
                                        <p:cTn id="264" dur="1000"/>
                                        <p:tgtEl>
                                          <p:spTgt spid="37"/>
                                        </p:tgtEl>
                                      </p:cBhvr>
                                    </p:animEffect>
                                    <p:anim calcmode="lin" valueType="num">
                                      <p:cBhvr>
                                        <p:cTn id="265" dur="1000"/>
                                        <p:tgtEl>
                                          <p:spTgt spid="37"/>
                                        </p:tgtEl>
                                        <p:attrNameLst>
                                          <p:attrName>ppt_x</p:attrName>
                                        </p:attrNameLst>
                                      </p:cBhvr>
                                      <p:tavLst>
                                        <p:tav tm="0">
                                          <p:val>
                                            <p:strVal val="ppt_x"/>
                                          </p:val>
                                        </p:tav>
                                        <p:tav tm="100000">
                                          <p:val>
                                            <p:strVal val="ppt_x"/>
                                          </p:val>
                                        </p:tav>
                                      </p:tavLst>
                                    </p:anim>
                                    <p:anim calcmode="lin" valueType="num">
                                      <p:cBhvr>
                                        <p:cTn id="266" dur="1000"/>
                                        <p:tgtEl>
                                          <p:spTgt spid="37"/>
                                        </p:tgtEl>
                                        <p:attrNameLst>
                                          <p:attrName>ppt_y</p:attrName>
                                        </p:attrNameLst>
                                      </p:cBhvr>
                                      <p:tavLst>
                                        <p:tav tm="0">
                                          <p:val>
                                            <p:strVal val="ppt_y"/>
                                          </p:val>
                                        </p:tav>
                                        <p:tav tm="100000">
                                          <p:val>
                                            <p:strVal val="ppt_y+.1"/>
                                          </p:val>
                                        </p:tav>
                                      </p:tavLst>
                                    </p:anim>
                                    <p:set>
                                      <p:cBhvr>
                                        <p:cTn id="267" dur="1" fill="hold">
                                          <p:stCondLst>
                                            <p:cond delay="999"/>
                                          </p:stCondLst>
                                        </p:cTn>
                                        <p:tgtEl>
                                          <p:spTgt spid="37"/>
                                        </p:tgtEl>
                                        <p:attrNameLst>
                                          <p:attrName>style.visibility</p:attrName>
                                        </p:attrNameLst>
                                      </p:cBhvr>
                                      <p:to>
                                        <p:strVal val="hidden"/>
                                      </p:to>
                                    </p:set>
                                  </p:childTnLst>
                                </p:cTn>
                              </p:par>
                            </p:childTnLst>
                          </p:cTn>
                        </p:par>
                        <p:par>
                          <p:cTn id="268" fill="hold">
                            <p:stCondLst>
                              <p:cond delay="154000"/>
                            </p:stCondLst>
                            <p:childTnLst>
                              <p:par>
                                <p:cTn id="269" presetID="42" presetClass="entr" presetSubtype="0" fill="hold" grpId="0" nodeType="afterEffect">
                                  <p:stCondLst>
                                    <p:cond delay="0"/>
                                  </p:stCondLst>
                                  <p:childTnLst>
                                    <p:set>
                                      <p:cBhvr>
                                        <p:cTn id="270" dur="1" fill="hold">
                                          <p:stCondLst>
                                            <p:cond delay="0"/>
                                          </p:stCondLst>
                                        </p:cTn>
                                        <p:tgtEl>
                                          <p:spTgt spid="38"/>
                                        </p:tgtEl>
                                        <p:attrNameLst>
                                          <p:attrName>style.visibility</p:attrName>
                                        </p:attrNameLst>
                                      </p:cBhvr>
                                      <p:to>
                                        <p:strVal val="visible"/>
                                      </p:to>
                                    </p:set>
                                    <p:animEffect transition="in" filter="fade">
                                      <p:cBhvr>
                                        <p:cTn id="271" dur="1000"/>
                                        <p:tgtEl>
                                          <p:spTgt spid="38"/>
                                        </p:tgtEl>
                                      </p:cBhvr>
                                    </p:animEffect>
                                    <p:anim calcmode="lin" valueType="num">
                                      <p:cBhvr>
                                        <p:cTn id="272" dur="1000" fill="hold"/>
                                        <p:tgtEl>
                                          <p:spTgt spid="38"/>
                                        </p:tgtEl>
                                        <p:attrNameLst>
                                          <p:attrName>ppt_x</p:attrName>
                                        </p:attrNameLst>
                                      </p:cBhvr>
                                      <p:tavLst>
                                        <p:tav tm="0">
                                          <p:val>
                                            <p:strVal val="#ppt_x"/>
                                          </p:val>
                                        </p:tav>
                                        <p:tav tm="100000">
                                          <p:val>
                                            <p:strVal val="#ppt_x"/>
                                          </p:val>
                                        </p:tav>
                                      </p:tavLst>
                                    </p:anim>
                                    <p:anim calcmode="lin" valueType="num">
                                      <p:cBhvr>
                                        <p:cTn id="273" dur="1000" fill="hold"/>
                                        <p:tgtEl>
                                          <p:spTgt spid="38"/>
                                        </p:tgtEl>
                                        <p:attrNameLst>
                                          <p:attrName>ppt_y</p:attrName>
                                        </p:attrNameLst>
                                      </p:cBhvr>
                                      <p:tavLst>
                                        <p:tav tm="0">
                                          <p:val>
                                            <p:strVal val="#ppt_y+.1"/>
                                          </p:val>
                                        </p:tav>
                                        <p:tav tm="100000">
                                          <p:val>
                                            <p:strVal val="#ppt_y"/>
                                          </p:val>
                                        </p:tav>
                                      </p:tavLst>
                                    </p:anim>
                                  </p:childTnLst>
                                </p:cTn>
                              </p:par>
                            </p:childTnLst>
                          </p:cTn>
                        </p:par>
                        <p:par>
                          <p:cTn id="274" fill="hold">
                            <p:stCondLst>
                              <p:cond delay="155000"/>
                            </p:stCondLst>
                            <p:childTnLst>
                              <p:par>
                                <p:cTn id="275" presetID="42" presetClass="exit" presetSubtype="0" fill="hold" grpId="1" nodeType="afterEffect">
                                  <p:stCondLst>
                                    <p:cond delay="5000"/>
                                  </p:stCondLst>
                                  <p:childTnLst>
                                    <p:animEffect transition="out" filter="fade">
                                      <p:cBhvr>
                                        <p:cTn id="276" dur="1000"/>
                                        <p:tgtEl>
                                          <p:spTgt spid="38"/>
                                        </p:tgtEl>
                                      </p:cBhvr>
                                    </p:animEffect>
                                    <p:anim calcmode="lin" valueType="num">
                                      <p:cBhvr>
                                        <p:cTn id="277" dur="1000"/>
                                        <p:tgtEl>
                                          <p:spTgt spid="38"/>
                                        </p:tgtEl>
                                        <p:attrNameLst>
                                          <p:attrName>ppt_x</p:attrName>
                                        </p:attrNameLst>
                                      </p:cBhvr>
                                      <p:tavLst>
                                        <p:tav tm="0">
                                          <p:val>
                                            <p:strVal val="ppt_x"/>
                                          </p:val>
                                        </p:tav>
                                        <p:tav tm="100000">
                                          <p:val>
                                            <p:strVal val="ppt_x"/>
                                          </p:val>
                                        </p:tav>
                                      </p:tavLst>
                                    </p:anim>
                                    <p:anim calcmode="lin" valueType="num">
                                      <p:cBhvr>
                                        <p:cTn id="278" dur="1000"/>
                                        <p:tgtEl>
                                          <p:spTgt spid="38"/>
                                        </p:tgtEl>
                                        <p:attrNameLst>
                                          <p:attrName>ppt_y</p:attrName>
                                        </p:attrNameLst>
                                      </p:cBhvr>
                                      <p:tavLst>
                                        <p:tav tm="0">
                                          <p:val>
                                            <p:strVal val="ppt_y"/>
                                          </p:val>
                                        </p:tav>
                                        <p:tav tm="100000">
                                          <p:val>
                                            <p:strVal val="ppt_y+.1"/>
                                          </p:val>
                                        </p:tav>
                                      </p:tavLst>
                                    </p:anim>
                                    <p:set>
                                      <p:cBhvr>
                                        <p:cTn id="279" dur="1" fill="hold">
                                          <p:stCondLst>
                                            <p:cond delay="999"/>
                                          </p:stCondLst>
                                        </p:cTn>
                                        <p:tgtEl>
                                          <p:spTgt spid="38"/>
                                        </p:tgtEl>
                                        <p:attrNameLst>
                                          <p:attrName>style.visibility</p:attrName>
                                        </p:attrNameLst>
                                      </p:cBhvr>
                                      <p:to>
                                        <p:strVal val="hidden"/>
                                      </p:to>
                                    </p:set>
                                  </p:childTnLst>
                                </p:cTn>
                              </p:par>
                            </p:childTnLst>
                          </p:cTn>
                        </p:par>
                        <p:par>
                          <p:cTn id="280" fill="hold">
                            <p:stCondLst>
                              <p:cond delay="161000"/>
                            </p:stCondLst>
                            <p:childTnLst>
                              <p:par>
                                <p:cTn id="281" presetID="42" presetClass="entr" presetSubtype="0" fill="hold" grpId="0" nodeType="afterEffect">
                                  <p:stCondLst>
                                    <p:cond delay="0"/>
                                  </p:stCondLst>
                                  <p:childTnLst>
                                    <p:set>
                                      <p:cBhvr>
                                        <p:cTn id="282" dur="1" fill="hold">
                                          <p:stCondLst>
                                            <p:cond delay="0"/>
                                          </p:stCondLst>
                                        </p:cTn>
                                        <p:tgtEl>
                                          <p:spTgt spid="39"/>
                                        </p:tgtEl>
                                        <p:attrNameLst>
                                          <p:attrName>style.visibility</p:attrName>
                                        </p:attrNameLst>
                                      </p:cBhvr>
                                      <p:to>
                                        <p:strVal val="visible"/>
                                      </p:to>
                                    </p:set>
                                    <p:animEffect transition="in" filter="fade">
                                      <p:cBhvr>
                                        <p:cTn id="283" dur="1000"/>
                                        <p:tgtEl>
                                          <p:spTgt spid="39"/>
                                        </p:tgtEl>
                                      </p:cBhvr>
                                    </p:animEffect>
                                    <p:anim calcmode="lin" valueType="num">
                                      <p:cBhvr>
                                        <p:cTn id="284" dur="1000" fill="hold"/>
                                        <p:tgtEl>
                                          <p:spTgt spid="39"/>
                                        </p:tgtEl>
                                        <p:attrNameLst>
                                          <p:attrName>ppt_x</p:attrName>
                                        </p:attrNameLst>
                                      </p:cBhvr>
                                      <p:tavLst>
                                        <p:tav tm="0">
                                          <p:val>
                                            <p:strVal val="#ppt_x"/>
                                          </p:val>
                                        </p:tav>
                                        <p:tav tm="100000">
                                          <p:val>
                                            <p:strVal val="#ppt_x"/>
                                          </p:val>
                                        </p:tav>
                                      </p:tavLst>
                                    </p:anim>
                                    <p:anim calcmode="lin" valueType="num">
                                      <p:cBhvr>
                                        <p:cTn id="285" dur="1000" fill="hold"/>
                                        <p:tgtEl>
                                          <p:spTgt spid="39"/>
                                        </p:tgtEl>
                                        <p:attrNameLst>
                                          <p:attrName>ppt_y</p:attrName>
                                        </p:attrNameLst>
                                      </p:cBhvr>
                                      <p:tavLst>
                                        <p:tav tm="0">
                                          <p:val>
                                            <p:strVal val="#ppt_y+.1"/>
                                          </p:val>
                                        </p:tav>
                                        <p:tav tm="100000">
                                          <p:val>
                                            <p:strVal val="#ppt_y"/>
                                          </p:val>
                                        </p:tav>
                                      </p:tavLst>
                                    </p:anim>
                                  </p:childTnLst>
                                </p:cTn>
                              </p:par>
                            </p:childTnLst>
                          </p:cTn>
                        </p:par>
                        <p:par>
                          <p:cTn id="286" fill="hold">
                            <p:stCondLst>
                              <p:cond delay="162000"/>
                            </p:stCondLst>
                            <p:childTnLst>
                              <p:par>
                                <p:cTn id="287" presetID="42" presetClass="exit" presetSubtype="0" fill="hold" grpId="1" nodeType="afterEffect">
                                  <p:stCondLst>
                                    <p:cond delay="5000"/>
                                  </p:stCondLst>
                                  <p:childTnLst>
                                    <p:animEffect transition="out" filter="fade">
                                      <p:cBhvr>
                                        <p:cTn id="288" dur="1000"/>
                                        <p:tgtEl>
                                          <p:spTgt spid="39"/>
                                        </p:tgtEl>
                                      </p:cBhvr>
                                    </p:animEffect>
                                    <p:anim calcmode="lin" valueType="num">
                                      <p:cBhvr>
                                        <p:cTn id="289" dur="1000"/>
                                        <p:tgtEl>
                                          <p:spTgt spid="39"/>
                                        </p:tgtEl>
                                        <p:attrNameLst>
                                          <p:attrName>ppt_x</p:attrName>
                                        </p:attrNameLst>
                                      </p:cBhvr>
                                      <p:tavLst>
                                        <p:tav tm="0">
                                          <p:val>
                                            <p:strVal val="ppt_x"/>
                                          </p:val>
                                        </p:tav>
                                        <p:tav tm="100000">
                                          <p:val>
                                            <p:strVal val="ppt_x"/>
                                          </p:val>
                                        </p:tav>
                                      </p:tavLst>
                                    </p:anim>
                                    <p:anim calcmode="lin" valueType="num">
                                      <p:cBhvr>
                                        <p:cTn id="290" dur="1000"/>
                                        <p:tgtEl>
                                          <p:spTgt spid="39"/>
                                        </p:tgtEl>
                                        <p:attrNameLst>
                                          <p:attrName>ppt_y</p:attrName>
                                        </p:attrNameLst>
                                      </p:cBhvr>
                                      <p:tavLst>
                                        <p:tav tm="0">
                                          <p:val>
                                            <p:strVal val="ppt_y"/>
                                          </p:val>
                                        </p:tav>
                                        <p:tav tm="100000">
                                          <p:val>
                                            <p:strVal val="ppt_y+.1"/>
                                          </p:val>
                                        </p:tav>
                                      </p:tavLst>
                                    </p:anim>
                                    <p:set>
                                      <p:cBhvr>
                                        <p:cTn id="291" dur="1" fill="hold">
                                          <p:stCondLst>
                                            <p:cond delay="999"/>
                                          </p:stCondLst>
                                        </p:cTn>
                                        <p:tgtEl>
                                          <p:spTgt spid="39"/>
                                        </p:tgtEl>
                                        <p:attrNameLst>
                                          <p:attrName>style.visibility</p:attrName>
                                        </p:attrNameLst>
                                      </p:cBhvr>
                                      <p:to>
                                        <p:strVal val="hidden"/>
                                      </p:to>
                                    </p:set>
                                  </p:childTnLst>
                                </p:cTn>
                              </p:par>
                            </p:childTnLst>
                          </p:cTn>
                        </p:par>
                        <p:par>
                          <p:cTn id="292" fill="hold">
                            <p:stCondLst>
                              <p:cond delay="168000"/>
                            </p:stCondLst>
                            <p:childTnLst>
                              <p:par>
                                <p:cTn id="293" presetID="42" presetClass="entr" presetSubtype="0" fill="hold" grpId="0" nodeType="afterEffect">
                                  <p:stCondLst>
                                    <p:cond delay="0"/>
                                  </p:stCondLst>
                                  <p:childTnLst>
                                    <p:set>
                                      <p:cBhvr>
                                        <p:cTn id="294" dur="1" fill="hold">
                                          <p:stCondLst>
                                            <p:cond delay="0"/>
                                          </p:stCondLst>
                                        </p:cTn>
                                        <p:tgtEl>
                                          <p:spTgt spid="44"/>
                                        </p:tgtEl>
                                        <p:attrNameLst>
                                          <p:attrName>style.visibility</p:attrName>
                                        </p:attrNameLst>
                                      </p:cBhvr>
                                      <p:to>
                                        <p:strVal val="visible"/>
                                      </p:to>
                                    </p:set>
                                    <p:animEffect transition="in" filter="fade">
                                      <p:cBhvr>
                                        <p:cTn id="295" dur="1000"/>
                                        <p:tgtEl>
                                          <p:spTgt spid="44"/>
                                        </p:tgtEl>
                                      </p:cBhvr>
                                    </p:animEffect>
                                    <p:anim calcmode="lin" valueType="num">
                                      <p:cBhvr>
                                        <p:cTn id="296" dur="1000" fill="hold"/>
                                        <p:tgtEl>
                                          <p:spTgt spid="44"/>
                                        </p:tgtEl>
                                        <p:attrNameLst>
                                          <p:attrName>ppt_x</p:attrName>
                                        </p:attrNameLst>
                                      </p:cBhvr>
                                      <p:tavLst>
                                        <p:tav tm="0">
                                          <p:val>
                                            <p:strVal val="#ppt_x"/>
                                          </p:val>
                                        </p:tav>
                                        <p:tav tm="100000">
                                          <p:val>
                                            <p:strVal val="#ppt_x"/>
                                          </p:val>
                                        </p:tav>
                                      </p:tavLst>
                                    </p:anim>
                                    <p:anim calcmode="lin" valueType="num">
                                      <p:cBhvr>
                                        <p:cTn id="297" dur="1000" fill="hold"/>
                                        <p:tgtEl>
                                          <p:spTgt spid="44"/>
                                        </p:tgtEl>
                                        <p:attrNameLst>
                                          <p:attrName>ppt_y</p:attrName>
                                        </p:attrNameLst>
                                      </p:cBhvr>
                                      <p:tavLst>
                                        <p:tav tm="0">
                                          <p:val>
                                            <p:strVal val="#ppt_y+.1"/>
                                          </p:val>
                                        </p:tav>
                                        <p:tav tm="100000">
                                          <p:val>
                                            <p:strVal val="#ppt_y"/>
                                          </p:val>
                                        </p:tav>
                                      </p:tavLst>
                                    </p:anim>
                                  </p:childTnLst>
                                </p:cTn>
                              </p:par>
                            </p:childTnLst>
                          </p:cTn>
                        </p:par>
                        <p:par>
                          <p:cTn id="298" fill="hold">
                            <p:stCondLst>
                              <p:cond delay="169000"/>
                            </p:stCondLst>
                            <p:childTnLst>
                              <p:par>
                                <p:cTn id="299" presetID="42" presetClass="exit" presetSubtype="0" fill="hold" grpId="1" nodeType="afterEffect">
                                  <p:stCondLst>
                                    <p:cond delay="5000"/>
                                  </p:stCondLst>
                                  <p:childTnLst>
                                    <p:animEffect transition="out" filter="fade">
                                      <p:cBhvr>
                                        <p:cTn id="300" dur="1000"/>
                                        <p:tgtEl>
                                          <p:spTgt spid="44"/>
                                        </p:tgtEl>
                                      </p:cBhvr>
                                    </p:animEffect>
                                    <p:anim calcmode="lin" valueType="num">
                                      <p:cBhvr>
                                        <p:cTn id="301" dur="1000"/>
                                        <p:tgtEl>
                                          <p:spTgt spid="44"/>
                                        </p:tgtEl>
                                        <p:attrNameLst>
                                          <p:attrName>ppt_x</p:attrName>
                                        </p:attrNameLst>
                                      </p:cBhvr>
                                      <p:tavLst>
                                        <p:tav tm="0">
                                          <p:val>
                                            <p:strVal val="ppt_x"/>
                                          </p:val>
                                        </p:tav>
                                        <p:tav tm="100000">
                                          <p:val>
                                            <p:strVal val="ppt_x"/>
                                          </p:val>
                                        </p:tav>
                                      </p:tavLst>
                                    </p:anim>
                                    <p:anim calcmode="lin" valueType="num">
                                      <p:cBhvr>
                                        <p:cTn id="302" dur="1000"/>
                                        <p:tgtEl>
                                          <p:spTgt spid="44"/>
                                        </p:tgtEl>
                                        <p:attrNameLst>
                                          <p:attrName>ppt_y</p:attrName>
                                        </p:attrNameLst>
                                      </p:cBhvr>
                                      <p:tavLst>
                                        <p:tav tm="0">
                                          <p:val>
                                            <p:strVal val="ppt_y"/>
                                          </p:val>
                                        </p:tav>
                                        <p:tav tm="100000">
                                          <p:val>
                                            <p:strVal val="ppt_y+.1"/>
                                          </p:val>
                                        </p:tav>
                                      </p:tavLst>
                                    </p:anim>
                                    <p:set>
                                      <p:cBhvr>
                                        <p:cTn id="303" dur="1" fill="hold">
                                          <p:stCondLst>
                                            <p:cond delay="999"/>
                                          </p:stCondLst>
                                        </p:cTn>
                                        <p:tgtEl>
                                          <p:spTgt spid="44"/>
                                        </p:tgtEl>
                                        <p:attrNameLst>
                                          <p:attrName>style.visibility</p:attrName>
                                        </p:attrNameLst>
                                      </p:cBhvr>
                                      <p:to>
                                        <p:strVal val="hidden"/>
                                      </p:to>
                                    </p:set>
                                  </p:childTnLst>
                                </p:cTn>
                              </p:par>
                            </p:childTnLst>
                          </p:cTn>
                        </p:par>
                        <p:par>
                          <p:cTn id="304" fill="hold">
                            <p:stCondLst>
                              <p:cond delay="175000"/>
                            </p:stCondLst>
                            <p:childTnLst>
                              <p:par>
                                <p:cTn id="305" presetID="42" presetClass="entr" presetSubtype="0" fill="hold" grpId="0" nodeType="afterEffect">
                                  <p:stCondLst>
                                    <p:cond delay="0"/>
                                  </p:stCondLst>
                                  <p:childTnLst>
                                    <p:set>
                                      <p:cBhvr>
                                        <p:cTn id="306" dur="1" fill="hold">
                                          <p:stCondLst>
                                            <p:cond delay="0"/>
                                          </p:stCondLst>
                                        </p:cTn>
                                        <p:tgtEl>
                                          <p:spTgt spid="41"/>
                                        </p:tgtEl>
                                        <p:attrNameLst>
                                          <p:attrName>style.visibility</p:attrName>
                                        </p:attrNameLst>
                                      </p:cBhvr>
                                      <p:to>
                                        <p:strVal val="visible"/>
                                      </p:to>
                                    </p:set>
                                    <p:animEffect transition="in" filter="fade">
                                      <p:cBhvr>
                                        <p:cTn id="307" dur="1000"/>
                                        <p:tgtEl>
                                          <p:spTgt spid="41"/>
                                        </p:tgtEl>
                                      </p:cBhvr>
                                    </p:animEffect>
                                    <p:anim calcmode="lin" valueType="num">
                                      <p:cBhvr>
                                        <p:cTn id="308" dur="1000" fill="hold"/>
                                        <p:tgtEl>
                                          <p:spTgt spid="41"/>
                                        </p:tgtEl>
                                        <p:attrNameLst>
                                          <p:attrName>ppt_x</p:attrName>
                                        </p:attrNameLst>
                                      </p:cBhvr>
                                      <p:tavLst>
                                        <p:tav tm="0">
                                          <p:val>
                                            <p:strVal val="#ppt_x"/>
                                          </p:val>
                                        </p:tav>
                                        <p:tav tm="100000">
                                          <p:val>
                                            <p:strVal val="#ppt_x"/>
                                          </p:val>
                                        </p:tav>
                                      </p:tavLst>
                                    </p:anim>
                                    <p:anim calcmode="lin" valueType="num">
                                      <p:cBhvr>
                                        <p:cTn id="309" dur="1000" fill="hold"/>
                                        <p:tgtEl>
                                          <p:spTgt spid="41"/>
                                        </p:tgtEl>
                                        <p:attrNameLst>
                                          <p:attrName>ppt_y</p:attrName>
                                        </p:attrNameLst>
                                      </p:cBhvr>
                                      <p:tavLst>
                                        <p:tav tm="0">
                                          <p:val>
                                            <p:strVal val="#ppt_y+.1"/>
                                          </p:val>
                                        </p:tav>
                                        <p:tav tm="100000">
                                          <p:val>
                                            <p:strVal val="#ppt_y"/>
                                          </p:val>
                                        </p:tav>
                                      </p:tavLst>
                                    </p:anim>
                                  </p:childTnLst>
                                </p:cTn>
                              </p:par>
                            </p:childTnLst>
                          </p:cTn>
                        </p:par>
                        <p:par>
                          <p:cTn id="310" fill="hold">
                            <p:stCondLst>
                              <p:cond delay="176000"/>
                            </p:stCondLst>
                            <p:childTnLst>
                              <p:par>
                                <p:cTn id="311" presetID="42" presetClass="exit" presetSubtype="0" fill="hold" grpId="1" nodeType="afterEffect">
                                  <p:stCondLst>
                                    <p:cond delay="5000"/>
                                  </p:stCondLst>
                                  <p:childTnLst>
                                    <p:animEffect transition="out" filter="fade">
                                      <p:cBhvr>
                                        <p:cTn id="312" dur="1000"/>
                                        <p:tgtEl>
                                          <p:spTgt spid="41"/>
                                        </p:tgtEl>
                                      </p:cBhvr>
                                    </p:animEffect>
                                    <p:anim calcmode="lin" valueType="num">
                                      <p:cBhvr>
                                        <p:cTn id="313" dur="1000"/>
                                        <p:tgtEl>
                                          <p:spTgt spid="41"/>
                                        </p:tgtEl>
                                        <p:attrNameLst>
                                          <p:attrName>ppt_x</p:attrName>
                                        </p:attrNameLst>
                                      </p:cBhvr>
                                      <p:tavLst>
                                        <p:tav tm="0">
                                          <p:val>
                                            <p:strVal val="ppt_x"/>
                                          </p:val>
                                        </p:tav>
                                        <p:tav tm="100000">
                                          <p:val>
                                            <p:strVal val="ppt_x"/>
                                          </p:val>
                                        </p:tav>
                                      </p:tavLst>
                                    </p:anim>
                                    <p:anim calcmode="lin" valueType="num">
                                      <p:cBhvr>
                                        <p:cTn id="314" dur="1000"/>
                                        <p:tgtEl>
                                          <p:spTgt spid="41"/>
                                        </p:tgtEl>
                                        <p:attrNameLst>
                                          <p:attrName>ppt_y</p:attrName>
                                        </p:attrNameLst>
                                      </p:cBhvr>
                                      <p:tavLst>
                                        <p:tav tm="0">
                                          <p:val>
                                            <p:strVal val="ppt_y"/>
                                          </p:val>
                                        </p:tav>
                                        <p:tav tm="100000">
                                          <p:val>
                                            <p:strVal val="ppt_y+.1"/>
                                          </p:val>
                                        </p:tav>
                                      </p:tavLst>
                                    </p:anim>
                                    <p:set>
                                      <p:cBhvr>
                                        <p:cTn id="315" dur="1" fill="hold">
                                          <p:stCondLst>
                                            <p:cond delay="999"/>
                                          </p:stCondLst>
                                        </p:cTn>
                                        <p:tgtEl>
                                          <p:spTgt spid="41"/>
                                        </p:tgtEl>
                                        <p:attrNameLst>
                                          <p:attrName>style.visibility</p:attrName>
                                        </p:attrNameLst>
                                      </p:cBhvr>
                                      <p:to>
                                        <p:strVal val="hidden"/>
                                      </p:to>
                                    </p:set>
                                  </p:childTnLst>
                                </p:cTn>
                              </p:par>
                            </p:childTnLst>
                          </p:cTn>
                        </p:par>
                        <p:par>
                          <p:cTn id="316" fill="hold">
                            <p:stCondLst>
                              <p:cond delay="182000"/>
                            </p:stCondLst>
                            <p:childTnLst>
                              <p:par>
                                <p:cTn id="317" presetID="42" presetClass="entr" presetSubtype="0" fill="hold" grpId="0" nodeType="afterEffect">
                                  <p:stCondLst>
                                    <p:cond delay="0"/>
                                  </p:stCondLst>
                                  <p:childTnLst>
                                    <p:set>
                                      <p:cBhvr>
                                        <p:cTn id="318" dur="1" fill="hold">
                                          <p:stCondLst>
                                            <p:cond delay="0"/>
                                          </p:stCondLst>
                                        </p:cTn>
                                        <p:tgtEl>
                                          <p:spTgt spid="42"/>
                                        </p:tgtEl>
                                        <p:attrNameLst>
                                          <p:attrName>style.visibility</p:attrName>
                                        </p:attrNameLst>
                                      </p:cBhvr>
                                      <p:to>
                                        <p:strVal val="visible"/>
                                      </p:to>
                                    </p:set>
                                    <p:animEffect transition="in" filter="fade">
                                      <p:cBhvr>
                                        <p:cTn id="319" dur="1000"/>
                                        <p:tgtEl>
                                          <p:spTgt spid="42"/>
                                        </p:tgtEl>
                                      </p:cBhvr>
                                    </p:animEffect>
                                    <p:anim calcmode="lin" valueType="num">
                                      <p:cBhvr>
                                        <p:cTn id="320" dur="1000" fill="hold"/>
                                        <p:tgtEl>
                                          <p:spTgt spid="42"/>
                                        </p:tgtEl>
                                        <p:attrNameLst>
                                          <p:attrName>ppt_x</p:attrName>
                                        </p:attrNameLst>
                                      </p:cBhvr>
                                      <p:tavLst>
                                        <p:tav tm="0">
                                          <p:val>
                                            <p:strVal val="#ppt_x"/>
                                          </p:val>
                                        </p:tav>
                                        <p:tav tm="100000">
                                          <p:val>
                                            <p:strVal val="#ppt_x"/>
                                          </p:val>
                                        </p:tav>
                                      </p:tavLst>
                                    </p:anim>
                                    <p:anim calcmode="lin" valueType="num">
                                      <p:cBhvr>
                                        <p:cTn id="321" dur="1000" fill="hold"/>
                                        <p:tgtEl>
                                          <p:spTgt spid="42"/>
                                        </p:tgtEl>
                                        <p:attrNameLst>
                                          <p:attrName>ppt_y</p:attrName>
                                        </p:attrNameLst>
                                      </p:cBhvr>
                                      <p:tavLst>
                                        <p:tav tm="0">
                                          <p:val>
                                            <p:strVal val="#ppt_y+.1"/>
                                          </p:val>
                                        </p:tav>
                                        <p:tav tm="100000">
                                          <p:val>
                                            <p:strVal val="#ppt_y"/>
                                          </p:val>
                                        </p:tav>
                                      </p:tavLst>
                                    </p:anim>
                                  </p:childTnLst>
                                </p:cTn>
                              </p:par>
                            </p:childTnLst>
                          </p:cTn>
                        </p:par>
                        <p:par>
                          <p:cTn id="322" fill="hold">
                            <p:stCondLst>
                              <p:cond delay="183000"/>
                            </p:stCondLst>
                            <p:childTnLst>
                              <p:par>
                                <p:cTn id="323" presetID="42" presetClass="exit" presetSubtype="0" fill="hold" grpId="1" nodeType="afterEffect">
                                  <p:stCondLst>
                                    <p:cond delay="5000"/>
                                  </p:stCondLst>
                                  <p:childTnLst>
                                    <p:animEffect transition="out" filter="fade">
                                      <p:cBhvr>
                                        <p:cTn id="324" dur="1000"/>
                                        <p:tgtEl>
                                          <p:spTgt spid="42"/>
                                        </p:tgtEl>
                                      </p:cBhvr>
                                    </p:animEffect>
                                    <p:anim calcmode="lin" valueType="num">
                                      <p:cBhvr>
                                        <p:cTn id="325" dur="1000"/>
                                        <p:tgtEl>
                                          <p:spTgt spid="42"/>
                                        </p:tgtEl>
                                        <p:attrNameLst>
                                          <p:attrName>ppt_x</p:attrName>
                                        </p:attrNameLst>
                                      </p:cBhvr>
                                      <p:tavLst>
                                        <p:tav tm="0">
                                          <p:val>
                                            <p:strVal val="ppt_x"/>
                                          </p:val>
                                        </p:tav>
                                        <p:tav tm="100000">
                                          <p:val>
                                            <p:strVal val="ppt_x"/>
                                          </p:val>
                                        </p:tav>
                                      </p:tavLst>
                                    </p:anim>
                                    <p:anim calcmode="lin" valueType="num">
                                      <p:cBhvr>
                                        <p:cTn id="326" dur="1000"/>
                                        <p:tgtEl>
                                          <p:spTgt spid="42"/>
                                        </p:tgtEl>
                                        <p:attrNameLst>
                                          <p:attrName>ppt_y</p:attrName>
                                        </p:attrNameLst>
                                      </p:cBhvr>
                                      <p:tavLst>
                                        <p:tav tm="0">
                                          <p:val>
                                            <p:strVal val="ppt_y"/>
                                          </p:val>
                                        </p:tav>
                                        <p:tav tm="100000">
                                          <p:val>
                                            <p:strVal val="ppt_y+.1"/>
                                          </p:val>
                                        </p:tav>
                                      </p:tavLst>
                                    </p:anim>
                                    <p:set>
                                      <p:cBhvr>
                                        <p:cTn id="327" dur="1" fill="hold">
                                          <p:stCondLst>
                                            <p:cond delay="999"/>
                                          </p:stCondLst>
                                        </p:cTn>
                                        <p:tgtEl>
                                          <p:spTgt spid="42"/>
                                        </p:tgtEl>
                                        <p:attrNameLst>
                                          <p:attrName>style.visibility</p:attrName>
                                        </p:attrNameLst>
                                      </p:cBhvr>
                                      <p:to>
                                        <p:strVal val="hidden"/>
                                      </p:to>
                                    </p:set>
                                  </p:childTnLst>
                                </p:cTn>
                              </p:par>
                            </p:childTnLst>
                          </p:cTn>
                        </p:par>
                        <p:par>
                          <p:cTn id="328" fill="hold">
                            <p:stCondLst>
                              <p:cond delay="189000"/>
                            </p:stCondLst>
                            <p:childTnLst>
                              <p:par>
                                <p:cTn id="329" presetID="42" presetClass="entr" presetSubtype="0" fill="hold" grpId="0" nodeType="afterEffect">
                                  <p:stCondLst>
                                    <p:cond delay="0"/>
                                  </p:stCondLst>
                                  <p:childTnLst>
                                    <p:set>
                                      <p:cBhvr>
                                        <p:cTn id="330" dur="1" fill="hold">
                                          <p:stCondLst>
                                            <p:cond delay="0"/>
                                          </p:stCondLst>
                                        </p:cTn>
                                        <p:tgtEl>
                                          <p:spTgt spid="43"/>
                                        </p:tgtEl>
                                        <p:attrNameLst>
                                          <p:attrName>style.visibility</p:attrName>
                                        </p:attrNameLst>
                                      </p:cBhvr>
                                      <p:to>
                                        <p:strVal val="visible"/>
                                      </p:to>
                                    </p:set>
                                    <p:animEffect transition="in" filter="fade">
                                      <p:cBhvr>
                                        <p:cTn id="331" dur="1000"/>
                                        <p:tgtEl>
                                          <p:spTgt spid="43"/>
                                        </p:tgtEl>
                                      </p:cBhvr>
                                    </p:animEffect>
                                    <p:anim calcmode="lin" valueType="num">
                                      <p:cBhvr>
                                        <p:cTn id="332" dur="1000" fill="hold"/>
                                        <p:tgtEl>
                                          <p:spTgt spid="43"/>
                                        </p:tgtEl>
                                        <p:attrNameLst>
                                          <p:attrName>ppt_x</p:attrName>
                                        </p:attrNameLst>
                                      </p:cBhvr>
                                      <p:tavLst>
                                        <p:tav tm="0">
                                          <p:val>
                                            <p:strVal val="#ppt_x"/>
                                          </p:val>
                                        </p:tav>
                                        <p:tav tm="100000">
                                          <p:val>
                                            <p:strVal val="#ppt_x"/>
                                          </p:val>
                                        </p:tav>
                                      </p:tavLst>
                                    </p:anim>
                                    <p:anim calcmode="lin" valueType="num">
                                      <p:cBhvr>
                                        <p:cTn id="333" dur="1000" fill="hold"/>
                                        <p:tgtEl>
                                          <p:spTgt spid="43"/>
                                        </p:tgtEl>
                                        <p:attrNameLst>
                                          <p:attrName>ppt_y</p:attrName>
                                        </p:attrNameLst>
                                      </p:cBhvr>
                                      <p:tavLst>
                                        <p:tav tm="0">
                                          <p:val>
                                            <p:strVal val="#ppt_y+.1"/>
                                          </p:val>
                                        </p:tav>
                                        <p:tav tm="100000">
                                          <p:val>
                                            <p:strVal val="#ppt_y"/>
                                          </p:val>
                                        </p:tav>
                                      </p:tavLst>
                                    </p:anim>
                                  </p:childTnLst>
                                </p:cTn>
                              </p:par>
                            </p:childTnLst>
                          </p:cTn>
                        </p:par>
                        <p:par>
                          <p:cTn id="334" fill="hold">
                            <p:stCondLst>
                              <p:cond delay="190000"/>
                            </p:stCondLst>
                            <p:childTnLst>
                              <p:par>
                                <p:cTn id="335" presetID="42" presetClass="exit" presetSubtype="0" fill="hold" grpId="1" nodeType="afterEffect">
                                  <p:stCondLst>
                                    <p:cond delay="5000"/>
                                  </p:stCondLst>
                                  <p:childTnLst>
                                    <p:animEffect transition="out" filter="fade">
                                      <p:cBhvr>
                                        <p:cTn id="336" dur="1000"/>
                                        <p:tgtEl>
                                          <p:spTgt spid="43"/>
                                        </p:tgtEl>
                                      </p:cBhvr>
                                    </p:animEffect>
                                    <p:anim calcmode="lin" valueType="num">
                                      <p:cBhvr>
                                        <p:cTn id="337" dur="1000"/>
                                        <p:tgtEl>
                                          <p:spTgt spid="43"/>
                                        </p:tgtEl>
                                        <p:attrNameLst>
                                          <p:attrName>ppt_x</p:attrName>
                                        </p:attrNameLst>
                                      </p:cBhvr>
                                      <p:tavLst>
                                        <p:tav tm="0">
                                          <p:val>
                                            <p:strVal val="ppt_x"/>
                                          </p:val>
                                        </p:tav>
                                        <p:tav tm="100000">
                                          <p:val>
                                            <p:strVal val="ppt_x"/>
                                          </p:val>
                                        </p:tav>
                                      </p:tavLst>
                                    </p:anim>
                                    <p:anim calcmode="lin" valueType="num">
                                      <p:cBhvr>
                                        <p:cTn id="338" dur="1000"/>
                                        <p:tgtEl>
                                          <p:spTgt spid="43"/>
                                        </p:tgtEl>
                                        <p:attrNameLst>
                                          <p:attrName>ppt_y</p:attrName>
                                        </p:attrNameLst>
                                      </p:cBhvr>
                                      <p:tavLst>
                                        <p:tav tm="0">
                                          <p:val>
                                            <p:strVal val="ppt_y"/>
                                          </p:val>
                                        </p:tav>
                                        <p:tav tm="100000">
                                          <p:val>
                                            <p:strVal val="ppt_y+.1"/>
                                          </p:val>
                                        </p:tav>
                                      </p:tavLst>
                                    </p:anim>
                                    <p:set>
                                      <p:cBhvr>
                                        <p:cTn id="339" dur="1" fill="hold">
                                          <p:stCondLst>
                                            <p:cond delay="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6" grpId="0"/>
      <p:bldP spid="16" grpId="1"/>
      <p:bldP spid="13" grpId="0"/>
      <p:bldP spid="13" grpId="1"/>
      <p:bldP spid="17" grpId="0"/>
      <p:bldP spid="17" grpId="1"/>
      <p:bldP spid="18" grpId="0"/>
      <p:bldP spid="18" grpId="1"/>
      <p:bldP spid="19" grpId="0"/>
      <p:bldP spid="19" grpId="1"/>
      <p:bldP spid="20" grpId="0"/>
      <p:bldP spid="20"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wattage?</a:t>
            </a:r>
          </a:p>
        </p:txBody>
      </p:sp>
      <p:sp>
        <p:nvSpPr>
          <p:cNvPr id="4" name="Slide Number Placeholder 3"/>
          <p:cNvSpPr>
            <a:spLocks noGrp="1"/>
          </p:cNvSpPr>
          <p:nvPr>
            <p:ph type="sldNum" sz="quarter" idx="4"/>
          </p:nvPr>
        </p:nvSpPr>
        <p:spPr/>
        <p:txBody>
          <a:bodyPr/>
          <a:lstStyle/>
          <a:p>
            <a:fld id="{1910CB5C-FA00-44BC-8C81-665BD0303758}" type="slidenum">
              <a:rPr lang="en-US" smtClean="0"/>
              <a:pPr/>
              <a:t>3</a:t>
            </a:fld>
            <a:endParaRPr lang="en-US" dirty="0"/>
          </a:p>
        </p:txBody>
      </p:sp>
      <p:grpSp>
        <p:nvGrpSpPr>
          <p:cNvPr id="15" name="Group 14"/>
          <p:cNvGrpSpPr/>
          <p:nvPr/>
        </p:nvGrpSpPr>
        <p:grpSpPr>
          <a:xfrm>
            <a:off x="1371600" y="980374"/>
            <a:ext cx="6324600" cy="4163126"/>
            <a:chOff x="685800" y="971550"/>
            <a:chExt cx="7696200" cy="4163126"/>
          </a:xfrm>
        </p:grpSpPr>
        <p:pic>
          <p:nvPicPr>
            <p:cNvPr id="16" name="Picture 15"/>
            <p:cNvPicPr>
              <a:picLocks noChangeAspect="1"/>
            </p:cNvPicPr>
            <p:nvPr/>
          </p:nvPicPr>
          <p:blipFill rotWithShape="1">
            <a:blip r:embed="rId3"/>
            <a:srcRect b="10430"/>
            <a:stretch/>
          </p:blipFill>
          <p:spPr>
            <a:xfrm>
              <a:off x="685800" y="971550"/>
              <a:ext cx="7696200" cy="3736839"/>
            </a:xfrm>
            <a:prstGeom prst="rect">
              <a:avLst/>
            </a:prstGeom>
          </p:spPr>
        </p:pic>
        <p:pic>
          <p:nvPicPr>
            <p:cNvPr id="17" name="Picture 16"/>
            <p:cNvPicPr>
              <a:picLocks noChangeAspect="1"/>
            </p:cNvPicPr>
            <p:nvPr/>
          </p:nvPicPr>
          <p:blipFill rotWithShape="1">
            <a:blip r:embed="rId3"/>
            <a:srcRect l="6804" t="88943" r="7395" b="378"/>
            <a:stretch/>
          </p:blipFill>
          <p:spPr>
            <a:xfrm>
              <a:off x="1981200" y="4689163"/>
              <a:ext cx="5072929" cy="445513"/>
            </a:xfrm>
            <a:prstGeom prst="rect">
              <a:avLst/>
            </a:prstGeom>
          </p:spPr>
        </p:pic>
      </p:grpSp>
      <p:pic>
        <p:nvPicPr>
          <p:cNvPr id="18" name="Picture 2">
            <a:hlinkClick r:id="rId4"/>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992" t="2841" r="-1" b="1919"/>
          <a:stretch/>
        </p:blipFill>
        <p:spPr bwMode="auto">
          <a:xfrm>
            <a:off x="1574459" y="1184035"/>
            <a:ext cx="5918881" cy="31932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17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3224125">
            <a:off x="900456" y="2544982"/>
            <a:ext cx="958616" cy="2190750"/>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5132552" y="209550"/>
            <a:ext cx="1649248" cy="1120974"/>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l="13163" r="13951"/>
          <a:stretch/>
        </p:blipFill>
        <p:spPr>
          <a:xfrm>
            <a:off x="609600" y="895350"/>
            <a:ext cx="2551082" cy="1828800"/>
          </a:xfrm>
          <a:prstGeom prst="rect">
            <a:avLst/>
          </a:prstGeom>
        </p:spPr>
      </p:pic>
      <p:sp>
        <p:nvSpPr>
          <p:cNvPr id="2" name="Title 1"/>
          <p:cNvSpPr>
            <a:spLocks noGrp="1"/>
          </p:cNvSpPr>
          <p:nvPr>
            <p:ph type="title"/>
          </p:nvPr>
        </p:nvSpPr>
        <p:spPr/>
        <p:txBody>
          <a:bodyPr/>
          <a:lstStyle/>
          <a:p>
            <a:r>
              <a:rPr lang="en-US" dirty="0"/>
              <a:t>More than wattage?</a:t>
            </a:r>
          </a:p>
        </p:txBody>
      </p:sp>
      <p:sp>
        <p:nvSpPr>
          <p:cNvPr id="4" name="Slide Number Placeholder 3"/>
          <p:cNvSpPr>
            <a:spLocks noGrp="1"/>
          </p:cNvSpPr>
          <p:nvPr>
            <p:ph type="sldNum" sz="quarter" idx="4"/>
          </p:nvPr>
        </p:nvSpPr>
        <p:spPr/>
        <p:txBody>
          <a:bodyPr/>
          <a:lstStyle/>
          <a:p>
            <a:fld id="{1910CB5C-FA00-44BC-8C81-665BD0303758}" type="slidenum">
              <a:rPr lang="en-US" smtClean="0"/>
              <a:pPr/>
              <a:t>4</a:t>
            </a:fld>
            <a:endParaRPr lang="en-US" dirty="0"/>
          </a:p>
        </p:txBody>
      </p:sp>
      <p:pic>
        <p:nvPicPr>
          <p:cNvPr id="6" name="Picture 5" descr="andres-jasso-1159235-unsplash.jpg"/>
          <p:cNvPicPr>
            <a:picLocks noChangeAspect="1"/>
          </p:cNvPicPr>
          <p:nvPr/>
        </p:nvPicPr>
        <p:blipFill rotWithShape="1">
          <a:blip r:embed="rId6" cstate="screen">
            <a:extLst>
              <a:ext uri="{28A0092B-C50C-407E-A947-70E740481C1C}">
                <a14:useLocalDpi xmlns:a14="http://schemas.microsoft.com/office/drawing/2010/main"/>
              </a:ext>
            </a:extLst>
          </a:blip>
          <a:srcRect l="16747" t="33056" r="26788" b="34662"/>
          <a:stretch/>
        </p:blipFill>
        <p:spPr>
          <a:xfrm>
            <a:off x="6934200" y="209550"/>
            <a:ext cx="2057400" cy="1646696"/>
          </a:xfrm>
          <a:prstGeom prst="rect">
            <a:avLst/>
          </a:prstGeom>
          <a:ln>
            <a:noFill/>
          </a:ln>
          <a:effectLst>
            <a:softEdge rad="112500"/>
          </a:effectLst>
        </p:spPr>
      </p:pic>
      <p:pic>
        <p:nvPicPr>
          <p:cNvPr id="7" name="Picture 6" descr="mike-marquez-604006-unsplash.jpg"/>
          <p:cNvPicPr>
            <a:picLocks noChangeAspect="1"/>
          </p:cNvPicPr>
          <p:nvPr/>
        </p:nvPicPr>
        <p:blipFill rotWithShape="1">
          <a:blip r:embed="rId7" cstate="screen">
            <a:extLst>
              <a:ext uri="{28A0092B-C50C-407E-A947-70E740481C1C}">
                <a14:useLocalDpi xmlns:a14="http://schemas.microsoft.com/office/drawing/2010/main"/>
              </a:ext>
            </a:extLst>
          </a:blip>
          <a:srcRect l="25172" t="40990" r="32734" b="42235"/>
          <a:stretch/>
        </p:blipFill>
        <p:spPr>
          <a:xfrm>
            <a:off x="3048000" y="895350"/>
            <a:ext cx="2057400" cy="1229251"/>
          </a:xfrm>
          <a:prstGeom prst="rect">
            <a:avLst/>
          </a:prstGeom>
          <a:ln>
            <a:noFill/>
          </a:ln>
          <a:effectLst>
            <a:softEdge rad="112500"/>
          </a:effectLst>
        </p:spPr>
      </p:pic>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l="25283" t="2264" r="26563" b="2644"/>
          <a:stretch/>
        </p:blipFill>
        <p:spPr>
          <a:xfrm>
            <a:off x="5486400" y="1657350"/>
            <a:ext cx="1371600" cy="2708559"/>
          </a:xfrm>
          <a:prstGeom prst="rect">
            <a:avLst/>
          </a:prstGeom>
          <a:ln>
            <a:noFill/>
          </a:ln>
          <a:effectLst>
            <a:softEdge rad="112500"/>
          </a:effectLst>
        </p:spPr>
      </p:pic>
      <p:pic>
        <p:nvPicPr>
          <p:cNvPr id="9" name="Picture 8" descr="benjaminrobyn-jespersen-540757-unsplash.jpg"/>
          <p:cNvPicPr>
            <a:picLocks noChangeAspect="1"/>
          </p:cNvPicPr>
          <p:nvPr/>
        </p:nvPicPr>
        <p:blipFill rotWithShape="1">
          <a:blip r:embed="rId9" cstate="screen">
            <a:extLst>
              <a:ext uri="{28A0092B-C50C-407E-A947-70E740481C1C}">
                <a14:useLocalDpi xmlns:a14="http://schemas.microsoft.com/office/drawing/2010/main"/>
              </a:ext>
            </a:extLst>
          </a:blip>
          <a:srcRect l="39787" t="29602" r="40929" b="21778"/>
          <a:stretch/>
        </p:blipFill>
        <p:spPr>
          <a:xfrm>
            <a:off x="0" y="2038350"/>
            <a:ext cx="912460" cy="1662552"/>
          </a:xfrm>
          <a:prstGeom prst="rect">
            <a:avLst/>
          </a:prstGeom>
          <a:ln>
            <a:noFill/>
          </a:ln>
          <a:effectLst>
            <a:softEdge rad="112500"/>
          </a:effectLst>
        </p:spPr>
      </p:pic>
      <p:pic>
        <p:nvPicPr>
          <p:cNvPr id="13" name="Picture 12"/>
          <p:cNvPicPr>
            <a:picLocks noChangeAspect="1"/>
          </p:cNvPicPr>
          <p:nvPr/>
        </p:nvPicPr>
        <p:blipFill rotWithShape="1">
          <a:blip r:embed="rId10"/>
          <a:srcRect l="16615" t="-2957" r="16572" b="11745"/>
          <a:stretch/>
        </p:blipFill>
        <p:spPr>
          <a:xfrm>
            <a:off x="7335708" y="2114200"/>
            <a:ext cx="1675778" cy="2287752"/>
          </a:xfrm>
          <a:prstGeom prst="rect">
            <a:avLst/>
          </a:prstGeom>
          <a:ln>
            <a:noFill/>
          </a:ln>
          <a:effectLst>
            <a:softEdge rad="112500"/>
          </a:effectLst>
        </p:spPr>
      </p:pic>
      <p:pic>
        <p:nvPicPr>
          <p:cNvPr id="14" name="Picture 13"/>
          <p:cNvPicPr>
            <a:picLocks noChangeAspect="1"/>
          </p:cNvPicPr>
          <p:nvPr/>
        </p:nvPicPr>
        <p:blipFill rotWithShape="1">
          <a:blip r:embed="rId11" cstate="screen">
            <a:extLst>
              <a:ext uri="{28A0092B-C50C-407E-A947-70E740481C1C}">
                <a14:useLocalDpi xmlns:a14="http://schemas.microsoft.com/office/drawing/2010/main"/>
              </a:ext>
            </a:extLst>
          </a:blip>
          <a:srcRect l="13989" r="12861"/>
          <a:stretch/>
        </p:blipFill>
        <p:spPr>
          <a:xfrm>
            <a:off x="3276600" y="2190750"/>
            <a:ext cx="1881255" cy="2571750"/>
          </a:xfrm>
          <a:prstGeom prst="rect">
            <a:avLst/>
          </a:prstGeom>
          <a:ln>
            <a:noFill/>
          </a:ln>
          <a:effectLst>
            <a:softEdge rad="112500"/>
          </a:effectLst>
        </p:spPr>
      </p:pic>
      <p:pic>
        <p:nvPicPr>
          <p:cNvPr id="12" name="Picture 11" descr="White_lamp.JPG"/>
          <p:cNvPicPr>
            <a:picLocks noChangeAspect="1"/>
          </p:cNvPicPr>
          <p:nvPr/>
        </p:nvPicPr>
        <p:blipFill rotWithShape="1">
          <a:blip r:embed="rId12" cstate="screen">
            <a:extLst>
              <a:ext uri="{28A0092B-C50C-407E-A947-70E740481C1C}">
                <a14:useLocalDpi xmlns:a14="http://schemas.microsoft.com/office/drawing/2010/main"/>
              </a:ext>
            </a:extLst>
          </a:blip>
          <a:srcRect l="10162" t="5299" r="8606" b="7246"/>
          <a:stretch/>
        </p:blipFill>
        <p:spPr>
          <a:xfrm>
            <a:off x="1828800" y="3181350"/>
            <a:ext cx="1105187" cy="1620419"/>
          </a:xfrm>
          <a:prstGeom prst="rect">
            <a:avLst/>
          </a:prstGeom>
        </p:spPr>
      </p:pic>
    </p:spTree>
    <p:extLst>
      <p:ext uri="{BB962C8B-B14F-4D97-AF65-F5344CB8AC3E}">
        <p14:creationId xmlns:p14="http://schemas.microsoft.com/office/powerpoint/2010/main" val="193599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4887913"/>
            <a:ext cx="533400" cy="274637"/>
          </a:xfrm>
        </p:spPr>
        <p:txBody>
          <a:bodyPr/>
          <a:lstStyle/>
          <a:p>
            <a:fld id="{1910CB5C-FA00-44BC-8C81-665BD0303758}" type="slidenum">
              <a:rPr lang="en-US" smtClean="0"/>
              <a:pPr/>
              <a:t>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29545260"/>
              </p:ext>
            </p:extLst>
          </p:nvPr>
        </p:nvGraphicFramePr>
        <p:xfrm>
          <a:off x="533400" y="1428750"/>
          <a:ext cx="7010400" cy="2458978"/>
        </p:xfrm>
        <a:graphic>
          <a:graphicData uri="http://schemas.openxmlformats.org/drawingml/2006/table">
            <a:tbl>
              <a:tblPr firstRow="1" bandRow="1">
                <a:tableStyleId>{72833802-FEF1-4C79-8D5D-14CF1EAF98D9}</a:tableStyleId>
              </a:tblPr>
              <a:tblGrid>
                <a:gridCol w="1051560"/>
                <a:gridCol w="1331976"/>
                <a:gridCol w="981456"/>
                <a:gridCol w="1207008"/>
                <a:gridCol w="1036320"/>
                <a:gridCol w="1402080"/>
              </a:tblGrid>
              <a:tr h="312094">
                <a:tc>
                  <a:txBody>
                    <a:bodyPr/>
                    <a:lstStyle/>
                    <a:p>
                      <a:pPr algn="ctr"/>
                      <a:r>
                        <a:rPr lang="en-US" sz="1400" dirty="0" smtClean="0">
                          <a:effectLst/>
                        </a:rPr>
                        <a:t>Device</a:t>
                      </a:r>
                      <a:endParaRPr lang="en-US" sz="1400" b="1" dirty="0">
                        <a:solidFill>
                          <a:schemeClr val="bg1"/>
                        </a:solidFill>
                        <a:effectLst/>
                      </a:endParaRPr>
                    </a:p>
                  </a:txBody>
                  <a:tcPr/>
                </a:tc>
                <a:tc>
                  <a:txBody>
                    <a:bodyPr/>
                    <a:lstStyle/>
                    <a:p>
                      <a:pPr algn="ctr"/>
                      <a:r>
                        <a:rPr lang="en-US" sz="1400" spc="-30" dirty="0">
                          <a:effectLst/>
                        </a:rPr>
                        <a:t>Type</a:t>
                      </a:r>
                      <a:r>
                        <a:rPr lang="en-US" sz="1400" spc="-30" baseline="0" dirty="0">
                          <a:effectLst/>
                        </a:rPr>
                        <a:t> of </a:t>
                      </a:r>
                      <a:r>
                        <a:rPr lang="en-US" sz="1400" spc="-30" baseline="0" dirty="0" smtClean="0">
                          <a:effectLst/>
                        </a:rPr>
                        <a:t>Energy</a:t>
                      </a:r>
                      <a:endParaRPr lang="en-US" sz="1400" b="1" spc="-30" dirty="0">
                        <a:solidFill>
                          <a:schemeClr val="bg1"/>
                        </a:solidFill>
                        <a:effectLst/>
                      </a:endParaRPr>
                    </a:p>
                  </a:txBody>
                  <a:tcPr/>
                </a:tc>
                <a:tc>
                  <a:txBody>
                    <a:bodyPr/>
                    <a:lstStyle/>
                    <a:p>
                      <a:pPr algn="ctr"/>
                      <a:r>
                        <a:rPr lang="en-US" sz="1400" dirty="0">
                          <a:effectLst/>
                        </a:rPr>
                        <a:t>Constant?</a:t>
                      </a:r>
                      <a:endParaRPr lang="en-US" sz="1400" b="1" dirty="0">
                        <a:solidFill>
                          <a:schemeClr val="bg1"/>
                        </a:solidFill>
                        <a:effectLst/>
                      </a:endParaRPr>
                    </a:p>
                  </a:txBody>
                  <a:tcPr/>
                </a:tc>
                <a:tc>
                  <a:txBody>
                    <a:bodyPr/>
                    <a:lstStyle/>
                    <a:p>
                      <a:pPr algn="ctr"/>
                      <a:r>
                        <a:rPr lang="en-US" sz="1400" dirty="0">
                          <a:effectLst/>
                        </a:rPr>
                        <a:t>Alternative?</a:t>
                      </a:r>
                      <a:endParaRPr lang="en-US" sz="1400" b="1" dirty="0">
                        <a:solidFill>
                          <a:schemeClr val="bg1"/>
                        </a:solidFill>
                        <a:effectLst/>
                      </a:endParaRPr>
                    </a:p>
                  </a:txBody>
                  <a:tcPr/>
                </a:tc>
                <a:tc>
                  <a:txBody>
                    <a:bodyPr/>
                    <a:lstStyle/>
                    <a:p>
                      <a:pPr algn="ctr"/>
                      <a:r>
                        <a:rPr lang="en-US" sz="1400" dirty="0">
                          <a:effectLst/>
                        </a:rPr>
                        <a:t>?</a:t>
                      </a:r>
                      <a:endParaRPr lang="en-US" sz="1400" b="1" dirty="0">
                        <a:solidFill>
                          <a:schemeClr val="bg1"/>
                        </a:solidFill>
                        <a:effectLst/>
                      </a:endParaRPr>
                    </a:p>
                  </a:txBody>
                  <a:tcPr/>
                </a:tc>
                <a:tc>
                  <a:txBody>
                    <a:bodyPr/>
                    <a:lstStyle/>
                    <a:p>
                      <a:pPr algn="ctr"/>
                      <a:r>
                        <a:rPr lang="en-US" sz="1400" dirty="0">
                          <a:effectLst/>
                        </a:rPr>
                        <a:t>?</a:t>
                      </a:r>
                      <a:endParaRPr lang="en-US" sz="1400" b="1" dirty="0">
                        <a:solidFill>
                          <a:schemeClr val="bg1"/>
                        </a:solidFill>
                        <a:effectLst/>
                      </a:endParaRPr>
                    </a:p>
                  </a:txBody>
                  <a:tcPr/>
                </a:tc>
              </a:tr>
              <a:tr h="312094">
                <a:tc>
                  <a:txBody>
                    <a:bodyPr/>
                    <a:lstStyle/>
                    <a:p>
                      <a:r>
                        <a:rPr lang="en-US" sz="1200" dirty="0">
                          <a:solidFill>
                            <a:schemeClr val="accent6"/>
                          </a:solidFill>
                          <a:effectLst/>
                        </a:rPr>
                        <a:t>R</a:t>
                      </a:r>
                      <a:r>
                        <a:rPr lang="en-US" sz="1200" dirty="0" smtClean="0">
                          <a:solidFill>
                            <a:schemeClr val="accent6"/>
                          </a:solidFill>
                          <a:effectLst/>
                        </a:rPr>
                        <a:t>efrigerator</a:t>
                      </a:r>
                      <a:endParaRPr lang="en-US" sz="1200" b="1" dirty="0">
                        <a:solidFill>
                          <a:schemeClr val="accent6"/>
                        </a:solidFill>
                        <a:effectLst/>
                      </a:endParaRPr>
                    </a:p>
                  </a:txBody>
                  <a:tcPr/>
                </a:tc>
                <a:tc>
                  <a:txBody>
                    <a:bodyPr/>
                    <a:lstStyle/>
                    <a:p>
                      <a:r>
                        <a:rPr lang="en-US" sz="1200" dirty="0">
                          <a:solidFill>
                            <a:schemeClr val="accent6"/>
                          </a:solidFill>
                          <a:effectLst/>
                        </a:rPr>
                        <a:t>E</a:t>
                      </a:r>
                      <a:r>
                        <a:rPr lang="en-US" sz="1200" dirty="0" smtClean="0">
                          <a:solidFill>
                            <a:schemeClr val="accent6"/>
                          </a:solidFill>
                          <a:effectLst/>
                        </a:rPr>
                        <a:t>lectricity</a:t>
                      </a:r>
                      <a:endParaRPr lang="en-US" sz="1200" b="1" dirty="0">
                        <a:solidFill>
                          <a:schemeClr val="accent6"/>
                        </a:solidFill>
                        <a:effectLst/>
                      </a:endParaRPr>
                    </a:p>
                  </a:txBody>
                  <a:tcPr/>
                </a:tc>
                <a:tc>
                  <a:txBody>
                    <a:bodyPr/>
                    <a:lstStyle/>
                    <a:p>
                      <a:r>
                        <a:rPr lang="en-US" sz="1200" dirty="0">
                          <a:solidFill>
                            <a:schemeClr val="accent6"/>
                          </a:solidFill>
                          <a:effectLst/>
                        </a:rPr>
                        <a:t>Y</a:t>
                      </a:r>
                      <a:r>
                        <a:rPr lang="en-US" sz="1200" dirty="0" smtClean="0">
                          <a:solidFill>
                            <a:schemeClr val="accent6"/>
                          </a:solidFill>
                          <a:effectLst/>
                        </a:rPr>
                        <a:t>es</a:t>
                      </a:r>
                      <a:endParaRPr lang="en-US" sz="1200" b="1" dirty="0">
                        <a:solidFill>
                          <a:schemeClr val="accent6"/>
                        </a:solidFill>
                        <a:effectLst/>
                      </a:endParaRPr>
                    </a:p>
                  </a:txBody>
                  <a:tcPr/>
                </a:tc>
                <a:tc>
                  <a:txBody>
                    <a:bodyPr/>
                    <a:lstStyle/>
                    <a:p>
                      <a:r>
                        <a:rPr lang="en-US" sz="1200" dirty="0">
                          <a:solidFill>
                            <a:schemeClr val="accent6"/>
                          </a:solidFill>
                          <a:effectLst/>
                        </a:rPr>
                        <a:t>N</a:t>
                      </a:r>
                      <a:r>
                        <a:rPr lang="en-US" sz="1200" dirty="0" smtClean="0">
                          <a:solidFill>
                            <a:schemeClr val="accent6"/>
                          </a:solidFill>
                          <a:effectLst/>
                        </a:rPr>
                        <a:t>o</a:t>
                      </a:r>
                      <a:endParaRPr lang="en-US" sz="1200" b="1" dirty="0">
                        <a:solidFill>
                          <a:schemeClr val="accent6"/>
                        </a:solidFill>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r>
              <a:tr h="312094">
                <a:tc>
                  <a:txBody>
                    <a:bodyPr/>
                    <a:lstStyle/>
                    <a:p>
                      <a:r>
                        <a:rPr lang="en-US" sz="1200" dirty="0">
                          <a:solidFill>
                            <a:schemeClr val="accent6"/>
                          </a:solidFill>
                          <a:effectLst/>
                        </a:rPr>
                        <a:t>D</a:t>
                      </a:r>
                      <a:r>
                        <a:rPr lang="en-US" sz="1200" dirty="0" smtClean="0">
                          <a:solidFill>
                            <a:schemeClr val="accent6"/>
                          </a:solidFill>
                          <a:effectLst/>
                        </a:rPr>
                        <a:t>ryer</a:t>
                      </a:r>
                      <a:endParaRPr lang="en-US" sz="1200" b="1" dirty="0">
                        <a:solidFill>
                          <a:schemeClr val="accent6"/>
                        </a:solidFill>
                        <a:effectLst/>
                      </a:endParaRPr>
                    </a:p>
                  </a:txBody>
                  <a:tcPr/>
                </a:tc>
                <a:tc>
                  <a:txBody>
                    <a:bodyPr/>
                    <a:lstStyle/>
                    <a:p>
                      <a:r>
                        <a:rPr lang="en-US" sz="1200" dirty="0">
                          <a:solidFill>
                            <a:schemeClr val="accent6"/>
                          </a:solidFill>
                          <a:effectLst/>
                        </a:rPr>
                        <a:t>E</a:t>
                      </a:r>
                      <a:r>
                        <a:rPr lang="en-US" sz="1200" dirty="0" smtClean="0">
                          <a:solidFill>
                            <a:schemeClr val="accent6"/>
                          </a:solidFill>
                          <a:effectLst/>
                        </a:rPr>
                        <a:t>lectricity</a:t>
                      </a:r>
                      <a:endParaRPr lang="en-US" sz="1200" b="1" dirty="0">
                        <a:solidFill>
                          <a:schemeClr val="accent6"/>
                        </a:solidFill>
                        <a:effectLst/>
                      </a:endParaRPr>
                    </a:p>
                  </a:txBody>
                  <a:tcPr/>
                </a:tc>
                <a:tc>
                  <a:txBody>
                    <a:bodyPr/>
                    <a:lstStyle/>
                    <a:p>
                      <a:r>
                        <a:rPr lang="en-US" sz="1200" dirty="0">
                          <a:solidFill>
                            <a:schemeClr val="accent6"/>
                          </a:solidFill>
                          <a:effectLst/>
                        </a:rPr>
                        <a:t>N</a:t>
                      </a:r>
                      <a:r>
                        <a:rPr lang="en-US" sz="1200" dirty="0" smtClean="0">
                          <a:solidFill>
                            <a:schemeClr val="accent6"/>
                          </a:solidFill>
                          <a:effectLst/>
                        </a:rPr>
                        <a:t>o</a:t>
                      </a:r>
                      <a:endParaRPr lang="en-US" sz="1200" b="1" dirty="0">
                        <a:solidFill>
                          <a:schemeClr val="accent6"/>
                        </a:solidFill>
                        <a:effectLst/>
                      </a:endParaRPr>
                    </a:p>
                  </a:txBody>
                  <a:tcPr/>
                </a:tc>
                <a:tc>
                  <a:txBody>
                    <a:bodyPr/>
                    <a:lstStyle/>
                    <a:p>
                      <a:r>
                        <a:rPr lang="en-US" sz="1200" dirty="0" smtClean="0">
                          <a:solidFill>
                            <a:schemeClr val="accent6"/>
                          </a:solidFill>
                          <a:effectLst/>
                        </a:rPr>
                        <a:t>Yes</a:t>
                      </a:r>
                      <a:endParaRPr lang="en-US" sz="1200" b="1" dirty="0">
                        <a:solidFill>
                          <a:schemeClr val="accent6"/>
                        </a:solidFill>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r>
              <a:tr h="312094">
                <a:tc>
                  <a:txBody>
                    <a:bodyPr/>
                    <a:lstStyle/>
                    <a:p>
                      <a:r>
                        <a:rPr lang="en-US" sz="1200" dirty="0" smtClean="0">
                          <a:solidFill>
                            <a:schemeClr val="accent6"/>
                          </a:solidFill>
                          <a:effectLst/>
                        </a:rPr>
                        <a:t>Television</a:t>
                      </a:r>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r>
              <a:tr h="312094">
                <a:tc>
                  <a:txBody>
                    <a:bodyPr/>
                    <a:lstStyle/>
                    <a:p>
                      <a:r>
                        <a:rPr lang="en-US" sz="1200" dirty="0">
                          <a:solidFill>
                            <a:schemeClr val="accent6"/>
                          </a:solidFill>
                          <a:effectLst/>
                        </a:rPr>
                        <a:t>C</a:t>
                      </a:r>
                      <a:r>
                        <a:rPr lang="en-US" sz="1200" dirty="0" smtClean="0">
                          <a:solidFill>
                            <a:schemeClr val="accent6"/>
                          </a:solidFill>
                          <a:effectLst/>
                        </a:rPr>
                        <a:t>ell </a:t>
                      </a:r>
                      <a:r>
                        <a:rPr lang="en-US" sz="1200" dirty="0">
                          <a:solidFill>
                            <a:schemeClr val="accent6"/>
                          </a:solidFill>
                          <a:effectLst/>
                        </a:rPr>
                        <a:t>phone</a:t>
                      </a:r>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r>
              <a:tr h="312094">
                <a:tc>
                  <a:txBody>
                    <a:bodyPr/>
                    <a:lstStyle/>
                    <a:p>
                      <a:r>
                        <a:rPr lang="en-US" sz="1200" dirty="0">
                          <a:solidFill>
                            <a:schemeClr val="accent6"/>
                          </a:solidFill>
                          <a:effectLst/>
                        </a:rPr>
                        <a:t>M</a:t>
                      </a:r>
                      <a:r>
                        <a:rPr lang="en-US" sz="1200" dirty="0" smtClean="0">
                          <a:solidFill>
                            <a:schemeClr val="accent6"/>
                          </a:solidFill>
                          <a:effectLst/>
                        </a:rPr>
                        <a:t>ower</a:t>
                      </a:r>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r>
              <a:tr h="312094">
                <a:tc>
                  <a:txBody>
                    <a:bodyPr/>
                    <a:lstStyle/>
                    <a:p>
                      <a:r>
                        <a:rPr lang="en-US" sz="1200" dirty="0" smtClean="0">
                          <a:solidFill>
                            <a:schemeClr val="accent6"/>
                          </a:solidFill>
                          <a:effectLst/>
                        </a:rPr>
                        <a:t>Gas </a:t>
                      </a:r>
                      <a:r>
                        <a:rPr lang="en-US" sz="1200" dirty="0">
                          <a:solidFill>
                            <a:schemeClr val="accent6"/>
                          </a:solidFill>
                          <a:effectLst/>
                        </a:rPr>
                        <a:t>stove</a:t>
                      </a:r>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r>
              <a:tr h="253739">
                <a:tc>
                  <a:txBody>
                    <a:bodyPr/>
                    <a:lstStyle/>
                    <a:p>
                      <a:r>
                        <a:rPr lang="en-US" sz="1200" dirty="0">
                          <a:solidFill>
                            <a:schemeClr val="accent6"/>
                          </a:solidFill>
                          <a:effectLst/>
                        </a:rPr>
                        <a:t>F</a:t>
                      </a:r>
                      <a:r>
                        <a:rPr lang="en-US" sz="1200" dirty="0" smtClean="0">
                          <a:solidFill>
                            <a:schemeClr val="accent6"/>
                          </a:solidFill>
                          <a:effectLst/>
                        </a:rPr>
                        <a:t>lashlight</a:t>
                      </a:r>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accent6"/>
                        </a:solidFill>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c>
                  <a:txBody>
                    <a:bodyPr/>
                    <a:lstStyle/>
                    <a:p>
                      <a:endParaRPr lang="en-US" sz="1200" b="1" dirty="0">
                        <a:solidFill>
                          <a:schemeClr val="bg1"/>
                        </a:solidFill>
                        <a:effectLst>
                          <a:outerShdw blurRad="50800" dist="38100" dir="2700000" algn="tl" rotWithShape="0">
                            <a:srgbClr val="000000">
                              <a:alpha val="43000"/>
                            </a:srgbClr>
                          </a:outerShdw>
                        </a:effectLst>
                      </a:endParaRPr>
                    </a:p>
                  </a:txBody>
                  <a:tcPr/>
                </a:tc>
              </a:tr>
            </a:tbl>
          </a:graphicData>
        </a:graphic>
      </p:graphicFrame>
      <p:sp>
        <p:nvSpPr>
          <p:cNvPr id="7" name="Title 1"/>
          <p:cNvSpPr>
            <a:spLocks noGrp="1"/>
          </p:cNvSpPr>
          <p:nvPr>
            <p:ph type="title"/>
          </p:nvPr>
        </p:nvSpPr>
        <p:spPr>
          <a:xfrm>
            <a:off x="290084" y="209550"/>
            <a:ext cx="5562600" cy="733425"/>
          </a:xfrm>
        </p:spPr>
        <p:txBody>
          <a:bodyPr/>
          <a:lstStyle/>
          <a:p>
            <a:r>
              <a:rPr lang="en-US" dirty="0" smtClean="0">
                <a:solidFill>
                  <a:srgbClr val="00B0F0"/>
                </a:solidFill>
              </a:rPr>
              <a:t>Try it!</a:t>
            </a:r>
            <a:endParaRPr lang="en-US" dirty="0">
              <a:solidFill>
                <a:srgbClr val="00B0F0"/>
              </a:solidFill>
            </a:endParaRPr>
          </a:p>
        </p:txBody>
      </p:sp>
      <p:sp>
        <p:nvSpPr>
          <p:cNvPr id="8" name="TextBox 7"/>
          <p:cNvSpPr txBox="1"/>
          <p:nvPr/>
        </p:nvSpPr>
        <p:spPr>
          <a:xfrm>
            <a:off x="381000" y="994160"/>
            <a:ext cx="5867400" cy="369332"/>
          </a:xfrm>
          <a:prstGeom prst="rect">
            <a:avLst/>
          </a:prstGeom>
          <a:noFill/>
        </p:spPr>
        <p:txBody>
          <a:bodyPr wrap="square" rtlCol="0">
            <a:spAutoFit/>
          </a:bodyPr>
          <a:lstStyle/>
          <a:p>
            <a:pPr algn="l"/>
            <a:r>
              <a:rPr lang="en-US" sz="1800" b="1" dirty="0" smtClean="0">
                <a:solidFill>
                  <a:schemeClr val="tx1">
                    <a:lumMod val="65000"/>
                    <a:lumOff val="35000"/>
                  </a:schemeClr>
                </a:solidFill>
                <a:latin typeface="Arial" panose="020B0604020202020204" pitchFamily="34" charset="0"/>
                <a:cs typeface="Arial" panose="020B0604020202020204" pitchFamily="34" charset="0"/>
              </a:rPr>
              <a:t>Categorizing your energy consumption</a:t>
            </a:r>
          </a:p>
        </p:txBody>
      </p:sp>
    </p:spTree>
    <p:extLst>
      <p:ext uri="{BB962C8B-B14F-4D97-AF65-F5344CB8AC3E}">
        <p14:creationId xmlns:p14="http://schemas.microsoft.com/office/powerpoint/2010/main" val="134357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910CB5C-FA00-44BC-8C81-665BD0303758}" type="slidenum">
              <a:rPr lang="en-US" smtClean="0"/>
              <a:pPr/>
              <a:t>6</a:t>
            </a:fld>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3224125">
            <a:off x="900456" y="2544982"/>
            <a:ext cx="958616" cy="219075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5208752" y="209550"/>
            <a:ext cx="1649248" cy="1120974"/>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l="13163" r="13951"/>
          <a:stretch/>
        </p:blipFill>
        <p:spPr>
          <a:xfrm>
            <a:off x="609600" y="895350"/>
            <a:ext cx="2551082" cy="1828800"/>
          </a:xfrm>
          <a:prstGeom prst="rect">
            <a:avLst/>
          </a:prstGeom>
        </p:spPr>
      </p:pic>
      <p:sp>
        <p:nvSpPr>
          <p:cNvPr id="9" name="Title 1"/>
          <p:cNvSpPr>
            <a:spLocks noGrp="1"/>
          </p:cNvSpPr>
          <p:nvPr>
            <p:ph type="title"/>
          </p:nvPr>
        </p:nvSpPr>
        <p:spPr>
          <a:xfrm>
            <a:off x="457200" y="285750"/>
            <a:ext cx="8229600" cy="841376"/>
          </a:xfrm>
        </p:spPr>
        <p:txBody>
          <a:bodyPr/>
          <a:lstStyle/>
          <a:p>
            <a:r>
              <a:rPr lang="en-US" dirty="0"/>
              <a:t>More than wattage?</a:t>
            </a:r>
          </a:p>
        </p:txBody>
      </p:sp>
      <p:pic>
        <p:nvPicPr>
          <p:cNvPr id="10" name="Picture 9" descr="andres-jasso-1159235-unsplash.jpg"/>
          <p:cNvPicPr>
            <a:picLocks noChangeAspect="1"/>
          </p:cNvPicPr>
          <p:nvPr/>
        </p:nvPicPr>
        <p:blipFill rotWithShape="1">
          <a:blip r:embed="rId6" cstate="screen">
            <a:extLst>
              <a:ext uri="{28A0092B-C50C-407E-A947-70E740481C1C}">
                <a14:useLocalDpi xmlns:a14="http://schemas.microsoft.com/office/drawing/2010/main"/>
              </a:ext>
            </a:extLst>
          </a:blip>
          <a:srcRect l="16747" t="33056" r="26788" b="34662"/>
          <a:stretch/>
        </p:blipFill>
        <p:spPr>
          <a:xfrm>
            <a:off x="6934200" y="209550"/>
            <a:ext cx="2057400" cy="1646696"/>
          </a:xfrm>
          <a:prstGeom prst="rect">
            <a:avLst/>
          </a:prstGeom>
          <a:ln>
            <a:noFill/>
          </a:ln>
          <a:effectLst>
            <a:softEdge rad="112500"/>
          </a:effectLst>
        </p:spPr>
      </p:pic>
      <p:pic>
        <p:nvPicPr>
          <p:cNvPr id="11" name="Picture 10" descr="mike-marquez-604006-unsplash.jpg"/>
          <p:cNvPicPr>
            <a:picLocks noChangeAspect="1"/>
          </p:cNvPicPr>
          <p:nvPr/>
        </p:nvPicPr>
        <p:blipFill rotWithShape="1">
          <a:blip r:embed="rId7" cstate="screen">
            <a:extLst>
              <a:ext uri="{28A0092B-C50C-407E-A947-70E740481C1C}">
                <a14:useLocalDpi xmlns:a14="http://schemas.microsoft.com/office/drawing/2010/main"/>
              </a:ext>
            </a:extLst>
          </a:blip>
          <a:srcRect l="25172" t="40990" r="32734" b="42235"/>
          <a:stretch/>
        </p:blipFill>
        <p:spPr>
          <a:xfrm>
            <a:off x="3048000" y="895350"/>
            <a:ext cx="2057400" cy="1229251"/>
          </a:xfrm>
          <a:prstGeom prst="rect">
            <a:avLst/>
          </a:prstGeom>
          <a:ln>
            <a:noFill/>
          </a:ln>
          <a:effectLst>
            <a:softEdge rad="112500"/>
          </a:effectLst>
        </p:spPr>
      </p:pic>
      <p:pic>
        <p:nvPicPr>
          <p:cNvPr id="12" name="Picture 11"/>
          <p:cNvPicPr>
            <a:picLocks noChangeAspect="1"/>
          </p:cNvPicPr>
          <p:nvPr/>
        </p:nvPicPr>
        <p:blipFill rotWithShape="1">
          <a:blip r:embed="rId8" cstate="screen">
            <a:extLst>
              <a:ext uri="{28A0092B-C50C-407E-A947-70E740481C1C}">
                <a14:useLocalDpi xmlns:a14="http://schemas.microsoft.com/office/drawing/2010/main"/>
              </a:ext>
            </a:extLst>
          </a:blip>
          <a:srcRect l="25283" t="2264" r="26563" b="2644"/>
          <a:stretch/>
        </p:blipFill>
        <p:spPr>
          <a:xfrm>
            <a:off x="5486400" y="1657350"/>
            <a:ext cx="1371600" cy="2708559"/>
          </a:xfrm>
          <a:prstGeom prst="rect">
            <a:avLst/>
          </a:prstGeom>
          <a:ln>
            <a:noFill/>
          </a:ln>
          <a:effectLst>
            <a:softEdge rad="112500"/>
          </a:effectLst>
        </p:spPr>
      </p:pic>
      <p:pic>
        <p:nvPicPr>
          <p:cNvPr id="13" name="Picture 12" descr="benjaminrobyn-jespersen-540757-unsplash.jpg"/>
          <p:cNvPicPr>
            <a:picLocks noChangeAspect="1"/>
          </p:cNvPicPr>
          <p:nvPr/>
        </p:nvPicPr>
        <p:blipFill rotWithShape="1">
          <a:blip r:embed="rId9" cstate="screen">
            <a:extLst>
              <a:ext uri="{28A0092B-C50C-407E-A947-70E740481C1C}">
                <a14:useLocalDpi xmlns:a14="http://schemas.microsoft.com/office/drawing/2010/main"/>
              </a:ext>
            </a:extLst>
          </a:blip>
          <a:srcRect l="39787" t="29602" r="40929" b="21778"/>
          <a:stretch/>
        </p:blipFill>
        <p:spPr>
          <a:xfrm>
            <a:off x="0" y="2038350"/>
            <a:ext cx="912460" cy="1662552"/>
          </a:xfrm>
          <a:prstGeom prst="rect">
            <a:avLst/>
          </a:prstGeom>
          <a:ln>
            <a:noFill/>
          </a:ln>
          <a:effectLst>
            <a:softEdge rad="112500"/>
          </a:effectLst>
        </p:spPr>
      </p:pic>
      <p:pic>
        <p:nvPicPr>
          <p:cNvPr id="14" name="Picture 13"/>
          <p:cNvPicPr>
            <a:picLocks noChangeAspect="1"/>
          </p:cNvPicPr>
          <p:nvPr/>
        </p:nvPicPr>
        <p:blipFill rotWithShape="1">
          <a:blip r:embed="rId10"/>
          <a:srcRect l="18835" t="95" r="16572" b="12588"/>
          <a:stretch/>
        </p:blipFill>
        <p:spPr>
          <a:xfrm>
            <a:off x="7391400" y="2190750"/>
            <a:ext cx="1620086" cy="2190049"/>
          </a:xfrm>
          <a:prstGeom prst="rect">
            <a:avLst/>
          </a:prstGeom>
          <a:ln>
            <a:noFill/>
          </a:ln>
          <a:effectLst>
            <a:softEdge rad="112500"/>
          </a:effectLst>
        </p:spPr>
      </p:pic>
      <p:pic>
        <p:nvPicPr>
          <p:cNvPr id="15" name="Picture 14"/>
          <p:cNvPicPr>
            <a:picLocks noChangeAspect="1"/>
          </p:cNvPicPr>
          <p:nvPr/>
        </p:nvPicPr>
        <p:blipFill rotWithShape="1">
          <a:blip r:embed="rId11" cstate="screen">
            <a:extLst>
              <a:ext uri="{28A0092B-C50C-407E-A947-70E740481C1C}">
                <a14:useLocalDpi xmlns:a14="http://schemas.microsoft.com/office/drawing/2010/main"/>
              </a:ext>
            </a:extLst>
          </a:blip>
          <a:srcRect l="13989" r="12861"/>
          <a:stretch/>
        </p:blipFill>
        <p:spPr>
          <a:xfrm>
            <a:off x="3276600" y="2190750"/>
            <a:ext cx="1881255" cy="2571750"/>
          </a:xfrm>
          <a:prstGeom prst="rect">
            <a:avLst/>
          </a:prstGeom>
          <a:ln>
            <a:noFill/>
          </a:ln>
          <a:effectLst>
            <a:softEdge rad="112500"/>
          </a:effectLst>
        </p:spPr>
      </p:pic>
      <p:pic>
        <p:nvPicPr>
          <p:cNvPr id="16" name="Picture 15" descr="White_lamp.JPG"/>
          <p:cNvPicPr>
            <a:picLocks noChangeAspect="1"/>
          </p:cNvPicPr>
          <p:nvPr/>
        </p:nvPicPr>
        <p:blipFill rotWithShape="1">
          <a:blip r:embed="rId12" cstate="screen">
            <a:extLst>
              <a:ext uri="{28A0092B-C50C-407E-A947-70E740481C1C}">
                <a14:useLocalDpi xmlns:a14="http://schemas.microsoft.com/office/drawing/2010/main"/>
              </a:ext>
            </a:extLst>
          </a:blip>
          <a:srcRect l="10162" t="5299" r="8606" b="7246"/>
          <a:stretch/>
        </p:blipFill>
        <p:spPr>
          <a:xfrm>
            <a:off x="1828800" y="3181350"/>
            <a:ext cx="1105187" cy="1620419"/>
          </a:xfrm>
          <a:prstGeom prst="rect">
            <a:avLst/>
          </a:prstGeom>
        </p:spPr>
      </p:pic>
    </p:spTree>
    <p:extLst>
      <p:ext uri="{BB962C8B-B14F-4D97-AF65-F5344CB8AC3E}">
        <p14:creationId xmlns:p14="http://schemas.microsoft.com/office/powerpoint/2010/main" val="392868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456949"/>
            <a:ext cx="6019800" cy="2585323"/>
          </a:xfrm>
          <a:prstGeom prst="rect">
            <a:avLst/>
          </a:prstGeom>
          <a:noFill/>
        </p:spPr>
        <p:txBody>
          <a:bodyPr wrap="square" rtlCol="0">
            <a:spAutoFit/>
          </a:bodyPr>
          <a:lstStyle/>
          <a:p>
            <a:pPr marL="457200" indent="-457200" algn="l">
              <a:lnSpc>
                <a:spcPct val="120000"/>
              </a:lnSpc>
              <a:buFont typeface="+mj-lt"/>
              <a:buAutoNum type="arabicPeriod"/>
            </a:pPr>
            <a:r>
              <a:rPr lang="en-US" sz="1700" dirty="0" smtClean="0">
                <a:solidFill>
                  <a:schemeClr val="accent6"/>
                </a:solidFill>
                <a:latin typeface="Arial" panose="020B0604020202020204" pitchFamily="34" charset="0"/>
                <a:cs typeface="Arial" panose="020B0604020202020204" pitchFamily="34" charset="0"/>
              </a:rPr>
              <a:t>Pair up with another group.</a:t>
            </a:r>
          </a:p>
          <a:p>
            <a:pPr marL="457200" indent="-457200" algn="l">
              <a:lnSpc>
                <a:spcPct val="120000"/>
              </a:lnSpc>
              <a:buFont typeface="+mj-lt"/>
              <a:buAutoNum type="arabicPeriod"/>
            </a:pPr>
            <a:r>
              <a:rPr lang="en-US" sz="1700" dirty="0" smtClean="0">
                <a:solidFill>
                  <a:schemeClr val="accent6"/>
                </a:solidFill>
                <a:latin typeface="Arial" panose="020B0604020202020204" pitchFamily="34" charset="0"/>
                <a:cs typeface="Arial" panose="020B0604020202020204" pitchFamily="34" charset="0"/>
              </a:rPr>
              <a:t>Determine the average percentage </a:t>
            </a:r>
            <a:br>
              <a:rPr lang="en-US" sz="1700" dirty="0" smtClean="0">
                <a:solidFill>
                  <a:schemeClr val="accent6"/>
                </a:solidFill>
                <a:latin typeface="Arial" panose="020B0604020202020204" pitchFamily="34" charset="0"/>
                <a:cs typeface="Arial" panose="020B0604020202020204" pitchFamily="34" charset="0"/>
              </a:rPr>
            </a:br>
            <a:r>
              <a:rPr lang="en-US" sz="1700" dirty="0" smtClean="0">
                <a:solidFill>
                  <a:schemeClr val="accent6"/>
                </a:solidFill>
                <a:latin typeface="Arial" panose="020B0604020202020204" pitchFamily="34" charset="0"/>
                <a:cs typeface="Arial" panose="020B0604020202020204" pitchFamily="34" charset="0"/>
              </a:rPr>
              <a:t>of battery charge within the group.</a:t>
            </a:r>
          </a:p>
          <a:p>
            <a:pPr marL="457200" indent="-457200" algn="l">
              <a:lnSpc>
                <a:spcPct val="120000"/>
              </a:lnSpc>
              <a:buFont typeface="+mj-lt"/>
              <a:buAutoNum type="arabicPeriod"/>
            </a:pPr>
            <a:r>
              <a:rPr lang="en-US" sz="1700" dirty="0" smtClean="0">
                <a:solidFill>
                  <a:schemeClr val="accent6"/>
                </a:solidFill>
                <a:latin typeface="Arial" panose="020B0604020202020204" pitchFamily="34" charset="0"/>
                <a:cs typeface="Arial" panose="020B0604020202020204" pitchFamily="34" charset="0"/>
              </a:rPr>
              <a:t>Phone with lowest charge: </a:t>
            </a:r>
            <a:r>
              <a:rPr lang="en-US" sz="1700" dirty="0">
                <a:solidFill>
                  <a:schemeClr val="accent6"/>
                </a:solidFill>
                <a:latin typeface="Arial" panose="020B0604020202020204" pitchFamily="34" charset="0"/>
                <a:cs typeface="Arial" panose="020B0604020202020204" pitchFamily="34" charset="0"/>
              </a:rPr>
              <a:t>P</a:t>
            </a:r>
            <a:r>
              <a:rPr lang="en-US" sz="1700" dirty="0" smtClean="0">
                <a:solidFill>
                  <a:schemeClr val="accent6"/>
                </a:solidFill>
                <a:latin typeface="Arial" panose="020B0604020202020204" pitchFamily="34" charset="0"/>
                <a:cs typeface="Arial" panose="020B0604020202020204" pitchFamily="34" charset="0"/>
              </a:rPr>
              <a:t>redict </a:t>
            </a:r>
            <a:r>
              <a:rPr lang="en-US" sz="1700" dirty="0">
                <a:solidFill>
                  <a:schemeClr val="accent6"/>
                </a:solidFill>
                <a:latin typeface="Arial" panose="020B0604020202020204" pitchFamily="34" charset="0"/>
                <a:cs typeface="Arial" panose="020B0604020202020204" pitchFamily="34" charset="0"/>
              </a:rPr>
              <a:t>its longest life.</a:t>
            </a:r>
          </a:p>
          <a:p>
            <a:pPr marL="457200" indent="-457200" algn="l">
              <a:lnSpc>
                <a:spcPct val="120000"/>
              </a:lnSpc>
              <a:buFont typeface="+mj-lt"/>
              <a:buAutoNum type="arabicPeriod"/>
            </a:pPr>
            <a:r>
              <a:rPr lang="en-US" sz="1700" dirty="0" smtClean="0">
                <a:solidFill>
                  <a:schemeClr val="accent6"/>
                </a:solidFill>
                <a:latin typeface="Arial" panose="020B0604020202020204" pitchFamily="34" charset="0"/>
                <a:cs typeface="Arial" panose="020B0604020202020204" pitchFamily="34" charset="0"/>
              </a:rPr>
              <a:t>Phone with highest charge: Predict its shortest life.</a:t>
            </a:r>
          </a:p>
          <a:p>
            <a:pPr marL="457200" indent="-457200" algn="l">
              <a:lnSpc>
                <a:spcPct val="120000"/>
              </a:lnSpc>
              <a:buFont typeface="+mj-lt"/>
              <a:buAutoNum type="arabicPeriod"/>
            </a:pPr>
            <a:r>
              <a:rPr lang="en-US" sz="1700" dirty="0">
                <a:solidFill>
                  <a:schemeClr val="accent6"/>
                </a:solidFill>
                <a:latin typeface="Arial" panose="020B0604020202020204" pitchFamily="34" charset="0"/>
                <a:cs typeface="Arial" panose="020B0604020202020204" pitchFamily="34" charset="0"/>
              </a:rPr>
              <a:t>How long will it take to fully charge all </a:t>
            </a:r>
            <a:r>
              <a:rPr lang="en-US" sz="1700" dirty="0" smtClean="0">
                <a:solidFill>
                  <a:schemeClr val="accent6"/>
                </a:solidFill>
                <a:latin typeface="Arial" panose="020B0604020202020204" pitchFamily="34" charset="0"/>
                <a:cs typeface="Arial" panose="020B0604020202020204" pitchFamily="34" charset="0"/>
              </a:rPr>
              <a:t>the phones to 100% (starting at current battery levels </a:t>
            </a:r>
            <a:r>
              <a:rPr lang="en-US" sz="1700" u="sng" dirty="0">
                <a:solidFill>
                  <a:schemeClr val="accent6"/>
                </a:solidFill>
                <a:latin typeface="Arial" panose="020B0604020202020204" pitchFamily="34" charset="0"/>
                <a:cs typeface="Arial" panose="020B0604020202020204" pitchFamily="34" charset="0"/>
              </a:rPr>
              <a:t>and</a:t>
            </a:r>
            <a:r>
              <a:rPr lang="en-US" sz="1700" dirty="0">
                <a:solidFill>
                  <a:schemeClr val="accent6"/>
                </a:solidFill>
                <a:latin typeface="Arial" panose="020B0604020202020204" pitchFamily="34" charset="0"/>
                <a:cs typeface="Arial" panose="020B0604020202020204" pitchFamily="34" charset="0"/>
              </a:rPr>
              <a:t> </a:t>
            </a:r>
            <a:r>
              <a:rPr lang="en-US" sz="1700" dirty="0" smtClean="0">
                <a:solidFill>
                  <a:schemeClr val="accent6"/>
                </a:solidFill>
                <a:latin typeface="Arial" panose="020B0604020202020204" pitchFamily="34" charset="0"/>
                <a:cs typeface="Arial" panose="020B0604020202020204" pitchFamily="34" charset="0"/>
              </a:rPr>
              <a:t>at 0%)?</a:t>
            </a:r>
          </a:p>
          <a:p>
            <a:pPr algn="l">
              <a:lnSpc>
                <a:spcPct val="120000"/>
              </a:lnSpc>
            </a:pPr>
            <a:endParaRPr lang="en-US" sz="1600" dirty="0" smtClean="0">
              <a:solidFill>
                <a:schemeClr val="tx1">
                  <a:lumMod val="65000"/>
                  <a:lumOff val="35000"/>
                </a:schemeClr>
              </a:solidFill>
              <a:latin typeface="Arial" panose="020B0604020202020204" pitchFamily="34" charset="0"/>
              <a:cs typeface="Arial" panose="020B0604020202020204" pitchFamily="34" charset="0"/>
            </a:endParaRPr>
          </a:p>
        </p:txBody>
      </p:sp>
      <p:pic>
        <p:nvPicPr>
          <p:cNvPr id="3" name="Picture 2" descr="marc-mueller-654355-unsplash.jpg"/>
          <p:cNvPicPr>
            <a:picLocks noChangeAspect="1"/>
          </p:cNvPicPr>
          <p:nvPr/>
        </p:nvPicPr>
        <p:blipFill rotWithShape="1">
          <a:blip r:embed="rId3" cstate="screen">
            <a:extLst>
              <a:ext uri="{28A0092B-C50C-407E-A947-70E740481C1C}">
                <a14:useLocalDpi xmlns:a14="http://schemas.microsoft.com/office/drawing/2010/main"/>
              </a:ext>
            </a:extLst>
          </a:blip>
          <a:srcRect l="31837" t="24248" r="28086" b="19924"/>
          <a:stretch/>
        </p:blipFill>
        <p:spPr>
          <a:xfrm rot="730127">
            <a:off x="6557192" y="233512"/>
            <a:ext cx="2086402" cy="3875213"/>
          </a:xfrm>
          <a:prstGeom prst="rect">
            <a:avLst/>
          </a:prstGeom>
          <a:ln>
            <a:noFill/>
          </a:ln>
          <a:effectLst>
            <a:softEdge rad="112500"/>
          </a:effectLst>
        </p:spPr>
      </p:pic>
      <p:sp>
        <p:nvSpPr>
          <p:cNvPr id="7" name="TextBox 6"/>
          <p:cNvSpPr txBox="1"/>
          <p:nvPr/>
        </p:nvSpPr>
        <p:spPr>
          <a:xfrm>
            <a:off x="381000" y="1104840"/>
            <a:ext cx="2819400" cy="400110"/>
          </a:xfrm>
          <a:prstGeom prst="rect">
            <a:avLst/>
          </a:prstGeom>
          <a:noFill/>
        </p:spPr>
        <p:txBody>
          <a:bodyPr wrap="square" rtlCol="0">
            <a:spAutoFit/>
          </a:bodyPr>
          <a:lstStyle/>
          <a:p>
            <a:pPr algn="l"/>
            <a:r>
              <a:rPr lang="en-US" sz="2000" b="1" dirty="0" smtClean="0">
                <a:solidFill>
                  <a:schemeClr val="tx1">
                    <a:lumMod val="65000"/>
                    <a:lumOff val="35000"/>
                  </a:schemeClr>
                </a:solidFill>
                <a:latin typeface="Arial" panose="020B0604020202020204" pitchFamily="34" charset="0"/>
                <a:cs typeface="Arial" panose="020B0604020202020204" pitchFamily="34" charset="0"/>
              </a:rPr>
              <a:t>Boy, those batteries</a:t>
            </a:r>
          </a:p>
        </p:txBody>
      </p:sp>
      <p:sp>
        <p:nvSpPr>
          <p:cNvPr id="8" name="Title 1"/>
          <p:cNvSpPr>
            <a:spLocks noGrp="1"/>
          </p:cNvSpPr>
          <p:nvPr>
            <p:ph type="title"/>
          </p:nvPr>
        </p:nvSpPr>
        <p:spPr>
          <a:xfrm>
            <a:off x="290084" y="209550"/>
            <a:ext cx="5562600" cy="733425"/>
          </a:xfrm>
        </p:spPr>
        <p:txBody>
          <a:bodyPr/>
          <a:lstStyle/>
          <a:p>
            <a:r>
              <a:rPr lang="en-US" dirty="0" smtClean="0">
                <a:solidFill>
                  <a:srgbClr val="00B0F0"/>
                </a:solidFill>
              </a:rPr>
              <a:t>Try it!</a:t>
            </a:r>
            <a:endParaRPr lang="en-US" dirty="0">
              <a:solidFill>
                <a:srgbClr val="00B0F0"/>
              </a:solidFill>
            </a:endParaRPr>
          </a:p>
        </p:txBody>
      </p:sp>
    </p:spTree>
    <p:extLst>
      <p:ext uri="{BB962C8B-B14F-4D97-AF65-F5344CB8AC3E}">
        <p14:creationId xmlns:p14="http://schemas.microsoft.com/office/powerpoint/2010/main" val="24006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8-12-02 at 8.13.51 AM.png"/>
          <p:cNvPicPr>
            <a:picLocks noChangeAspect="1"/>
          </p:cNvPicPr>
          <p:nvPr/>
        </p:nvPicPr>
        <p:blipFill rotWithShape="1">
          <a:blip r:embed="rId3" cstate="screen">
            <a:extLst>
              <a:ext uri="{28A0092B-C50C-407E-A947-70E740481C1C}">
                <a14:useLocalDpi xmlns:a14="http://schemas.microsoft.com/office/drawing/2010/main"/>
              </a:ext>
            </a:extLst>
          </a:blip>
          <a:srcRect l="-116" t="9560" r="116" b="5742"/>
          <a:stretch/>
        </p:blipFill>
        <p:spPr>
          <a:xfrm>
            <a:off x="1295400" y="1200150"/>
            <a:ext cx="6553200" cy="3117761"/>
          </a:xfrm>
          <a:prstGeom prst="rect">
            <a:avLst/>
          </a:prstGeom>
        </p:spPr>
      </p:pic>
      <p:sp>
        <p:nvSpPr>
          <p:cNvPr id="2" name="Title 1"/>
          <p:cNvSpPr>
            <a:spLocks noGrp="1"/>
          </p:cNvSpPr>
          <p:nvPr>
            <p:ph type="title"/>
          </p:nvPr>
        </p:nvSpPr>
        <p:spPr/>
        <p:txBody>
          <a:bodyPr/>
          <a:lstStyle/>
          <a:p>
            <a:r>
              <a:rPr lang="en-US" spc="-40" dirty="0" smtClean="0"/>
              <a:t>Battery storage</a:t>
            </a:r>
            <a:endParaRPr lang="en-US" dirty="0"/>
          </a:p>
        </p:txBody>
      </p:sp>
      <p:sp>
        <p:nvSpPr>
          <p:cNvPr id="4" name="Slide Number Placeholder 3"/>
          <p:cNvSpPr>
            <a:spLocks noGrp="1"/>
          </p:cNvSpPr>
          <p:nvPr>
            <p:ph type="sldNum" sz="quarter" idx="4"/>
          </p:nvPr>
        </p:nvSpPr>
        <p:spPr/>
        <p:txBody>
          <a:bodyPr/>
          <a:lstStyle/>
          <a:p>
            <a:fld id="{1910CB5C-FA00-44BC-8C81-665BD0303758}" type="slidenum">
              <a:rPr lang="en-US" smtClean="0"/>
              <a:pPr/>
              <a:t>8</a:t>
            </a:fld>
            <a:endParaRPr lang="en-US" dirty="0"/>
          </a:p>
        </p:txBody>
      </p:sp>
      <p:grpSp>
        <p:nvGrpSpPr>
          <p:cNvPr id="5" name="Group 4"/>
          <p:cNvGrpSpPr/>
          <p:nvPr/>
        </p:nvGrpSpPr>
        <p:grpSpPr>
          <a:xfrm>
            <a:off x="1143000" y="980374"/>
            <a:ext cx="6934200" cy="4163126"/>
            <a:chOff x="685800" y="971550"/>
            <a:chExt cx="7696200" cy="4163126"/>
          </a:xfrm>
        </p:grpSpPr>
        <p:pic>
          <p:nvPicPr>
            <p:cNvPr id="6" name="Picture 5">
              <a:hlinkClick r:id="rId4"/>
            </p:cNvPr>
            <p:cNvPicPr>
              <a:picLocks noChangeAspect="1"/>
            </p:cNvPicPr>
            <p:nvPr/>
          </p:nvPicPr>
          <p:blipFill rotWithShape="1">
            <a:blip r:embed="rId5"/>
            <a:srcRect b="10430"/>
            <a:stretch/>
          </p:blipFill>
          <p:spPr>
            <a:xfrm>
              <a:off x="685800" y="971550"/>
              <a:ext cx="7696200" cy="3736839"/>
            </a:xfrm>
            <a:prstGeom prst="rect">
              <a:avLst/>
            </a:prstGeom>
          </p:spPr>
        </p:pic>
        <p:pic>
          <p:nvPicPr>
            <p:cNvPr id="7" name="Picture 6"/>
            <p:cNvPicPr>
              <a:picLocks noChangeAspect="1"/>
            </p:cNvPicPr>
            <p:nvPr/>
          </p:nvPicPr>
          <p:blipFill rotWithShape="1">
            <a:blip r:embed="rId5"/>
            <a:srcRect l="6804" t="88943" r="7395" b="378"/>
            <a:stretch/>
          </p:blipFill>
          <p:spPr>
            <a:xfrm>
              <a:off x="1981200" y="4689163"/>
              <a:ext cx="5072929" cy="445513"/>
            </a:xfrm>
            <a:prstGeom prst="rect">
              <a:avLst/>
            </a:prstGeom>
          </p:spPr>
        </p:pic>
      </p:grpSp>
    </p:spTree>
    <p:extLst>
      <p:ext uri="{BB962C8B-B14F-4D97-AF65-F5344CB8AC3E}">
        <p14:creationId xmlns:p14="http://schemas.microsoft.com/office/powerpoint/2010/main" val="114108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910CB5C-FA00-44BC-8C81-665BD0303758}" type="slidenum">
              <a:rPr lang="en-US" smtClean="0"/>
              <a:pPr/>
              <a:t>9</a:t>
            </a:fld>
            <a:endParaRPr lang="en-US" dirty="0"/>
          </a:p>
        </p:txBody>
      </p:sp>
      <p:sp>
        <p:nvSpPr>
          <p:cNvPr id="6" name="TextBox 5"/>
          <p:cNvSpPr txBox="1"/>
          <p:nvPr/>
        </p:nvSpPr>
        <p:spPr>
          <a:xfrm>
            <a:off x="3276600" y="1215807"/>
            <a:ext cx="5562600" cy="3108543"/>
          </a:xfrm>
          <a:prstGeom prst="rect">
            <a:avLst/>
          </a:prstGeom>
          <a:noFill/>
        </p:spPr>
        <p:txBody>
          <a:bodyPr wrap="square" rtlCol="0">
            <a:spAutoFit/>
          </a:bodyPr>
          <a:lstStyle/>
          <a:p>
            <a:pPr algn="l"/>
            <a:r>
              <a:rPr lang="en-US" sz="2000" b="1" dirty="0" smtClean="0">
                <a:solidFill>
                  <a:schemeClr val="accent6"/>
                </a:solidFill>
                <a:latin typeface="Arial" panose="020B0604020202020204" pitchFamily="34" charset="0"/>
                <a:cs typeface="Arial" panose="020B0604020202020204" pitchFamily="34" charset="0"/>
              </a:rPr>
              <a:t>What’s the correct sequence?</a:t>
            </a:r>
          </a:p>
          <a:p>
            <a:pPr marL="457200" indent="-457200">
              <a:buFont typeface="Arial"/>
              <a:buChar char="•"/>
            </a:pPr>
            <a:r>
              <a:rPr lang="en-US" sz="2000" dirty="0">
                <a:solidFill>
                  <a:schemeClr val="accent6"/>
                </a:solidFill>
                <a:latin typeface="Arial" panose="020B0604020202020204" pitchFamily="34" charset="0"/>
                <a:cs typeface="Arial" panose="020B0604020202020204" pitchFamily="34" charset="0"/>
              </a:rPr>
              <a:t>Electrolyte blocks electrons and converts chemical energy into electrical energy.</a:t>
            </a:r>
          </a:p>
          <a:p>
            <a:pPr marL="457200" indent="-457200" algn="l">
              <a:buFont typeface="Arial"/>
              <a:buChar char="•"/>
            </a:pPr>
            <a:r>
              <a:rPr lang="en-US" sz="2000" dirty="0" smtClean="0">
                <a:solidFill>
                  <a:schemeClr val="accent6"/>
                </a:solidFill>
                <a:latin typeface="Arial" panose="020B0604020202020204" pitchFamily="34" charset="0"/>
                <a:cs typeface="Arial" panose="020B0604020202020204" pitchFamily="34" charset="0"/>
              </a:rPr>
              <a:t>Chemical energy is stored in the battery — electrons build up at the anode (negative).</a:t>
            </a:r>
          </a:p>
          <a:p>
            <a:pPr marL="457200" indent="-457200">
              <a:buFont typeface="Arial"/>
              <a:buChar char="•"/>
            </a:pPr>
            <a:r>
              <a:rPr lang="en-US" sz="2000" dirty="0">
                <a:solidFill>
                  <a:schemeClr val="accent6"/>
                </a:solidFill>
                <a:latin typeface="Arial" panose="020B0604020202020204" pitchFamily="34" charset="0"/>
                <a:cs typeface="Arial" panose="020B0604020202020204" pitchFamily="34" charset="0"/>
              </a:rPr>
              <a:t>Anode (negative) releases electrons that repel one another.</a:t>
            </a:r>
          </a:p>
          <a:p>
            <a:pPr marL="457200" indent="-457200" algn="l">
              <a:buFont typeface="Arial"/>
              <a:buChar char="•"/>
            </a:pPr>
            <a:r>
              <a:rPr lang="en-US" sz="2000" dirty="0">
                <a:solidFill>
                  <a:schemeClr val="accent6"/>
                </a:solidFill>
                <a:latin typeface="Arial" panose="020B0604020202020204" pitchFamily="34" charset="0"/>
                <a:cs typeface="Arial" panose="020B0604020202020204" pitchFamily="34" charset="0"/>
              </a:rPr>
              <a:t>Electrons follow a circuit to move from the anode to the cathode. </a:t>
            </a:r>
            <a:endParaRPr lang="en-US" sz="2000" dirty="0" smtClean="0">
              <a:solidFill>
                <a:schemeClr val="accent6"/>
              </a:solidFill>
              <a:latin typeface="Arial" panose="020B0604020202020204" pitchFamily="34" charset="0"/>
              <a:cs typeface="Arial" panose="020B0604020202020204" pitchFamily="34" charset="0"/>
            </a:endParaRPr>
          </a:p>
          <a:p>
            <a:pPr algn="l"/>
            <a:endParaRPr lang="en-US" sz="16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457200" y="285750"/>
            <a:ext cx="8229600" cy="841376"/>
          </a:xfrm>
        </p:spPr>
        <p:txBody>
          <a:bodyPr/>
          <a:lstStyle/>
          <a:p>
            <a:r>
              <a:rPr lang="en-US" spc="-40" dirty="0" smtClean="0"/>
              <a:t>What happens inside a battery?</a:t>
            </a:r>
            <a:endParaRPr lang="en-US" dirty="0"/>
          </a:p>
        </p:txBody>
      </p:sp>
      <p:pic>
        <p:nvPicPr>
          <p:cNvPr id="12" name="Picture 11"/>
          <p:cNvPicPr>
            <a:picLocks noChangeAspect="1"/>
          </p:cNvPicPr>
          <p:nvPr/>
        </p:nvPicPr>
        <p:blipFill>
          <a:blip r:embed="rId3"/>
          <a:stretch>
            <a:fillRect/>
          </a:stretch>
        </p:blipFill>
        <p:spPr>
          <a:xfrm>
            <a:off x="228600" y="1123950"/>
            <a:ext cx="2947198" cy="3505200"/>
          </a:xfrm>
          <a:prstGeom prst="rect">
            <a:avLst/>
          </a:prstGeom>
        </p:spPr>
      </p:pic>
    </p:spTree>
    <p:extLst>
      <p:ext uri="{BB962C8B-B14F-4D97-AF65-F5344CB8AC3E}">
        <p14:creationId xmlns:p14="http://schemas.microsoft.com/office/powerpoint/2010/main" val="88713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ALLIANT ENERGY NEW">
      <a:dk1>
        <a:srgbClr val="000000"/>
      </a:dk1>
      <a:lt1>
        <a:srgbClr val="FFFFFF"/>
      </a:lt1>
      <a:dk2>
        <a:srgbClr val="000000"/>
      </a:dk2>
      <a:lt2>
        <a:srgbClr val="808080"/>
      </a:lt2>
      <a:accent1>
        <a:srgbClr val="2199DB"/>
      </a:accent1>
      <a:accent2>
        <a:srgbClr val="66CCFF"/>
      </a:accent2>
      <a:accent3>
        <a:srgbClr val="F49F15"/>
      </a:accent3>
      <a:accent4>
        <a:srgbClr val="72BE45"/>
      </a:accent4>
      <a:accent5>
        <a:srgbClr val="1B71BC"/>
      </a:accent5>
      <a:accent6>
        <a:srgbClr val="505153"/>
      </a:accent6>
      <a:hlink>
        <a:srgbClr val="B3B3B3"/>
      </a:hlink>
      <a:folHlink>
        <a:srgbClr val="66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Geneva" charset="0"/>
          </a:defRPr>
        </a:defPPr>
      </a:lstStyle>
    </a:lnDef>
    <a:txDef>
      <a:spPr>
        <a:noFill/>
      </a:spPr>
      <a:bodyPr wrap="square" rtlCol="0">
        <a:spAutoFit/>
      </a:bodyPr>
      <a:lstStyle>
        <a:defPPr algn="l">
          <a:defRPr sz="1600" dirty="0" err="1" smtClean="0">
            <a:solidFill>
              <a:schemeClr val="tx1">
                <a:lumMod val="65000"/>
                <a:lumOff val="35000"/>
              </a:schemeClr>
            </a:solidFill>
            <a:latin typeface="Arial" panose="020B0604020202020204" pitchFamily="34" charset="0"/>
            <a:cs typeface="Arial" panose="020B0604020202020204" pitchFamily="34" charset="0"/>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ALLIANT ENERGY NEW">
      <a:dk1>
        <a:srgbClr val="000000"/>
      </a:dk1>
      <a:lt1>
        <a:srgbClr val="FFFFFF"/>
      </a:lt1>
      <a:dk2>
        <a:srgbClr val="000000"/>
      </a:dk2>
      <a:lt2>
        <a:srgbClr val="808080"/>
      </a:lt2>
      <a:accent1>
        <a:srgbClr val="2199DB"/>
      </a:accent1>
      <a:accent2>
        <a:srgbClr val="66CCFF"/>
      </a:accent2>
      <a:accent3>
        <a:srgbClr val="F49F15"/>
      </a:accent3>
      <a:accent4>
        <a:srgbClr val="72BE45"/>
      </a:accent4>
      <a:accent5>
        <a:srgbClr val="1B71BC"/>
      </a:accent5>
      <a:accent6>
        <a:srgbClr val="505153"/>
      </a:accent6>
      <a:hlink>
        <a:srgbClr val="B3B3B3"/>
      </a:hlink>
      <a:folHlink>
        <a:srgbClr val="66CC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Geneva" charset="0"/>
          </a:defRPr>
        </a:defPPr>
      </a:lstStyle>
    </a:lnDef>
    <a:txDef>
      <a:spPr>
        <a:noFill/>
      </a:spPr>
      <a:bodyPr wrap="square" rtlCol="0">
        <a:spAutoFit/>
      </a:bodyPr>
      <a:lstStyle>
        <a:defPPr algn="l">
          <a:defRPr sz="1600" dirty="0" err="1" smtClean="0">
            <a:solidFill>
              <a:schemeClr val="tx1">
                <a:lumMod val="65000"/>
                <a:lumOff val="35000"/>
              </a:schemeClr>
            </a:solidFill>
            <a:latin typeface="Arial" panose="020B0604020202020204" pitchFamily="34" charset="0"/>
            <a:cs typeface="Arial" panose="020B0604020202020204" pitchFamily="34" charset="0"/>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20e89f72-0066-4a44-9cf9-00e87109f0de"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C33C36B69F67AF4980CDCC0350D9448F" ma:contentTypeVersion="4" ma:contentTypeDescription="Create a new document." ma:contentTypeScope="" ma:versionID="bdcc7b80e11c298f727053f46308783d">
  <xsd:schema xmlns:xsd="http://www.w3.org/2001/XMLSchema" xmlns:xs="http://www.w3.org/2001/XMLSchema" xmlns:p="http://schemas.microsoft.com/office/2006/metadata/properties" xmlns:ns2="6259d422-5119-4798-9a46-8ea4cd2e94f5" targetNamespace="http://schemas.microsoft.com/office/2006/metadata/properties" ma:root="true" ma:fieldsID="69cb94a5a6c24510e22a20c2c358f129" ns2:_="">
    <xsd:import namespace="6259d422-5119-4798-9a46-8ea4cd2e94f5"/>
    <xsd:element name="properties">
      <xsd:complexType>
        <xsd:sequence>
          <xsd:element name="documentManagement">
            <xsd:complexType>
              <xsd:all>
                <xsd:element ref="ns2:TaxCatchAll" minOccurs="0"/>
                <xsd:element ref="ns2:TaxCatchAllLabel" minOccurs="0"/>
                <xsd:element ref="ns2:Data_x0020_ClassificationsTaxHTField0" minOccurs="0"/>
                <xsd:element ref="ns2:_dlc_DocId" minOccurs="0"/>
                <xsd:element ref="ns2:_dlc_DocIdUrl" minOccurs="0"/>
                <xsd:element ref="ns2:_dlc_DocIdPersistId"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59d422-5119-4798-9a46-8ea4cd2e94f5"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0af1532d-0c95-4247-b8f4-84880e234e2d}" ma:internalName="TaxCatchAll" ma:showField="CatchAllData" ma:web="146e5ec7-75f4-4968-92d4-370778512172">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0af1532d-0c95-4247-b8f4-84880e234e2d}" ma:internalName="TaxCatchAllLabel" ma:readOnly="true" ma:showField="CatchAllDataLabel" ma:web="146e5ec7-75f4-4968-92d4-370778512172">
      <xsd:complexType>
        <xsd:complexContent>
          <xsd:extension base="dms:MultiChoiceLookup">
            <xsd:sequence>
              <xsd:element name="Value" type="dms:Lookup" maxOccurs="unbounded" minOccurs="0" nillable="true"/>
            </xsd:sequence>
          </xsd:extension>
        </xsd:complexContent>
      </xsd:complexType>
    </xsd:element>
    <xsd:element name="Data_x0020_ClassificationsTaxHTField0" ma:index="10" nillable="true" ma:taxonomy="true" ma:internalName="Data_x0020_ClassificationsTaxHTField0" ma:taxonomyFieldName="Data_x0020_Classifications" ma:displayName="Data Classifications" ma:readOnly="false" ma:default="" ma:fieldId="{14a1af96-f5a0-4ae4-ade0-c35c64a397e4}" ma:sspId="20e89f72-0066-4a44-9cf9-00e87109f0de" ma:termSetId="7bbbad2a-dbc0-4a88-aef7-4c99e3538bc9" ma:anchorId="dfa5421a-0da9-4d05-9eb5-072227d3d266" ma:open="false" ma:isKeyword="false">
      <xsd:complexType>
        <xsd:sequence>
          <xsd:element ref="pc:Terms" minOccurs="0" maxOccurs="1"/>
        </xsd:sequence>
      </xsd:complex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Enterprise Keywords" ma:readOnly="false" ma:fieldId="{23f27201-bee3-471e-b2e7-b64fd8b7ca38}" ma:taxonomyMulti="true" ma:sspId="20e89f72-0066-4a44-9cf9-00e87109f0d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6259d422-5119-4798-9a46-8ea4cd2e94f5"/>
    <Data_x0020_ClassificationsTaxHTField0 xmlns="6259d422-5119-4798-9a46-8ea4cd2e94f5">
      <Terms xmlns="http://schemas.microsoft.com/office/infopath/2007/PartnerControls"/>
    </Data_x0020_ClassificationsTaxHTField0>
    <TaxKeywordTaxHTField xmlns="6259d422-5119-4798-9a46-8ea4cd2e94f5">
      <Terms xmlns="http://schemas.microsoft.com/office/infopath/2007/PartnerControls"/>
    </TaxKeywordTaxHTField>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43BCF6-1E78-446C-B347-744AF2D3D03D}">
  <ds:schemaRefs>
    <ds:schemaRef ds:uri="http://schemas.microsoft.com/sharepoint/events"/>
  </ds:schemaRefs>
</ds:datastoreItem>
</file>

<file path=customXml/itemProps2.xml><?xml version="1.0" encoding="utf-8"?>
<ds:datastoreItem xmlns:ds="http://schemas.openxmlformats.org/officeDocument/2006/customXml" ds:itemID="{E1ADC707-43B0-4C58-A8E7-EE0E2922A464}">
  <ds:schemaRefs>
    <ds:schemaRef ds:uri="Microsoft.SharePoint.Taxonomy.ContentTypeSync"/>
  </ds:schemaRefs>
</ds:datastoreItem>
</file>

<file path=customXml/itemProps3.xml><?xml version="1.0" encoding="utf-8"?>
<ds:datastoreItem xmlns:ds="http://schemas.openxmlformats.org/officeDocument/2006/customXml" ds:itemID="{32AB09F6-E8B6-41EB-9619-7881D29153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59d422-5119-4798-9a46-8ea4cd2e94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86BDAFD-F34D-423D-8A3D-8178F35A520C}">
  <ds:schemaRefs>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http://purl.org/dc/dcmitype/"/>
    <ds:schemaRef ds:uri="6259d422-5119-4798-9a46-8ea4cd2e94f5"/>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F8EB1707-2EC3-49D8-92B8-AF7965151A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3686</Words>
  <Application>Microsoft Office PowerPoint</Application>
  <PresentationFormat>On-screen Show (16:9)</PresentationFormat>
  <Paragraphs>333</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Blank</vt:lpstr>
      <vt:lpstr>1_Blank</vt:lpstr>
      <vt:lpstr>“Homing” in on energy efficiency</vt:lpstr>
      <vt:lpstr>What’s the wattage?</vt:lpstr>
      <vt:lpstr>What’s wattage?</vt:lpstr>
      <vt:lpstr>More than wattage?</vt:lpstr>
      <vt:lpstr>Try it!</vt:lpstr>
      <vt:lpstr>More than wattage?</vt:lpstr>
      <vt:lpstr>Try it!</vt:lpstr>
      <vt:lpstr>Battery storage</vt:lpstr>
      <vt:lpstr>What happens inside a battery?</vt:lpstr>
      <vt:lpstr>What happens inside a battery?</vt:lpstr>
      <vt:lpstr>Try it!</vt:lpstr>
      <vt:lpstr>Show whatcha know…</vt:lpstr>
      <vt:lpstr>Power to power everything</vt:lpstr>
      <vt:lpstr>Power to power everything</vt:lpstr>
      <vt:lpstr>Power to power everything</vt:lpstr>
      <vt:lpstr>What to consider as you home in on it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2012-03-28T21:04:30Z</dcterms:created>
  <dcterms:modified xsi:type="dcterms:W3CDTF">2019-02-04T19:09:24Z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0x010100C33C36B69F67AF4980CDCC0350D9448F</vt:lpwstr>
  </property>
</Properties>
</file>