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6"/>
    <p:sldMasterId id="2147483739" r:id="rId7"/>
  </p:sldMasterIdLst>
  <p:notesMasterIdLst>
    <p:notesMasterId r:id="rId21"/>
  </p:notesMasterIdLst>
  <p:handoutMasterIdLst>
    <p:handoutMasterId r:id="rId22"/>
  </p:handoutMasterIdLst>
  <p:sldIdLst>
    <p:sldId id="289" r:id="rId8"/>
    <p:sldId id="274" r:id="rId9"/>
    <p:sldId id="305" r:id="rId10"/>
    <p:sldId id="318" r:id="rId11"/>
    <p:sldId id="307" r:id="rId12"/>
    <p:sldId id="308" r:id="rId13"/>
    <p:sldId id="309" r:id="rId14"/>
    <p:sldId id="310" r:id="rId15"/>
    <p:sldId id="312" r:id="rId16"/>
    <p:sldId id="316" r:id="rId17"/>
    <p:sldId id="314" r:id="rId18"/>
    <p:sldId id="317" r:id="rId19"/>
    <p:sldId id="321" r:id="rId20"/>
  </p:sldIdLst>
  <p:sldSz cx="9144000" cy="5143500" type="screen16x9"/>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1pPr>
    <a:lvl2pPr marL="4572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2pPr>
    <a:lvl3pPr marL="9144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3pPr>
    <a:lvl4pPr marL="13716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4pPr>
    <a:lvl5pPr marL="18288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5pPr>
    <a:lvl6pPr marL="2286000" algn="l" defTabSz="914400" rtl="0" eaLnBrk="1" latinLnBrk="0" hangingPunct="1">
      <a:defRPr sz="2400" kern="1200">
        <a:solidFill>
          <a:schemeClr val="tx1"/>
        </a:solidFill>
        <a:latin typeface="Times" pitchFamily="123" charset="0"/>
        <a:ea typeface="Geneva" pitchFamily="123" charset="-128"/>
        <a:cs typeface="+mn-cs"/>
      </a:defRPr>
    </a:lvl6pPr>
    <a:lvl7pPr marL="2743200" algn="l" defTabSz="914400" rtl="0" eaLnBrk="1" latinLnBrk="0" hangingPunct="1">
      <a:defRPr sz="2400" kern="1200">
        <a:solidFill>
          <a:schemeClr val="tx1"/>
        </a:solidFill>
        <a:latin typeface="Times" pitchFamily="123" charset="0"/>
        <a:ea typeface="Geneva" pitchFamily="123" charset="-128"/>
        <a:cs typeface="+mn-cs"/>
      </a:defRPr>
    </a:lvl7pPr>
    <a:lvl8pPr marL="3200400" algn="l" defTabSz="914400" rtl="0" eaLnBrk="1" latinLnBrk="0" hangingPunct="1">
      <a:defRPr sz="2400" kern="1200">
        <a:solidFill>
          <a:schemeClr val="tx1"/>
        </a:solidFill>
        <a:latin typeface="Times" pitchFamily="123" charset="0"/>
        <a:ea typeface="Geneva" pitchFamily="123" charset="-128"/>
        <a:cs typeface="+mn-cs"/>
      </a:defRPr>
    </a:lvl8pPr>
    <a:lvl9pPr marL="3657600" algn="l" defTabSz="914400" rtl="0" eaLnBrk="1" latinLnBrk="0" hangingPunct="1">
      <a:defRPr sz="2400" kern="1200">
        <a:solidFill>
          <a:schemeClr val="tx1"/>
        </a:solidFill>
        <a:latin typeface="Times" pitchFamily="123" charset="0"/>
        <a:ea typeface="Geneva" pitchFamily="123"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0A4B99"/>
    <a:srgbClr val="00478A"/>
    <a:srgbClr val="004483"/>
    <a:srgbClr val="223899"/>
    <a:srgbClr val="8A1A1A"/>
    <a:srgbClr val="333399"/>
    <a:srgbClr val="FAC81A"/>
    <a:srgbClr val="FFFF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4" autoAdjust="0"/>
    <p:restoredTop sz="76232" autoAdjust="0"/>
  </p:normalViewPr>
  <p:slideViewPr>
    <p:cSldViewPr>
      <p:cViewPr>
        <p:scale>
          <a:sx n="66" d="100"/>
          <a:sy n="66" d="100"/>
        </p:scale>
        <p:origin x="-2194" y="-394"/>
      </p:cViewPr>
      <p:guideLst>
        <p:guide orient="horz" pos="162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varScale="1">
      <p:scale>
        <a:sx n="100" d="100"/>
        <a:sy n="100" d="100"/>
      </p:scale>
      <p:origin x="0" y="0"/>
    </p:cViewPr>
  </p:sorterViewPr>
  <p:notesViewPr>
    <p:cSldViewPr>
      <p:cViewPr>
        <p:scale>
          <a:sx n="204" d="100"/>
          <a:sy n="204" d="100"/>
        </p:scale>
        <p:origin x="-1136" y="186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32771"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lgn="r">
              <a:defRPr sz="1200">
                <a:latin typeface="Times" charset="0"/>
                <a:ea typeface="Geneva" charset="0"/>
                <a:cs typeface="+mn-cs"/>
              </a:defRPr>
            </a:lvl1pPr>
          </a:lstStyle>
          <a:p>
            <a:pPr>
              <a:defRPr/>
            </a:pPr>
            <a:endParaRPr lang="en-US" dirty="0"/>
          </a:p>
        </p:txBody>
      </p:sp>
      <p:sp>
        <p:nvSpPr>
          <p:cNvPr id="32772"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32773"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lgn="r">
              <a:defRPr sz="1200" smtClean="0"/>
            </a:lvl1pPr>
          </a:lstStyle>
          <a:p>
            <a:pPr>
              <a:defRPr/>
            </a:pPr>
            <a:fld id="{506DE0DC-4361-45FF-A16D-18434E563A66}" type="slidenum">
              <a:rPr lang="en-US"/>
              <a:pPr>
                <a:defRPr/>
              </a:pPr>
              <a:t>‹#›</a:t>
            </a:fld>
            <a:endParaRPr lang="en-US" dirty="0"/>
          </a:p>
        </p:txBody>
      </p:sp>
    </p:spTree>
    <p:extLst>
      <p:ext uri="{BB962C8B-B14F-4D97-AF65-F5344CB8AC3E}">
        <p14:creationId xmlns:p14="http://schemas.microsoft.com/office/powerpoint/2010/main" val="8094079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15363"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lgn="r">
              <a:defRPr sz="1200">
                <a:latin typeface="Times" charset="0"/>
                <a:ea typeface="Geneva" charset="0"/>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396875" y="692150"/>
            <a:ext cx="61563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95325" y="4387850"/>
            <a:ext cx="555942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15367" name="Rectangle 7"/>
          <p:cNvSpPr>
            <a:spLocks noGrp="1" noChangeArrowheads="1"/>
          </p:cNvSpPr>
          <p:nvPr>
            <p:ph type="sldNum" sz="quarter" idx="5"/>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lgn="r">
              <a:defRPr sz="1200" smtClean="0"/>
            </a:lvl1pPr>
          </a:lstStyle>
          <a:p>
            <a:pPr>
              <a:defRPr/>
            </a:pPr>
            <a:fld id="{49C97B77-3B18-4840-8A0C-786574E74D3B}" type="slidenum">
              <a:rPr lang="en-US"/>
              <a:pPr>
                <a:defRPr/>
              </a:pPr>
              <a:t>‹#›</a:t>
            </a:fld>
            <a:endParaRPr lang="en-US" dirty="0"/>
          </a:p>
        </p:txBody>
      </p:sp>
    </p:spTree>
    <p:extLst>
      <p:ext uri="{BB962C8B-B14F-4D97-AF65-F5344CB8AC3E}">
        <p14:creationId xmlns:p14="http://schemas.microsoft.com/office/powerpoint/2010/main" val="4199671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57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Expanding</a:t>
            </a:r>
            <a:r>
              <a:rPr lang="en-US" b="1" baseline="0" dirty="0" smtClean="0"/>
              <a:t> into efficiency (1 slide: 1 </a:t>
            </a:r>
            <a:r>
              <a:rPr lang="mr-IN" b="1" baseline="0" dirty="0" smtClean="0"/>
              <a:t>–</a:t>
            </a:r>
            <a:r>
              <a:rPr lang="en-US" b="1" baseline="0" dirty="0" smtClean="0"/>
              <a:t> 5 minutes)</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baseline="0" dirty="0" smtClean="0"/>
              <a:t>Pose the True/False question. Students are likely to say it’s true, even if they’re unsure. Whether connected to fully charged devices or no devices, a charger will draw a little electricity, sometimes referred to as vampire power, leaking electricity, or phantom load.</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b="0" baseline="0"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baseline="0" dirty="0" smtClean="0"/>
              <a:t>There is an Ask the Expert question on the AE Kids website that covers this topic more thoroughly: https://www.alliantenergykids.com/AllAboutEnergy/AskTheExperts</a:t>
            </a:r>
            <a:endParaRPr lang="en-US" b="0" baseline="0" dirty="0"/>
          </a:p>
        </p:txBody>
      </p:sp>
    </p:spTree>
    <p:extLst>
      <p:ext uri="{BB962C8B-B14F-4D97-AF65-F5344CB8AC3E}">
        <p14:creationId xmlns:p14="http://schemas.microsoft.com/office/powerpoint/2010/main" val="234461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Expanding</a:t>
            </a:r>
            <a:r>
              <a:rPr lang="en-US" b="1" baseline="0" dirty="0" smtClean="0"/>
              <a:t> into efficiency (1 slide: 3 </a:t>
            </a:r>
            <a:r>
              <a:rPr lang="mr-IN" b="1" baseline="0" dirty="0" smtClean="0"/>
              <a:t>–</a:t>
            </a:r>
            <a:r>
              <a:rPr lang="en-US" b="1" baseline="0" dirty="0" smtClean="0"/>
              <a:t> 5 minutes)</a:t>
            </a:r>
          </a:p>
          <a:p>
            <a:endParaRPr lang="en-US" dirty="0"/>
          </a:p>
          <a:p>
            <a:pPr marL="228600" indent="-228600">
              <a:buFont typeface="+mj-lt"/>
              <a:buAutoNum type="arabicPeriod"/>
            </a:pPr>
            <a:r>
              <a:rPr lang="en-US" dirty="0"/>
              <a:t>So electricity</a:t>
            </a:r>
            <a:r>
              <a:rPr lang="en-US" baseline="0" dirty="0"/>
              <a:t> charges batteries on phones. Electricity usually comes from outlets and wiring in the walls. </a:t>
            </a:r>
            <a:r>
              <a:rPr lang="en-US" dirty="0"/>
              <a:t>Before</a:t>
            </a:r>
            <a:r>
              <a:rPr lang="en-US" baseline="0" dirty="0"/>
              <a:t> showing the definition of “electric current,” ask students to define electricity. See if the class can quickly develop a consensus definition. It is likely to be along the lines of power/energy in homes etc. </a:t>
            </a:r>
          </a:p>
          <a:p>
            <a:pPr marL="228600" indent="-228600">
              <a:buFont typeface="+mj-lt"/>
              <a:buAutoNum type="arabicPeriod"/>
            </a:pPr>
            <a:endParaRPr lang="en-US" baseline="0" dirty="0"/>
          </a:p>
          <a:p>
            <a:pPr marL="228600" indent="-228600">
              <a:buFont typeface="+mj-lt"/>
              <a:buAutoNum type="arabicPeriod"/>
            </a:pPr>
            <a:r>
              <a:rPr lang="en-US" baseline="0" dirty="0"/>
              <a:t>Show the </a:t>
            </a:r>
            <a:r>
              <a:rPr lang="en-US" baseline="0" dirty="0" smtClean="0"/>
              <a:t>video definition: https://www.youtube.com/watch?v=tvWeHtqFId8</a:t>
            </a:r>
            <a:endParaRPr lang="en-US" baseline="0" dirty="0"/>
          </a:p>
          <a:p>
            <a:pPr marL="228600" indent="-228600">
              <a:buFont typeface="+mj-lt"/>
              <a:buAutoNum type="arabicPeriod"/>
            </a:pPr>
            <a:endParaRPr lang="en-US" baseline="0" dirty="0"/>
          </a:p>
          <a:p>
            <a:pPr marL="228600" indent="-228600">
              <a:buFont typeface="+mj-lt"/>
              <a:buAutoNum type="arabicPeriod"/>
            </a:pPr>
            <a:r>
              <a:rPr lang="en-US" baseline="0" dirty="0"/>
              <a:t>Ask a few students to share something that they learned from the definition.</a:t>
            </a:r>
          </a:p>
          <a:p>
            <a:pPr marL="228600" indent="-228600">
              <a:buFont typeface="+mj-lt"/>
              <a:buAutoNum type="arabicPeriod"/>
            </a:pPr>
            <a:endParaRPr lang="en-US" baseline="0" dirty="0"/>
          </a:p>
          <a:p>
            <a:pPr marL="228600" indent="-228600">
              <a:buFont typeface="+mj-lt"/>
              <a:buAutoNum type="arabicPeriod"/>
            </a:pPr>
            <a:r>
              <a:rPr lang="en-US" baseline="0" dirty="0"/>
              <a:t>Ask students to share examples other than electricity that provide power and energy to homes. They’re likely to come up with natural gas. They may even come up with sunlight (makes it so you don’t have to use lights and/or heat up the home as much), wind (to cool the home), etc.</a:t>
            </a:r>
          </a:p>
        </p:txBody>
      </p:sp>
    </p:spTree>
    <p:extLst>
      <p:ext uri="{BB962C8B-B14F-4D97-AF65-F5344CB8AC3E}">
        <p14:creationId xmlns:p14="http://schemas.microsoft.com/office/powerpoint/2010/main" val="35124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Expanding</a:t>
            </a:r>
            <a:r>
              <a:rPr lang="en-US" b="1" baseline="0" dirty="0" smtClean="0"/>
              <a:t> into efficiency (1 of 2 slides: 15 </a:t>
            </a:r>
            <a:r>
              <a:rPr lang="mr-IN" b="1" baseline="0" dirty="0" smtClean="0"/>
              <a:t>–</a:t>
            </a:r>
            <a:r>
              <a:rPr lang="en-US" b="1" baseline="0" dirty="0" smtClean="0"/>
              <a:t> 20 minutes)</a:t>
            </a:r>
          </a:p>
          <a:p>
            <a:endParaRPr lang="en-US" dirty="0" smtClean="0"/>
          </a:p>
          <a:p>
            <a:r>
              <a:rPr lang="en-US" dirty="0" smtClean="0"/>
              <a:t>This section</a:t>
            </a:r>
            <a:r>
              <a:rPr lang="en-US" baseline="0" dirty="0" smtClean="0"/>
              <a:t> of the module has student groups identifying and assessing energy use around the home. </a:t>
            </a:r>
            <a:endParaRPr lang="en-US" dirty="0" smtClean="0"/>
          </a:p>
          <a:p>
            <a:endParaRPr lang="en-US" dirty="0" smtClean="0"/>
          </a:p>
          <a:p>
            <a:pPr marL="228600" indent="-228600">
              <a:buFont typeface="+mj-lt"/>
              <a:buAutoNum type="arabicPeriod"/>
            </a:pPr>
            <a:r>
              <a:rPr lang="en-US" dirty="0" smtClean="0"/>
              <a:t>Guide students through your expectations for the activity</a:t>
            </a:r>
            <a:r>
              <a:rPr lang="en-US" baseline="0" dirty="0" smtClean="0"/>
              <a:t>, including setting time frames. Go through each step in the process, answering questions, etc. Step #3 is an excellent opportunity for students to create a table in Excel/Numbers. The slide provides suggestions for different columns, but students may think of other ways to classify their items. And by creating a spreadsheet, they can easily organize them in multiple ways — e.g., by frequency, by importance, by amount of energy consumed. Building spreadsheets will add a little time to the activity. </a:t>
            </a:r>
          </a:p>
          <a:p>
            <a:pPr marL="228600" indent="-228600">
              <a:buFont typeface="+mj-lt"/>
              <a:buAutoNum type="arabicPeriod"/>
            </a:pPr>
            <a:endParaRPr lang="en-US" baseline="0" dirty="0" smtClean="0"/>
          </a:p>
          <a:p>
            <a:pPr marL="228600" indent="-228600">
              <a:buFont typeface="+mj-lt"/>
              <a:buAutoNum type="arabicPeriod"/>
            </a:pPr>
            <a:r>
              <a:rPr lang="en-US" baseline="0" dirty="0" smtClean="0"/>
              <a:t>Check in with each group to assess their definitions for energy efficiency. In some cases, you may need to expand their definitions to include energy consumption beyond electricity. </a:t>
            </a:r>
          </a:p>
          <a:p>
            <a:pPr marL="228600" indent="-228600">
              <a:buFont typeface="+mj-lt"/>
              <a:buAutoNum type="arabicPeriod"/>
            </a:pPr>
            <a:endParaRPr lang="en-US" baseline="0" dirty="0" smtClean="0"/>
          </a:p>
        </p:txBody>
      </p:sp>
    </p:spTree>
    <p:extLst>
      <p:ext uri="{BB962C8B-B14F-4D97-AF65-F5344CB8AC3E}">
        <p14:creationId xmlns:p14="http://schemas.microsoft.com/office/powerpoint/2010/main" val="35124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Expanding</a:t>
            </a:r>
            <a:r>
              <a:rPr lang="en-US" b="1" baseline="0" dirty="0" smtClean="0"/>
              <a:t> into efficiency (2 of 2 slides: 20 </a:t>
            </a:r>
            <a:r>
              <a:rPr lang="mr-IN" b="1" baseline="0" dirty="0" smtClean="0"/>
              <a:t>–</a:t>
            </a:r>
            <a:r>
              <a:rPr lang="en-US" b="1" baseline="0" dirty="0" smtClean="0"/>
              <a:t> 30 minutes)</a:t>
            </a:r>
          </a:p>
          <a:p>
            <a:endParaRPr lang="en-US" dirty="0" smtClean="0"/>
          </a:p>
          <a:p>
            <a:r>
              <a:rPr lang="en-US" dirty="0" smtClean="0"/>
              <a:t>This section</a:t>
            </a:r>
            <a:r>
              <a:rPr lang="en-US" baseline="0" dirty="0" smtClean="0"/>
              <a:t> of the module has the student groups share their suggestions for making an impact by minimizing waste and maximizing the potential for input to equal output. Though this is a continuation of the previous slide, we strongly suggest ensuring that all of the groups complete Steps 1 </a:t>
            </a:r>
            <a:r>
              <a:rPr lang="mr-IN" baseline="0" dirty="0" smtClean="0"/>
              <a:t>–</a:t>
            </a:r>
            <a:r>
              <a:rPr lang="en-US" baseline="0" dirty="0" smtClean="0"/>
              <a:t> 4 before introducing Steps 5 and 6.</a:t>
            </a:r>
            <a:endParaRPr lang="en-US" dirty="0" smtClean="0"/>
          </a:p>
          <a:p>
            <a:endParaRPr lang="en-US" dirty="0" smtClean="0"/>
          </a:p>
          <a:p>
            <a:pPr marL="228600" indent="-228600">
              <a:buFont typeface="+mj-lt"/>
              <a:buAutoNum type="arabicPeriod"/>
            </a:pPr>
            <a:r>
              <a:rPr lang="en-US" dirty="0" smtClean="0"/>
              <a:t>Share with students</a:t>
            </a:r>
            <a:r>
              <a:rPr lang="en-US" baseline="0" dirty="0" smtClean="0"/>
              <a:t> that they will continue their assessment of steps that will minimize waste/maximize output relative to input. Their task is to make recommendations. Those recommendations should consider the questions posed in Step 5. Go over Step 5 as a class. Ask what factors influence the ease/difficulty for making a change. (Cost, change of lifestyle/habit, people required to make the change, etc.)</a:t>
            </a:r>
          </a:p>
          <a:p>
            <a:pPr marL="228600" indent="-228600">
              <a:buFont typeface="+mj-lt"/>
              <a:buAutoNum type="arabicPeriod"/>
            </a:pPr>
            <a:endParaRPr lang="en-US" baseline="0" dirty="0" smtClean="0"/>
          </a:p>
          <a:p>
            <a:pPr marL="228600" indent="-228600">
              <a:buFont typeface="+mj-lt"/>
              <a:buAutoNum type="arabicPeriod"/>
            </a:pPr>
            <a:r>
              <a:rPr lang="en-US" baseline="0" dirty="0" smtClean="0"/>
              <a:t>Set your time expectations and presentation expectations.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Have student groups report out some of their items and suggestions. Ask them to identify at least one that they believe would be easy to implement and one idea that may be surprising — i.e., one that not many people would think about. </a:t>
            </a:r>
          </a:p>
          <a:p>
            <a:pPr marL="228600" indent="-228600">
              <a:buFont typeface="+mj-lt"/>
              <a:buAutoNum type="arabicPeriod"/>
            </a:pPr>
            <a:endParaRPr lang="en-US" baseline="0" dirty="0" smtClean="0"/>
          </a:p>
        </p:txBody>
      </p:sp>
    </p:spTree>
    <p:extLst>
      <p:ext uri="{BB962C8B-B14F-4D97-AF65-F5344CB8AC3E}">
        <p14:creationId xmlns:p14="http://schemas.microsoft.com/office/powerpoint/2010/main" val="35124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Setting</a:t>
            </a:r>
            <a:r>
              <a:rPr lang="en-US" b="1" baseline="0" dirty="0" smtClean="0"/>
              <a:t> the stage (1 slide: 3 </a:t>
            </a:r>
            <a:r>
              <a:rPr lang="mr-IN" b="1" baseline="0" dirty="0" smtClean="0"/>
              <a:t>–</a:t>
            </a:r>
            <a:r>
              <a:rPr lang="en-US" b="1" baseline="0" dirty="0" smtClean="0"/>
              <a:t> 5 minutes)</a:t>
            </a:r>
            <a:endParaRPr lang="en-US" b="1" dirty="0" smtClean="0"/>
          </a:p>
          <a:p>
            <a:pPr marL="228600" indent="-228600">
              <a:buFont typeface="+mj-lt"/>
              <a:buAutoNum type="arabicPeriod"/>
            </a:pPr>
            <a:r>
              <a:rPr lang="en-US" dirty="0" smtClean="0"/>
              <a:t>Have</a:t>
            </a:r>
            <a:r>
              <a:rPr lang="en-US" baseline="0" dirty="0" smtClean="0"/>
              <a:t> this slide on display as students enter the classroom. If that’s not possible, be sure to leave it up for at least 30 seconds before introducing the activity. </a:t>
            </a:r>
          </a:p>
          <a:p>
            <a:pPr marL="228600" indent="-228600">
              <a:buFont typeface="+mj-lt"/>
              <a:buAutoNum type="arabicPeriod"/>
            </a:pPr>
            <a:endParaRPr lang="en-US" baseline="0" dirty="0" smtClean="0"/>
          </a:p>
          <a:p>
            <a:pPr marL="228600" indent="-228600">
              <a:buFont typeface="+mj-lt"/>
              <a:buAutoNum type="arabicPeriod"/>
            </a:pPr>
            <a:r>
              <a:rPr lang="en-US" baseline="0" dirty="0" smtClean="0"/>
              <a:t>Ask students to describe the slide — what does it present? How is it organized? Why is it organized the way it is? Work your way toward helping them recognize that these are all various forms of energy.</a:t>
            </a:r>
          </a:p>
          <a:p>
            <a:pPr marL="228600" indent="-228600">
              <a:buFont typeface="+mj-lt"/>
              <a:buAutoNum type="arabicPeriod"/>
            </a:pPr>
            <a:endParaRPr lang="en-US" baseline="0" dirty="0" smtClean="0"/>
          </a:p>
          <a:p>
            <a:pPr marL="228600" indent="-228600">
              <a:buFont typeface="+mj-lt"/>
              <a:buAutoNum type="arabicPeriod"/>
            </a:pPr>
            <a:r>
              <a:rPr lang="en-US" baseline="0" dirty="0" smtClean="0"/>
              <a:t>If it does not come up in the initial explanation of the slide, differentiate Kinetic vs Potential energy. Kinetic energy = energy of motion (elements big and microscopic). Potential energy = stored energy (food, gasoline, nuclear fission) and positional energy (gravity).</a:t>
            </a:r>
          </a:p>
        </p:txBody>
      </p:sp>
    </p:spTree>
    <p:extLst>
      <p:ext uri="{BB962C8B-B14F-4D97-AF65-F5344CB8AC3E}">
        <p14:creationId xmlns:p14="http://schemas.microsoft.com/office/powerpoint/2010/main" val="385800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Introduction: Experiment</a:t>
            </a:r>
            <a:r>
              <a:rPr lang="en-US" b="1" baseline="0" dirty="0" smtClean="0"/>
              <a:t> setup (1 of 2 slides: 3 </a:t>
            </a:r>
            <a:r>
              <a:rPr lang="mr-IN" b="1" baseline="0" dirty="0" smtClean="0"/>
              <a:t>–</a:t>
            </a:r>
            <a:r>
              <a:rPr lang="en-US" b="1" baseline="0" dirty="0" smtClean="0"/>
              <a:t> 5 minutes)</a:t>
            </a:r>
            <a:endParaRPr lang="en-US" baseline="0" dirty="0"/>
          </a:p>
          <a:p>
            <a:endParaRPr lang="en-US" dirty="0"/>
          </a:p>
          <a:p>
            <a:pPr marL="228600" indent="-228600">
              <a:buFont typeface="+mj-lt"/>
              <a:buAutoNum type="arabicPeriod"/>
            </a:pPr>
            <a:r>
              <a:rPr lang="en-US" dirty="0"/>
              <a:t>Ask</a:t>
            </a:r>
            <a:r>
              <a:rPr lang="en-US" baseline="0" dirty="0"/>
              <a:t> students to identify the energy sources and types of energy depicted. The match has potential energy (chemical). Striking the match requires potential energy (chemical from food), plus kinetic energy (motion and thermal). The lit match and candle have kinetic energy (thermal and radiant). The smoke has kinetic energy (motion and thermal). Chances are they won’t identify all of them. Keep asking questions about each element depicted until they recognize that energy goes into and/or is created by them. </a:t>
            </a:r>
          </a:p>
          <a:p>
            <a:pPr marL="228600" indent="-228600">
              <a:buFont typeface="+mj-lt"/>
              <a:buAutoNum type="arabicPeriod"/>
            </a:pPr>
            <a:endParaRPr lang="en-US" baseline="0" dirty="0"/>
          </a:p>
          <a:p>
            <a:pPr marL="228600" indent="-228600">
              <a:buFont typeface="+mj-lt"/>
              <a:buAutoNum type="arabicPeriod"/>
            </a:pPr>
            <a:r>
              <a:rPr lang="en-US" baseline="0" dirty="0"/>
              <a:t>After students identify each energy source, have them go through the entire sequence — i.e., the match has stored potential energy that becomes thermal and radiant energy when mechanical and heat energy are applied to it. And so on </a:t>
            </a:r>
            <a:r>
              <a:rPr lang="mr-IN" baseline="0" dirty="0"/>
              <a:t>…</a:t>
            </a:r>
            <a:r>
              <a:rPr lang="en-US" baseline="0" dirty="0"/>
              <a:t> the important take aways should be that students recognize that energy is transformed and transferred. </a:t>
            </a:r>
            <a:endParaRPr lang="en-US" dirty="0"/>
          </a:p>
        </p:txBody>
      </p:sp>
    </p:spTree>
    <p:extLst>
      <p:ext uri="{BB962C8B-B14F-4D97-AF65-F5344CB8AC3E}">
        <p14:creationId xmlns:p14="http://schemas.microsoft.com/office/powerpoint/2010/main" val="35124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Introduction: Experiment </a:t>
            </a:r>
            <a:r>
              <a:rPr lang="en-US" b="1" baseline="0" dirty="0" smtClean="0"/>
              <a:t>(2 of 2 slides: 5 </a:t>
            </a:r>
            <a:r>
              <a:rPr lang="mr-IN" b="1" baseline="0" dirty="0" smtClean="0"/>
              <a:t>–</a:t>
            </a:r>
            <a:r>
              <a:rPr lang="en-US" b="1" baseline="0" dirty="0" smtClean="0"/>
              <a:t> 7 minutes)</a:t>
            </a:r>
            <a:endParaRPr lang="en-US" baseline="0" dirty="0"/>
          </a:p>
          <a:p>
            <a:endParaRPr lang="en-US" dirty="0"/>
          </a:p>
          <a:p>
            <a:pPr marL="228600" indent="-228600">
              <a:buFont typeface="+mj-lt"/>
              <a:buAutoNum type="arabicPeriod"/>
            </a:pPr>
            <a:r>
              <a:rPr lang="en-US" dirty="0"/>
              <a:t>Make</a:t>
            </a:r>
            <a:r>
              <a:rPr lang="en-US" baseline="0" dirty="0"/>
              <a:t> sure students are in pairs or groups for the experiment. </a:t>
            </a:r>
            <a:r>
              <a:rPr lang="en-US" dirty="0"/>
              <a:t>Share with them that they are going</a:t>
            </a:r>
            <a:r>
              <a:rPr lang="en-US" baseline="0" dirty="0"/>
              <a:t> to be lighting candles and trying to blow them out from different distances. </a:t>
            </a:r>
          </a:p>
          <a:p>
            <a:pPr marL="228600" indent="-228600">
              <a:buFont typeface="+mj-lt"/>
              <a:buAutoNum type="arabicPeriod"/>
            </a:pPr>
            <a:endParaRPr lang="en-US" dirty="0"/>
          </a:p>
          <a:p>
            <a:pPr marL="228600" indent="-228600">
              <a:buFont typeface="+mj-lt"/>
              <a:buAutoNum type="arabicPeriod"/>
            </a:pPr>
            <a:r>
              <a:rPr lang="en-US" dirty="0"/>
              <a:t>As you distribute</a:t>
            </a:r>
            <a:r>
              <a:rPr lang="en-US" baseline="0" dirty="0"/>
              <a:t> candles and matches, g</a:t>
            </a:r>
            <a:r>
              <a:rPr lang="en-US" dirty="0"/>
              <a:t>o over safety rules whenever experimenting</a:t>
            </a:r>
            <a:r>
              <a:rPr lang="en-US" baseline="0" dirty="0"/>
              <a:t>, particlarly when a flame is involved. [See PDF for specific guidance, but it’s likely that your class has established safety rules for experiments.]</a:t>
            </a:r>
          </a:p>
          <a:p>
            <a:pPr marL="228600" indent="-228600">
              <a:buFont typeface="+mj-lt"/>
              <a:buAutoNum type="arabicPeriod"/>
            </a:pPr>
            <a:endParaRPr lang="en-US" baseline="0" dirty="0"/>
          </a:p>
          <a:p>
            <a:pPr marL="228600" indent="-228600">
              <a:buFont typeface="+mj-lt"/>
              <a:buAutoNum type="arabicPeriod"/>
            </a:pPr>
            <a:r>
              <a:rPr lang="en-US" baseline="0" dirty="0"/>
              <a:t>Walk students through the process, pointing out that they should create a simple table like the one depicted on the slide. Have every student take a deep breath and blow as hard as they can. Let them know that the energy they just exerted represents a 10 on the energy exerted scale. </a:t>
            </a:r>
          </a:p>
          <a:p>
            <a:pPr marL="228600" indent="-228600">
              <a:buFont typeface="+mj-lt"/>
              <a:buAutoNum type="arabicPeriod"/>
            </a:pPr>
            <a:endParaRPr lang="en-US" baseline="0" dirty="0"/>
          </a:p>
          <a:p>
            <a:pPr marL="228600" indent="-228600">
              <a:buFont typeface="+mj-lt"/>
              <a:buAutoNum type="arabicPeriod"/>
            </a:pPr>
            <a:r>
              <a:rPr lang="en-US" baseline="0" dirty="0"/>
              <a:t>Give them 3 </a:t>
            </a:r>
            <a:r>
              <a:rPr lang="mr-IN" baseline="0" dirty="0"/>
              <a:t>–</a:t>
            </a:r>
            <a:r>
              <a:rPr lang="en-US" baseline="0" dirty="0"/>
              <a:t> 5 minutes to complete the experiment. </a:t>
            </a:r>
          </a:p>
          <a:p>
            <a:pPr marL="228600" indent="-228600">
              <a:buFont typeface="+mj-lt"/>
              <a:buAutoNum type="arabicPeriod"/>
            </a:pPr>
            <a:endParaRPr lang="en-US" baseline="0" dirty="0"/>
          </a:p>
          <a:p>
            <a:pPr marL="228600" indent="-228600">
              <a:buFont typeface="+mj-lt"/>
              <a:buAutoNum type="arabicPeriod"/>
            </a:pPr>
            <a:r>
              <a:rPr lang="en-US" baseline="0" dirty="0"/>
              <a:t>Explore the results and experiences. Survey students to determine the various distances they were able to blow out their candles. Ask them how much more energy they exerted at the farthest distance relative to the closest. </a:t>
            </a:r>
          </a:p>
          <a:p>
            <a:pPr marL="228600" indent="-228600">
              <a:buFont typeface="+mj-lt"/>
              <a:buAutoNum type="arabicPeriod"/>
            </a:pPr>
            <a:endParaRPr lang="en-US" baseline="0" dirty="0"/>
          </a:p>
          <a:p>
            <a:pPr marL="228600" indent="-228600">
              <a:buFont typeface="+mj-lt"/>
              <a:buAutoNum type="arabicPeriod"/>
            </a:pPr>
            <a:r>
              <a:rPr lang="en-US" baseline="0" dirty="0"/>
              <a:t>Ask students why they had to exert so much more energy to blow out their candles from a greater distance. They will likely point out that the air that they blow isn’t as concentrated on the flame from a greater distance, that they’re less able to hit the flame directly, etc. </a:t>
            </a:r>
            <a:endParaRPr lang="en-US" dirty="0"/>
          </a:p>
        </p:txBody>
      </p:sp>
    </p:spTree>
    <p:extLst>
      <p:ext uri="{BB962C8B-B14F-4D97-AF65-F5344CB8AC3E}">
        <p14:creationId xmlns:p14="http://schemas.microsoft.com/office/powerpoint/2010/main" val="35124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Background: The law of conservation</a:t>
            </a:r>
            <a:r>
              <a:rPr lang="en-US" b="1" baseline="0" dirty="0" smtClean="0"/>
              <a:t> of energy (1 slide: 4 </a:t>
            </a:r>
            <a:r>
              <a:rPr lang="mr-IN" b="1" baseline="0" dirty="0" smtClean="0"/>
              <a:t>–</a:t>
            </a:r>
            <a:r>
              <a:rPr lang="en-US" b="1" baseline="0" dirty="0" smtClean="0"/>
              <a:t> 6 minutes)</a:t>
            </a:r>
            <a:endParaRPr lang="en-US" baseline="0" dirty="0"/>
          </a:p>
          <a:p>
            <a:endParaRPr lang="en-US" dirty="0"/>
          </a:p>
          <a:p>
            <a:pPr marL="228600" indent="-228600">
              <a:buFont typeface="+mj-lt"/>
              <a:buAutoNum type="arabicPeriod"/>
            </a:pPr>
            <a:r>
              <a:rPr lang="en-US" dirty="0"/>
              <a:t>Before</a:t>
            </a:r>
            <a:r>
              <a:rPr lang="en-US" baseline="0" dirty="0"/>
              <a:t> showing the </a:t>
            </a:r>
            <a:r>
              <a:rPr lang="en-US" baseline="0" dirty="0" smtClean="0"/>
              <a:t>video definition </a:t>
            </a:r>
            <a:r>
              <a:rPr lang="en-US" baseline="0" dirty="0"/>
              <a:t>of “law of conservation of energy,” ask students if it’s true or false that energy cannot be created or destroyed. Most students are likely to say that the statement is false — i.e., energy CAN be created or destroyed. Ask at least a couple of students to explain their answers. </a:t>
            </a:r>
          </a:p>
          <a:p>
            <a:pPr marL="228600" indent="-228600">
              <a:buFont typeface="+mj-lt"/>
              <a:buAutoNum type="arabicPeriod"/>
            </a:pPr>
            <a:endParaRPr lang="en-US" baseline="0" dirty="0"/>
          </a:p>
          <a:p>
            <a:pPr marL="228600" indent="-228600">
              <a:buFont typeface="+mj-lt"/>
              <a:buAutoNum type="arabicPeriod"/>
            </a:pPr>
            <a:r>
              <a:rPr lang="en-US" baseline="0" dirty="0" smtClean="0"/>
              <a:t>Play the definition video: https://www.youtube.com/watch?v=Vx0yAS2u8gI</a:t>
            </a:r>
            <a:endParaRPr lang="en-US" baseline="0" dirty="0"/>
          </a:p>
          <a:p>
            <a:pPr marL="228600" indent="-228600">
              <a:buFont typeface="+mj-lt"/>
              <a:buAutoNum type="arabicPeriod"/>
            </a:pPr>
            <a:endParaRPr lang="en-US" baseline="0" dirty="0"/>
          </a:p>
          <a:p>
            <a:pPr marL="228600" indent="-228600">
              <a:buFont typeface="+mj-lt"/>
              <a:buAutoNum type="arabicPeriod"/>
            </a:pPr>
            <a:r>
              <a:rPr lang="en-US" baseline="0" dirty="0"/>
              <a:t>Ask a few students to share something that they learned from the definition, particularly as it relates to their experiment with the candles.</a:t>
            </a:r>
          </a:p>
          <a:p>
            <a:pPr marL="228600" indent="-228600">
              <a:buFont typeface="+mj-lt"/>
              <a:buAutoNum type="arabicPeriod"/>
            </a:pPr>
            <a:endParaRPr lang="en-US" baseline="0" dirty="0"/>
          </a:p>
          <a:p>
            <a:pPr marL="228600" indent="-228600">
              <a:buFont typeface="+mj-lt"/>
              <a:buAutoNum type="arabicPeriod"/>
            </a:pPr>
            <a:r>
              <a:rPr lang="en-US" baseline="0" dirty="0"/>
              <a:t>Watch the definition again.</a:t>
            </a:r>
          </a:p>
          <a:p>
            <a:pPr marL="228600" indent="-228600">
              <a:buFont typeface="+mj-lt"/>
              <a:buAutoNum type="arabicPeriod"/>
            </a:pPr>
            <a:endParaRPr lang="en-US" baseline="0" dirty="0"/>
          </a:p>
        </p:txBody>
      </p:sp>
    </p:spTree>
    <p:extLst>
      <p:ext uri="{BB962C8B-B14F-4D97-AF65-F5344CB8AC3E}">
        <p14:creationId xmlns:p14="http://schemas.microsoft.com/office/powerpoint/2010/main" val="35124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Experiment: The law of conservation</a:t>
            </a:r>
            <a:r>
              <a:rPr lang="en-US" b="1" baseline="0" dirty="0" smtClean="0"/>
              <a:t> of energy (1 of 3 slides: 2 </a:t>
            </a:r>
            <a:r>
              <a:rPr lang="mr-IN" b="1" baseline="0" dirty="0" smtClean="0"/>
              <a:t>–</a:t>
            </a:r>
            <a:r>
              <a:rPr lang="en-US" b="1" baseline="0" dirty="0" smtClean="0"/>
              <a:t> 3 minutes)</a:t>
            </a:r>
            <a:endParaRPr lang="en-US" baseline="0" dirty="0"/>
          </a:p>
          <a:p>
            <a:endParaRPr lang="en-US" dirty="0"/>
          </a:p>
          <a:p>
            <a:r>
              <a:rPr lang="en-US" dirty="0"/>
              <a:t>NOTE: If you are unable to access incandescent bulbs, you can skip the</a:t>
            </a:r>
            <a:r>
              <a:rPr lang="en-US" baseline="0" dirty="0"/>
              <a:t> experiment and refer only to the animated definition of the Law of Conservation of Energy, which references an incandescent bulb vs. an LED. </a:t>
            </a:r>
            <a:endParaRPr lang="en-US" dirty="0"/>
          </a:p>
          <a:p>
            <a:pPr marL="228600" indent="-228600">
              <a:buFont typeface="+mj-lt"/>
              <a:buAutoNum type="arabicPeriod"/>
            </a:pPr>
            <a:r>
              <a:rPr lang="en-US" baseline="0" dirty="0"/>
              <a:t>Based on the definition for the Law of Conservation of Energy, ask students to share how the differences between an incandescent bulb and an LED help illustrate the concept. </a:t>
            </a:r>
          </a:p>
          <a:p>
            <a:pPr marL="228600" indent="-228600">
              <a:buFont typeface="+mj-lt"/>
              <a:buAutoNum type="arabicPeriod"/>
            </a:pPr>
            <a:endParaRPr lang="en-US" baseline="0" dirty="0"/>
          </a:p>
          <a:p>
            <a:pPr marL="228600" indent="-228600">
              <a:buFont typeface="+mj-lt"/>
              <a:buAutoNum type="arabicPeriod"/>
            </a:pPr>
            <a:r>
              <a:rPr lang="en-US" baseline="0" dirty="0"/>
              <a:t>Once they’re able to connect the concept to the different bulb types, let them know that they’ll be doing an experiment that will help illustrate the differences.</a:t>
            </a:r>
          </a:p>
          <a:p>
            <a:pPr marL="228600" indent="-228600">
              <a:buFont typeface="+mj-lt"/>
              <a:buAutoNum type="arabicPeriod"/>
            </a:pPr>
            <a:endParaRPr lang="en-US" baseline="0" dirty="0"/>
          </a:p>
          <a:p>
            <a:pPr marL="228600" indent="-228600">
              <a:buFont typeface="+mj-lt"/>
              <a:buAutoNum type="arabicPeriod"/>
            </a:pPr>
            <a:r>
              <a:rPr lang="en-US" baseline="0" dirty="0"/>
              <a:t>But before they conduct the experiment, ask them about the differences in wattage between the bulbs, as illustrated on the slide. And then ask students what a bulb’s wattage means. (They may know, or they may </a:t>
            </a:r>
            <a:r>
              <a:rPr lang="en-US" baseline="0" dirty="0" smtClean="0"/>
              <a:t>not.) </a:t>
            </a:r>
            <a:r>
              <a:rPr lang="en-US" baseline="0" dirty="0"/>
              <a:t>You can point out that a </a:t>
            </a:r>
            <a:r>
              <a:rPr lang="en-US" b="1" baseline="0" dirty="0"/>
              <a:t>60 watt </a:t>
            </a:r>
            <a:r>
              <a:rPr lang="en-US" baseline="0" dirty="0"/>
              <a:t>incandescent bulb produces the same level of brightness (measured in Lumens) as a </a:t>
            </a:r>
            <a:r>
              <a:rPr lang="en-US" b="1" baseline="0" dirty="0"/>
              <a:t>12 watt </a:t>
            </a:r>
            <a:r>
              <a:rPr lang="en-US" baseline="0" dirty="0"/>
              <a:t>LED. The primary value of this exploration is to determine what students arleady know or </a:t>
            </a:r>
            <a:r>
              <a:rPr lang="en-US" i="1" baseline="0" dirty="0"/>
              <a:t>think</a:t>
            </a:r>
            <a:r>
              <a:rPr lang="en-US" i="0" baseline="0" dirty="0"/>
              <a:t> they know about wattage. </a:t>
            </a:r>
          </a:p>
          <a:p>
            <a:pPr marL="228600" indent="-228600">
              <a:buFont typeface="+mj-lt"/>
              <a:buAutoNum type="arabicPeriod"/>
            </a:pPr>
            <a:endParaRPr lang="en-US" i="0" baseline="0" dirty="0"/>
          </a:p>
          <a:p>
            <a:pPr marL="228600" indent="-228600">
              <a:buFont typeface="+mj-lt"/>
              <a:buAutoNum type="arabicPeriod"/>
            </a:pPr>
            <a:r>
              <a:rPr lang="en-US" i="0" baseline="0" dirty="0"/>
              <a:t>Let them know that there’s a definition for watts that they’ll watch. They can see how accurate their defintions were.</a:t>
            </a:r>
            <a:endParaRPr lang="en-US" baseline="0" dirty="0"/>
          </a:p>
          <a:p>
            <a:pPr marL="0" indent="0">
              <a:buFont typeface="+mj-lt"/>
              <a:buNone/>
            </a:pPr>
            <a:endParaRPr lang="en-US" baseline="0" dirty="0"/>
          </a:p>
        </p:txBody>
      </p:sp>
    </p:spTree>
    <p:extLst>
      <p:ext uri="{BB962C8B-B14F-4D97-AF65-F5344CB8AC3E}">
        <p14:creationId xmlns:p14="http://schemas.microsoft.com/office/powerpoint/2010/main" val="35124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Deeper Dive: Watts/Wattage </a:t>
            </a:r>
            <a:r>
              <a:rPr lang="en-US" b="1" baseline="0" dirty="0" smtClean="0"/>
              <a:t>(2 of 3 slides: 3 </a:t>
            </a:r>
            <a:r>
              <a:rPr lang="mr-IN" b="1" baseline="0" dirty="0" smtClean="0"/>
              <a:t>–</a:t>
            </a:r>
            <a:r>
              <a:rPr lang="en-US" b="1" baseline="0" dirty="0" smtClean="0"/>
              <a:t> 5 minutes)</a:t>
            </a:r>
            <a:endParaRPr lang="en-US" baseline="0" dirty="0"/>
          </a:p>
          <a:p>
            <a:pPr marL="0" indent="0">
              <a:buFont typeface="+mj-lt"/>
              <a:buNone/>
            </a:pPr>
            <a:endParaRPr lang="en-US" baseline="0" dirty="0"/>
          </a:p>
          <a:p>
            <a:pPr marL="228600" indent="-228600">
              <a:buFont typeface="+mj-lt"/>
              <a:buAutoNum type="arabicPeriod"/>
            </a:pPr>
            <a:r>
              <a:rPr lang="en-US" baseline="0" dirty="0" smtClean="0"/>
              <a:t>Play the definition video: https://www.youtube.com/watch?v=xzsHkF1Mqvg</a:t>
            </a:r>
            <a:endParaRPr lang="en-US" baseline="0" dirty="0"/>
          </a:p>
          <a:p>
            <a:pPr marL="228600" indent="-228600">
              <a:buFont typeface="+mj-lt"/>
              <a:buAutoNum type="arabicPeriod"/>
            </a:pPr>
            <a:r>
              <a:rPr lang="en-US" baseline="0" dirty="0"/>
              <a:t>Give students the opportunity to modify and/or expand on their explanation of wattage/watts. </a:t>
            </a:r>
          </a:p>
          <a:p>
            <a:pPr marL="228600" indent="-228600">
              <a:buFont typeface="+mj-lt"/>
              <a:buAutoNum type="arabicPeriod"/>
            </a:pPr>
            <a:endParaRPr lang="en-US" baseline="0" dirty="0"/>
          </a:p>
          <a:p>
            <a:pPr marL="0" indent="0">
              <a:buFont typeface="+mj-lt"/>
              <a:buNone/>
            </a:pPr>
            <a:endParaRPr lang="en-US" baseline="0" dirty="0"/>
          </a:p>
        </p:txBody>
      </p:sp>
    </p:spTree>
    <p:extLst>
      <p:ext uri="{BB962C8B-B14F-4D97-AF65-F5344CB8AC3E}">
        <p14:creationId xmlns:p14="http://schemas.microsoft.com/office/powerpoint/2010/main" val="35124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Experiment: The law of conservation</a:t>
            </a:r>
            <a:r>
              <a:rPr lang="en-US" b="1" baseline="0" dirty="0" smtClean="0"/>
              <a:t> of energy (3 of 3 slides: 4 </a:t>
            </a:r>
            <a:r>
              <a:rPr lang="mr-IN" b="1" baseline="0" dirty="0" smtClean="0"/>
              <a:t>–</a:t>
            </a:r>
            <a:r>
              <a:rPr lang="en-US" b="1" baseline="0" dirty="0" smtClean="0"/>
              <a:t> 6 minutes)</a:t>
            </a:r>
            <a:endParaRPr lang="en-US" baseline="0" dirty="0"/>
          </a:p>
          <a:p>
            <a:endParaRPr lang="en-US" dirty="0"/>
          </a:p>
          <a:p>
            <a:r>
              <a:rPr lang="en-US" dirty="0"/>
              <a:t>NOTE: This experiment can be done with</a:t>
            </a:r>
            <a:r>
              <a:rPr lang="en-US" baseline="0" dirty="0"/>
              <a:t> the entire class as a demonstration, if you’re unable to have enough individual light sources for small groups to perform the experiment. </a:t>
            </a:r>
            <a:endParaRPr lang="en-US" baseline="0" dirty="0" smtClean="0"/>
          </a:p>
          <a:p>
            <a:r>
              <a:rPr lang="en-US" baseline="0" dirty="0" smtClean="0"/>
              <a:t>It will require a working incandescent and LED bulb. </a:t>
            </a:r>
            <a:endParaRPr lang="en-US" baseline="0" dirty="0"/>
          </a:p>
          <a:p>
            <a:endParaRPr lang="en-US" dirty="0"/>
          </a:p>
          <a:p>
            <a:pPr marL="228600" indent="-228600">
              <a:buFont typeface="+mj-lt"/>
              <a:buAutoNum type="arabicPeriod"/>
            </a:pPr>
            <a:r>
              <a:rPr lang="en-US" baseline="0" dirty="0"/>
              <a:t>Walk students through the process of the experiment — they will compare the amount of heat each bulb produces, predict how long it will take for the hotter bulb (incandescent) to heat up enough to pop a balloon, test their </a:t>
            </a:r>
            <a:r>
              <a:rPr lang="en-US" baseline="0" dirty="0" smtClean="0"/>
              <a:t>predictions </a:t>
            </a:r>
            <a:r>
              <a:rPr lang="en-US" baseline="0" dirty="0"/>
              <a:t>and then examine how much energy was wasted as heat. </a:t>
            </a:r>
          </a:p>
          <a:p>
            <a:pPr marL="228600" indent="-228600">
              <a:buFont typeface="+mj-lt"/>
              <a:buAutoNum type="arabicPeriod"/>
            </a:pPr>
            <a:endParaRPr lang="en-US" baseline="0" dirty="0"/>
          </a:p>
          <a:p>
            <a:pPr marL="228600" indent="-228600">
              <a:buFont typeface="+mj-lt"/>
              <a:buAutoNum type="arabicPeriod"/>
            </a:pPr>
            <a:r>
              <a:rPr lang="en-US" baseline="0" dirty="0"/>
              <a:t>Conduct the experiment. It is safest to have students put their hands close enough to the incandescent bulb to feel its heat without touching it, whereas, they can actually touch the LED without fear of its being too hot. Also, you may want to have the bulbs on for a while before beginning the experiment. That will speed up the bursting of the baloons.</a:t>
            </a:r>
          </a:p>
          <a:p>
            <a:pPr marL="228600" indent="-228600">
              <a:buFont typeface="+mj-lt"/>
              <a:buAutoNum type="arabicPeriod"/>
            </a:pPr>
            <a:endParaRPr lang="en-US" baseline="0" dirty="0"/>
          </a:p>
          <a:p>
            <a:pPr marL="228600" indent="-228600">
              <a:buFont typeface="+mj-lt"/>
              <a:buAutoNum type="arabicPeriod"/>
            </a:pPr>
            <a:r>
              <a:rPr lang="en-US" baseline="0" dirty="0"/>
              <a:t>As a class, compare predictions with actual amount of time. Why did some underestimate/overestimate the amount of time it would take?</a:t>
            </a:r>
            <a:endParaRPr lang="en-US" i="0" baseline="0" dirty="0"/>
          </a:p>
          <a:p>
            <a:pPr marL="228600" indent="-228600">
              <a:buFont typeface="+mj-lt"/>
              <a:buAutoNum type="arabicPeriod"/>
            </a:pPr>
            <a:endParaRPr lang="en-US" i="0" baseline="0" dirty="0"/>
          </a:p>
          <a:p>
            <a:pPr marL="228600" indent="-228600">
              <a:buFont typeface="+mj-lt"/>
              <a:buAutoNum type="arabicPeriod"/>
            </a:pPr>
            <a:r>
              <a:rPr lang="en-US" i="0" baseline="0" dirty="0"/>
              <a:t>Step 4 may be difficult for students to quantify. A good starting point is the wattage: 60 watts vs. 12 watt. It takes 5 times as much energy to light an incandescent bulb as an LED bulb. So students can think that it wastes 5x more energy and that the energy is transformed to heat energy.</a:t>
            </a:r>
            <a:endParaRPr lang="en-US" baseline="0" dirty="0"/>
          </a:p>
          <a:p>
            <a:pPr marL="0" indent="0">
              <a:buFont typeface="+mj-lt"/>
              <a:buNone/>
            </a:pPr>
            <a:endParaRPr lang="en-US" baseline="0" dirty="0"/>
          </a:p>
        </p:txBody>
      </p:sp>
    </p:spTree>
    <p:extLst>
      <p:ext uri="{BB962C8B-B14F-4D97-AF65-F5344CB8AC3E}">
        <p14:creationId xmlns:p14="http://schemas.microsoft.com/office/powerpoint/2010/main" val="35124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Transition into next activity </a:t>
            </a:r>
            <a:r>
              <a:rPr lang="en-US" b="1" baseline="0" dirty="0" smtClean="0"/>
              <a:t>(1 slide: 2 </a:t>
            </a:r>
            <a:r>
              <a:rPr lang="mr-IN" b="1" baseline="0" dirty="0" smtClean="0"/>
              <a:t>–</a:t>
            </a:r>
            <a:r>
              <a:rPr lang="en-US" b="1" baseline="0" dirty="0" smtClean="0"/>
              <a:t> 3 minutes)</a:t>
            </a:r>
            <a:endParaRPr lang="en-US" dirty="0"/>
          </a:p>
          <a:p>
            <a:endParaRPr lang="en-US" dirty="0"/>
          </a:p>
          <a:p>
            <a:r>
              <a:rPr lang="en-US" dirty="0"/>
              <a:t>This</a:t>
            </a:r>
            <a:r>
              <a:rPr lang="en-US" baseline="0" dirty="0"/>
              <a:t> is a review and transition into the next activity.</a:t>
            </a:r>
          </a:p>
          <a:p>
            <a:endParaRPr lang="en-US" dirty="0"/>
          </a:p>
          <a:p>
            <a:pPr marL="228600" indent="-228600">
              <a:buFont typeface="+mj-lt"/>
              <a:buAutoNum type="arabicPeriod"/>
            </a:pPr>
            <a:r>
              <a:rPr lang="en-US" baseline="0" dirty="0"/>
              <a:t> One at a time, have different students expand upon each bullet as a way to review the key points up until this point. </a:t>
            </a:r>
            <a:endParaRPr lang="en-US" dirty="0"/>
          </a:p>
        </p:txBody>
      </p:sp>
    </p:spTree>
    <p:extLst>
      <p:ext uri="{BB962C8B-B14F-4D97-AF65-F5344CB8AC3E}">
        <p14:creationId xmlns:p14="http://schemas.microsoft.com/office/powerpoint/2010/main" val="35124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7FD46-FEAF-FA4C-B2D3-6B86DE40CB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0" y="2143125"/>
            <a:ext cx="9144000" cy="733425"/>
          </a:xfrm>
          <a:prstGeom prst="rect">
            <a:avLst/>
          </a:prstGeo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440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0" y="2876550"/>
            <a:ext cx="9144000" cy="762000"/>
          </a:xfrm>
          <a:prstGeom prst="rect">
            <a:avLst/>
          </a:prstGeom>
          <a:effectLst/>
        </p:spPr>
        <p:txBody>
          <a:bodyPr/>
          <a:lstStyle>
            <a:lvl1pPr marL="0" indent="0" algn="ctr">
              <a:buNone/>
              <a:defRPr sz="2000" b="1">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4465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150938"/>
            <a:ext cx="4040188"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1"/>
          </p:nvPr>
        </p:nvSpPr>
        <p:spPr>
          <a:xfrm>
            <a:off x="457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p:cNvSpPr>
            <a:spLocks noGrp="1"/>
          </p:cNvSpPr>
          <p:nvPr>
            <p:ph sz="quarter" idx="12"/>
          </p:nvPr>
        </p:nvSpPr>
        <p:spPr>
          <a:xfrm>
            <a:off x="4648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9752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5"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7552618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4887913"/>
            <a:ext cx="533400" cy="274637"/>
          </a:xfrm>
          <a:prstGeom prst="rect">
            <a:avLst/>
          </a:prstGeom>
        </p:spPr>
        <p:txBody>
          <a:body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73398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37FD46-FEAF-FA4C-B2D3-6B86DE40CB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0" y="2143125"/>
            <a:ext cx="9144000" cy="733425"/>
          </a:xfrm>
          <a:prstGeom prst="rect">
            <a:avLst/>
          </a:prstGeo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440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0" y="2876550"/>
            <a:ext cx="9144000" cy="762000"/>
          </a:xfrm>
          <a:prstGeom prst="rect">
            <a:avLst/>
          </a:prstGeom>
          <a:effectLst/>
        </p:spPr>
        <p:txBody>
          <a:bodyPr/>
          <a:lstStyle>
            <a:lvl1pPr marL="0" indent="0" algn="ctr">
              <a:buNone/>
              <a:defRPr sz="2000" b="1">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9177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F00300F-85A7-5A41-9C18-3B63592B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1066800" y="1352550"/>
            <a:ext cx="5562600" cy="7334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4400" baseline="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1066800" y="2085975"/>
            <a:ext cx="5562600" cy="762000"/>
          </a:xfrm>
          <a:prstGeom prst="rect">
            <a:avLst/>
          </a:prstGeom>
          <a:effectLst/>
        </p:spPr>
        <p:txBody>
          <a:bodyPr/>
          <a:lstStyle>
            <a:lvl1pPr marL="0" indent="0" algn="l">
              <a:buNone/>
              <a:defRPr sz="2000" b="1" baseline="0">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43561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Section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3745949-FC17-7D40-B8EF-D7FCD344C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0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Section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D20BAE-D5DC-F649-B21F-B2BC132CE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8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Section blu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C42DC71-65AC-384E-A565-5F731D2A2C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8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Section blu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85960A8-C2F1-C943-AB65-AA5719881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68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87FDA1-08A4-5646-B91D-0C4B28B8B3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solidFill>
                  <a:srgbClr val="808080"/>
                </a:solidFill>
              </a:rPr>
              <a:pPr/>
              <a:t>‹#›</a:t>
            </a:fld>
            <a:endParaRPr lang="en-US" dirty="0">
              <a:solidFill>
                <a:srgbClr val="808080"/>
              </a:solidFill>
            </a:endParaRPr>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07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00300F-85A7-5A41-9C18-3B63592B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1066800" y="1352550"/>
            <a:ext cx="5562600" cy="7334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4400" baseline="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1066800" y="2085975"/>
            <a:ext cx="5562600" cy="762000"/>
          </a:xfrm>
          <a:prstGeom prst="rect">
            <a:avLst/>
          </a:prstGeom>
          <a:effectLst/>
        </p:spPr>
        <p:txBody>
          <a:bodyPr/>
          <a:lstStyle>
            <a:lvl1pPr marL="0" indent="0" algn="l">
              <a:buNone/>
              <a:defRPr sz="2000" b="1" baseline="0">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8579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solidFill>
                  <a:srgbClr val="808080"/>
                </a:solidFill>
              </a:rPr>
              <a:pPr/>
              <a:t>‹#›</a:t>
            </a:fld>
            <a:endParaRPr lang="en-US" dirty="0">
              <a:solidFill>
                <a:srgbClr val="808080"/>
              </a:solidFill>
            </a:endParaRPr>
          </a:p>
        </p:txBody>
      </p:sp>
    </p:spTree>
    <p:extLst>
      <p:ext uri="{BB962C8B-B14F-4D97-AF65-F5344CB8AC3E}">
        <p14:creationId xmlns:p14="http://schemas.microsoft.com/office/powerpoint/2010/main" val="31944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0" y="1200150"/>
            <a:ext cx="41148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solidFill>
                  <a:srgbClr val="808080"/>
                </a:solidFill>
              </a:rPr>
              <a:pPr/>
              <a:t>‹#›</a:t>
            </a:fld>
            <a:endParaRPr lang="en-US" dirty="0">
              <a:solidFill>
                <a:srgbClr val="808080"/>
              </a:solidFill>
            </a:endParaRPr>
          </a:p>
        </p:txBody>
      </p:sp>
      <p:sp>
        <p:nvSpPr>
          <p:cNvPr id="8" name="Content Placeholder 3"/>
          <p:cNvSpPr>
            <a:spLocks noGrp="1"/>
          </p:cNvSpPr>
          <p:nvPr>
            <p:ph sz="quarter" idx="11"/>
          </p:nvPr>
        </p:nvSpPr>
        <p:spPr>
          <a:xfrm>
            <a:off x="457200" y="1200150"/>
            <a:ext cx="38862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1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150938"/>
            <a:ext cx="4040188"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1"/>
          </p:nvPr>
        </p:nvSpPr>
        <p:spPr>
          <a:xfrm>
            <a:off x="457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p:cNvSpPr>
            <a:spLocks noGrp="1"/>
          </p:cNvSpPr>
          <p:nvPr>
            <p:ph sz="quarter" idx="12"/>
          </p:nvPr>
        </p:nvSpPr>
        <p:spPr>
          <a:xfrm>
            <a:off x="4648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solidFill>
                  <a:srgbClr val="808080"/>
                </a:solidFill>
              </a:rPr>
              <a:pPr/>
              <a:t>‹#›</a:t>
            </a:fld>
            <a:endParaRPr lang="en-US" dirty="0">
              <a:solidFill>
                <a:srgbClr val="808080"/>
              </a:solidFill>
            </a:endParaRPr>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6565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solidFill>
                  <a:srgbClr val="808080"/>
                </a:solidFill>
              </a:rPr>
              <a:pPr/>
              <a:t>‹#›</a:t>
            </a:fld>
            <a:endParaRPr lang="en-US" dirty="0">
              <a:solidFill>
                <a:srgbClr val="808080"/>
              </a:solidFill>
            </a:endParaRPr>
          </a:p>
        </p:txBody>
      </p:sp>
      <p:sp>
        <p:nvSpPr>
          <p:cNvPr id="5"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695535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4887913"/>
            <a:ext cx="533400" cy="274637"/>
          </a:xfrm>
          <a:prstGeom prst="rect">
            <a:avLst/>
          </a:prstGeom>
        </p:spPr>
        <p:txBody>
          <a:bodyPr/>
          <a:lstStyle/>
          <a:p>
            <a:fld id="{1910CB5C-FA00-44BC-8C81-665BD0303758}" type="slidenum">
              <a:rPr lang="en-US" smtClean="0">
                <a:solidFill>
                  <a:srgbClr val="808080"/>
                </a:solidFill>
              </a:rPr>
              <a:pPr/>
              <a:t>‹#›</a:t>
            </a:fld>
            <a:endParaRPr lang="en-US" dirty="0">
              <a:solidFill>
                <a:srgbClr val="808080"/>
              </a:solidFill>
            </a:endParaRPr>
          </a:p>
        </p:txBody>
      </p:sp>
    </p:spTree>
    <p:extLst>
      <p:ext uri="{BB962C8B-B14F-4D97-AF65-F5344CB8AC3E}">
        <p14:creationId xmlns:p14="http://schemas.microsoft.com/office/powerpoint/2010/main" val="382830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745949-FC17-7D40-B8EF-D7FCD344C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825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D20BAE-D5DC-F649-B21F-B2BC132CE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Section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C42DC71-65AC-384E-A565-5F731D2A2C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57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Section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60A8-C2F1-C943-AB65-AA5719881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686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B87FDA1-08A4-5646-B91D-0C4B28B8B3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20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158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0" y="1200150"/>
            <a:ext cx="41148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Content Placeholder 3"/>
          <p:cNvSpPr>
            <a:spLocks noGrp="1"/>
          </p:cNvSpPr>
          <p:nvPr>
            <p:ph sz="quarter" idx="11"/>
          </p:nvPr>
        </p:nvSpPr>
        <p:spPr>
          <a:xfrm>
            <a:off x="457200" y="1200150"/>
            <a:ext cx="38862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39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142958C-782C-004A-8D46-91288413C21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34" r:id="rId2"/>
    <p:sldLayoutId id="2147483735" r:id="rId3"/>
    <p:sldLayoutId id="2147483736" r:id="rId4"/>
    <p:sldLayoutId id="2147483737" r:id="rId5"/>
    <p:sldLayoutId id="2147483738" r:id="rId6"/>
    <p:sldLayoutId id="2147483729" r:id="rId7"/>
    <p:sldLayoutId id="2147483724" r:id="rId8"/>
    <p:sldLayoutId id="2147483728" r:id="rId9"/>
    <p:sldLayoutId id="2147483726" r:id="rId10"/>
    <p:sldLayoutId id="2147483718"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b="1">
          <a:solidFill>
            <a:srgbClr val="0080FF"/>
          </a:solidFill>
          <a:latin typeface="+mj-lt"/>
          <a:ea typeface="+mj-ea"/>
          <a:cs typeface="Geneva"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Geneva" charset="0"/>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142958C-782C-004A-8D46-91288413C21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solidFill>
                  <a:srgbClr val="808080"/>
                </a:solidFill>
              </a:rPr>
              <a:pPr/>
              <a:t>‹#›</a:t>
            </a:fld>
            <a:endParaRPr lang="en-US" dirty="0">
              <a:solidFill>
                <a:srgbClr val="808080"/>
              </a:solidFill>
            </a:endParaRPr>
          </a:p>
        </p:txBody>
      </p:sp>
    </p:spTree>
    <p:extLst>
      <p:ext uri="{BB962C8B-B14F-4D97-AF65-F5344CB8AC3E}">
        <p14:creationId xmlns:p14="http://schemas.microsoft.com/office/powerpoint/2010/main" val="325919779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b="1">
          <a:solidFill>
            <a:srgbClr val="0080FF"/>
          </a:solidFill>
          <a:latin typeface="+mj-lt"/>
          <a:ea typeface="+mj-ea"/>
          <a:cs typeface="Geneva"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Geneva" charset="0"/>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www.youtube.com/watch?v=tvWeHtqFId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jpeg"/><Relationship Id="rId10" Type="http://schemas.microsoft.com/office/2007/relationships/hdphoto" Target="../media/hdphoto1.wdp"/><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youtube.com/watch?v=Vx0yAS2u8g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www.youtube.com/watch?v=xzsHkF1Mq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t>
            </a:r>
            <a:r>
              <a:rPr lang="en-US" dirty="0" smtClean="0"/>
              <a:t>vs</a:t>
            </a:r>
            <a:r>
              <a:rPr lang="en-US" dirty="0"/>
              <a:t>. </a:t>
            </a:r>
            <a:r>
              <a:rPr lang="en-US" dirty="0" smtClean="0"/>
              <a:t>output</a:t>
            </a:r>
            <a:endParaRPr lang="en-US" dirty="0"/>
          </a:p>
        </p:txBody>
      </p:sp>
      <p:sp>
        <p:nvSpPr>
          <p:cNvPr id="3" name="Subtitle 2"/>
          <p:cNvSpPr>
            <a:spLocks noGrp="1"/>
          </p:cNvSpPr>
          <p:nvPr>
            <p:ph type="subTitle" idx="1"/>
          </p:nvPr>
        </p:nvSpPr>
        <p:spPr/>
        <p:txBody>
          <a:bodyPr/>
          <a:lstStyle/>
          <a:p>
            <a:r>
              <a:rPr lang="en-US" dirty="0" smtClean="0"/>
              <a:t>Are they ever the same?</a:t>
            </a:r>
            <a:endParaRPr lang="en-US" dirty="0"/>
          </a:p>
        </p:txBody>
      </p:sp>
    </p:spTree>
    <p:extLst>
      <p:ext uri="{BB962C8B-B14F-4D97-AF65-F5344CB8AC3E}">
        <p14:creationId xmlns:p14="http://schemas.microsoft.com/office/powerpoint/2010/main" val="235410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https://encrypted-tbn3.gstatic.com/shopping?q=tbn:ANd9GcRwrF27qUiONyoFbrGyXMpOVFKpkFfMsnNPU-5es3aZPc93Xgz_ZYHo7uyd_yWuUhrQPlGWDOA&amp;usqp=CA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944786">
            <a:off x="4752345" y="1668707"/>
            <a:ext cx="2703898" cy="2703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law in action: efficiency vs. waste</a:t>
            </a:r>
            <a:endParaRPr lang="en-US" dirty="0"/>
          </a:p>
        </p:txBody>
      </p:sp>
      <p:sp>
        <p:nvSpPr>
          <p:cNvPr id="4" name="Content Placeholder 2"/>
          <p:cNvSpPr>
            <a:spLocks noGrp="1"/>
          </p:cNvSpPr>
          <p:nvPr>
            <p:ph sz="quarter" idx="10"/>
          </p:nvPr>
        </p:nvSpPr>
        <p:spPr>
          <a:xfrm>
            <a:off x="457201" y="969264"/>
            <a:ext cx="6705600" cy="1983486"/>
          </a:xfrm>
        </p:spPr>
        <p:txBody>
          <a:bodyPr/>
          <a:lstStyle/>
          <a:p>
            <a:pPr marL="0" indent="0">
              <a:lnSpc>
                <a:spcPct val="120000"/>
              </a:lnSpc>
              <a:buNone/>
            </a:pPr>
            <a:r>
              <a:rPr lang="en-US" sz="2000" b="1" dirty="0" smtClean="0"/>
              <a:t>True or false? </a:t>
            </a:r>
            <a:br>
              <a:rPr lang="en-US" sz="2000" b="1" dirty="0" smtClean="0"/>
            </a:br>
            <a:r>
              <a:rPr lang="en-US" sz="2000" dirty="0" smtClean="0">
                <a:solidFill>
                  <a:schemeClr val="tx1">
                    <a:lumMod val="65000"/>
                    <a:lumOff val="35000"/>
                  </a:schemeClr>
                </a:solidFill>
              </a:rPr>
              <a:t>If a phone charger is plugged in but not charging a phone or a tablet, it still uses electricity. </a:t>
            </a:r>
          </a:p>
          <a:p>
            <a:pPr marL="0" indent="0">
              <a:lnSpc>
                <a:spcPct val="120000"/>
              </a:lnSpc>
              <a:buNone/>
            </a:pPr>
            <a:endParaRPr lang="en-US" sz="2000" spc="-20" dirty="0"/>
          </a:p>
        </p:txBody>
      </p:sp>
      <p:sp>
        <p:nvSpPr>
          <p:cNvPr id="7" name="TextBox 6"/>
          <p:cNvSpPr txBox="1"/>
          <p:nvPr/>
        </p:nvSpPr>
        <p:spPr>
          <a:xfrm>
            <a:off x="533400" y="2343150"/>
            <a:ext cx="2286000" cy="400110"/>
          </a:xfrm>
          <a:prstGeom prst="rect">
            <a:avLst/>
          </a:prstGeom>
          <a:noFill/>
        </p:spPr>
        <p:txBody>
          <a:bodyPr wrap="square" rtlCol="0">
            <a:spAutoFit/>
          </a:bodyPr>
          <a:lstStyle/>
          <a:p>
            <a:r>
              <a:rPr lang="en-US" sz="2000" b="1" dirty="0" smtClean="0">
                <a:solidFill>
                  <a:srgbClr val="00B0F0"/>
                </a:solidFill>
                <a:latin typeface="Arial" panose="020B0604020202020204" pitchFamily="34" charset="0"/>
                <a:cs typeface="Arial" panose="020B0604020202020204" pitchFamily="34" charset="0"/>
              </a:rPr>
              <a:t>True!</a:t>
            </a:r>
          </a:p>
        </p:txBody>
      </p:sp>
      <p:sp>
        <p:nvSpPr>
          <p:cNvPr id="8" name="Content Placeholder 2"/>
          <p:cNvSpPr txBox="1">
            <a:spLocks/>
          </p:cNvSpPr>
          <p:nvPr/>
        </p:nvSpPr>
        <p:spPr>
          <a:xfrm>
            <a:off x="457200" y="2876550"/>
            <a:ext cx="4114800" cy="1371600"/>
          </a:xfrm>
          <a:prstGeom prst="rect">
            <a:avLst/>
          </a:prstGeom>
        </p:spPr>
        <p:txBody>
          <a:bodyPr/>
          <a:lstStyle>
            <a:lvl1pPr marL="171450" indent="-171450" algn="l" rtl="0" eaLnBrk="0" fontAlgn="base" hangingPunct="0">
              <a:spcBef>
                <a:spcPct val="20000"/>
              </a:spcBef>
              <a:spcAft>
                <a:spcPct val="0"/>
              </a:spcAft>
              <a:buClr>
                <a:schemeClr val="accent1"/>
              </a:buClr>
              <a:buSzPct val="120000"/>
              <a:buFont typeface="Arial" panose="020B0604020202020204" pitchFamily="34" charset="0"/>
              <a:buChar char="•"/>
              <a:defRPr sz="2400">
                <a:solidFill>
                  <a:schemeClr val="accent6"/>
                </a:solidFill>
                <a:latin typeface="Arial" panose="020B0604020202020204" pitchFamily="34" charset="0"/>
                <a:ea typeface="+mn-ea"/>
                <a:cs typeface="Arial" panose="020B0604020202020204" pitchFamily="34" charset="0"/>
              </a:defRPr>
            </a:lvl1pPr>
            <a:lvl2pPr marL="401638" indent="-174625" algn="l" rtl="0" eaLnBrk="0" fontAlgn="base" hangingPunct="0">
              <a:spcBef>
                <a:spcPct val="20000"/>
              </a:spcBef>
              <a:spcAft>
                <a:spcPct val="0"/>
              </a:spcAft>
              <a:buClr>
                <a:schemeClr val="accent1"/>
              </a:buClr>
              <a:buFont typeface="Calibri" panose="020F0502020204030204" pitchFamily="34" charset="0"/>
              <a:buChar char="‒"/>
              <a:defRPr sz="2000">
                <a:solidFill>
                  <a:schemeClr val="accent6"/>
                </a:solidFill>
                <a:latin typeface="Arial" panose="020B0604020202020204" pitchFamily="34" charset="0"/>
                <a:ea typeface="+mn-ea"/>
                <a:cs typeface="Arial" panose="020B0604020202020204" pitchFamily="34" charset="0"/>
              </a:defRPr>
            </a:lvl2pPr>
            <a:lvl3pPr marL="633413" indent="-182563" algn="l" rtl="0" eaLnBrk="0" fontAlgn="base" hangingPunct="0">
              <a:spcBef>
                <a:spcPct val="20000"/>
              </a:spcBef>
              <a:spcAft>
                <a:spcPct val="0"/>
              </a:spcAft>
              <a:buClr>
                <a:schemeClr val="accent1"/>
              </a:buClr>
              <a:buFont typeface="Calibri" panose="020F0502020204030204" pitchFamily="34" charset="0"/>
              <a:buChar char="‒"/>
              <a:defRPr sz="1800">
                <a:solidFill>
                  <a:schemeClr val="accent6"/>
                </a:solidFill>
                <a:latin typeface="Arial" panose="020B0604020202020204" pitchFamily="34" charset="0"/>
                <a:ea typeface="+mn-ea"/>
                <a:cs typeface="Arial" panose="020B0604020202020204" pitchFamily="34" charset="0"/>
              </a:defRPr>
            </a:lvl3pPr>
            <a:lvl4pPr marL="914400" indent="-165100" algn="l" rtl="0" eaLnBrk="0" fontAlgn="base" hangingPunct="0">
              <a:spcBef>
                <a:spcPct val="20000"/>
              </a:spcBef>
              <a:spcAft>
                <a:spcPct val="0"/>
              </a:spcAft>
              <a:buClr>
                <a:schemeClr val="accent1"/>
              </a:buClr>
              <a:buFont typeface="Calibri" panose="020F0502020204030204" pitchFamily="34" charset="0"/>
              <a:buChar char="‒"/>
              <a:defRPr sz="1800">
                <a:solidFill>
                  <a:schemeClr val="accent6"/>
                </a:solidFill>
                <a:latin typeface="Arial" panose="020B0604020202020204" pitchFamily="34" charset="0"/>
                <a:ea typeface="+mn-ea"/>
                <a:cs typeface="Arial" panose="020B0604020202020204" pitchFamily="34" charset="0"/>
              </a:defRPr>
            </a:lvl4pPr>
            <a:lvl5pPr marL="1146175" indent="-171450" algn="l" rtl="0" eaLnBrk="0" fontAlgn="base" hangingPunct="0">
              <a:spcBef>
                <a:spcPct val="20000"/>
              </a:spcBef>
              <a:spcAft>
                <a:spcPct val="0"/>
              </a:spcAft>
              <a:buClr>
                <a:schemeClr val="accent1"/>
              </a:buClr>
              <a:buFont typeface="Calibri" panose="020F0502020204030204" pitchFamily="34" charset="0"/>
              <a:buChar char="‒"/>
              <a:defRPr sz="1800">
                <a:solidFill>
                  <a:schemeClr val="accent6"/>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9pPr>
          </a:lstStyle>
          <a:p>
            <a:pPr marL="0" indent="0">
              <a:lnSpc>
                <a:spcPct val="120000"/>
              </a:lnSpc>
              <a:buFont typeface="Arial" panose="020B0604020202020204" pitchFamily="34" charset="0"/>
              <a:buNone/>
            </a:pPr>
            <a:r>
              <a:rPr lang="en-US" sz="2000" dirty="0" smtClean="0">
                <a:solidFill>
                  <a:schemeClr val="tx1">
                    <a:lumMod val="65000"/>
                    <a:lumOff val="35000"/>
                  </a:schemeClr>
                </a:solidFill>
              </a:rPr>
              <a:t>This is sometimes called </a:t>
            </a:r>
            <a:r>
              <a:rPr lang="en-US" sz="2000" i="1" dirty="0" smtClean="0">
                <a:solidFill>
                  <a:schemeClr val="tx1">
                    <a:lumMod val="65000"/>
                    <a:lumOff val="35000"/>
                  </a:schemeClr>
                </a:solidFill>
              </a:rPr>
              <a:t>vampire power, leaking </a:t>
            </a:r>
            <a:r>
              <a:rPr lang="en-US" sz="2000" i="1" dirty="0">
                <a:solidFill>
                  <a:schemeClr val="tx1">
                    <a:lumMod val="65000"/>
                    <a:lumOff val="35000"/>
                  </a:schemeClr>
                </a:solidFill>
              </a:rPr>
              <a:t>elecricity</a:t>
            </a:r>
            <a:r>
              <a:rPr lang="en-US" sz="2000" dirty="0">
                <a:solidFill>
                  <a:schemeClr val="tx1">
                    <a:lumMod val="65000"/>
                    <a:lumOff val="35000"/>
                  </a:schemeClr>
                </a:solidFill>
              </a:rPr>
              <a:t> or </a:t>
            </a:r>
            <a:r>
              <a:rPr lang="en-US" sz="2000" i="1" dirty="0">
                <a:solidFill>
                  <a:schemeClr val="tx1">
                    <a:lumMod val="65000"/>
                    <a:lumOff val="35000"/>
                  </a:schemeClr>
                </a:solidFill>
              </a:rPr>
              <a:t>phatom load</a:t>
            </a:r>
            <a:r>
              <a:rPr lang="en-US" sz="2000" dirty="0">
                <a:solidFill>
                  <a:schemeClr val="tx1">
                    <a:lumMod val="65000"/>
                    <a:lumOff val="35000"/>
                  </a:schemeClr>
                </a:solidFill>
              </a:rPr>
              <a:t>!</a:t>
            </a:r>
            <a:endParaRPr lang="en-US" sz="2000" dirty="0" smtClean="0">
              <a:solidFill>
                <a:schemeClr val="tx1">
                  <a:lumMod val="65000"/>
                  <a:lumOff val="35000"/>
                </a:schemeClr>
              </a:solidFill>
            </a:endParaRPr>
          </a:p>
          <a:p>
            <a:pPr marL="0" indent="0">
              <a:lnSpc>
                <a:spcPct val="120000"/>
              </a:lnSpc>
              <a:buFont typeface="Arial" panose="020B0604020202020204" pitchFamily="34" charset="0"/>
              <a:buNone/>
            </a:pPr>
            <a:endParaRPr lang="en-US" sz="2000" spc="-20" dirty="0"/>
          </a:p>
        </p:txBody>
      </p:sp>
    </p:spTree>
    <p:extLst>
      <p:ext uri="{BB962C8B-B14F-4D97-AF65-F5344CB8AC3E}">
        <p14:creationId xmlns:p14="http://schemas.microsoft.com/office/powerpoint/2010/main" val="393495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85750"/>
            <a:ext cx="8229600" cy="841376"/>
          </a:xfrm>
        </p:spPr>
        <p:txBody>
          <a:bodyPr/>
          <a:lstStyle/>
          <a:p>
            <a:r>
              <a:rPr lang="en-US" dirty="0"/>
              <a:t>The l</a:t>
            </a:r>
            <a:r>
              <a:rPr lang="en-US" dirty="0" smtClean="0"/>
              <a:t>aw </a:t>
            </a:r>
            <a:r>
              <a:rPr lang="en-US" dirty="0"/>
              <a:t>i</a:t>
            </a:r>
            <a:r>
              <a:rPr lang="en-US" dirty="0" smtClean="0"/>
              <a:t>n action</a:t>
            </a:r>
            <a:r>
              <a:rPr lang="en-US" dirty="0"/>
              <a:t>: </a:t>
            </a:r>
            <a:r>
              <a:rPr lang="en-US" dirty="0" smtClean="0"/>
              <a:t>Electric </a:t>
            </a:r>
            <a:r>
              <a:rPr lang="en-US" dirty="0"/>
              <a:t>c</a:t>
            </a:r>
            <a:r>
              <a:rPr lang="en-US" dirty="0" smtClean="0"/>
              <a:t>urrents</a:t>
            </a:r>
            <a:endParaRPr lang="en-US" dirty="0"/>
          </a:p>
        </p:txBody>
      </p:sp>
      <p:grpSp>
        <p:nvGrpSpPr>
          <p:cNvPr id="9" name="Group 8"/>
          <p:cNvGrpSpPr/>
          <p:nvPr/>
        </p:nvGrpSpPr>
        <p:grpSpPr>
          <a:xfrm>
            <a:off x="1371600" y="980374"/>
            <a:ext cx="6324600" cy="4163126"/>
            <a:chOff x="685800" y="971550"/>
            <a:chExt cx="7696200" cy="4163126"/>
          </a:xfrm>
        </p:grpSpPr>
        <p:pic>
          <p:nvPicPr>
            <p:cNvPr id="10" name="Picture 9"/>
            <p:cNvPicPr>
              <a:picLocks noChangeAspect="1"/>
            </p:cNvPicPr>
            <p:nvPr/>
          </p:nvPicPr>
          <p:blipFill rotWithShape="1">
            <a:blip r:embed="rId3"/>
            <a:srcRect b="10430"/>
            <a:stretch/>
          </p:blipFill>
          <p:spPr>
            <a:xfrm>
              <a:off x="685800" y="971550"/>
              <a:ext cx="7696200" cy="3736839"/>
            </a:xfrm>
            <a:prstGeom prst="rect">
              <a:avLst/>
            </a:prstGeom>
          </p:spPr>
        </p:pic>
        <p:pic>
          <p:nvPicPr>
            <p:cNvPr id="11" name="Picture 10"/>
            <p:cNvPicPr>
              <a:picLocks noChangeAspect="1"/>
            </p:cNvPicPr>
            <p:nvPr/>
          </p:nvPicPr>
          <p:blipFill rotWithShape="1">
            <a:blip r:embed="rId3"/>
            <a:srcRect l="6804" t="88943" r="7395" b="378"/>
            <a:stretch/>
          </p:blipFill>
          <p:spPr>
            <a:xfrm>
              <a:off x="1981200" y="4689163"/>
              <a:ext cx="5072929" cy="445513"/>
            </a:xfrm>
            <a:prstGeom prst="rect">
              <a:avLst/>
            </a:prstGeom>
          </p:spPr>
        </p:pic>
      </p:grpSp>
      <p:pic>
        <p:nvPicPr>
          <p:cNvPr id="2050" name="Picture 2">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247" b="3361"/>
          <a:stretch/>
        </p:blipFill>
        <p:spPr bwMode="auto">
          <a:xfrm>
            <a:off x="1524000" y="1200150"/>
            <a:ext cx="6019800" cy="31312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77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9075"/>
            <a:ext cx="5562600" cy="733425"/>
          </a:xfrm>
        </p:spPr>
        <p:txBody>
          <a:bodyPr/>
          <a:lstStyle/>
          <a:p>
            <a:r>
              <a:rPr lang="en-US" sz="3200" dirty="0" smtClean="0">
                <a:solidFill>
                  <a:srgbClr val="175BAF"/>
                </a:solidFill>
              </a:rPr>
              <a:t>Your turn</a:t>
            </a:r>
            <a:endParaRPr lang="en-US" sz="3200" dirty="0">
              <a:solidFill>
                <a:srgbClr val="175BAF"/>
              </a:solidFill>
            </a:endParaRPr>
          </a:p>
        </p:txBody>
      </p:sp>
      <p:sp>
        <p:nvSpPr>
          <p:cNvPr id="28" name="TextBox 27"/>
          <p:cNvSpPr txBox="1"/>
          <p:nvPr/>
        </p:nvSpPr>
        <p:spPr>
          <a:xfrm>
            <a:off x="990600" y="1369374"/>
            <a:ext cx="7315200" cy="2457083"/>
          </a:xfrm>
          <a:prstGeom prst="rect">
            <a:avLst/>
          </a:prstGeom>
          <a:noFill/>
        </p:spPr>
        <p:txBody>
          <a:bodyPr wrap="square" rtlCol="0">
            <a:spAutoFit/>
          </a:bodyPr>
          <a:lstStyle/>
          <a:p>
            <a:pPr marL="342900" indent="-342900" algn="l">
              <a:lnSpc>
                <a:spcPct val="11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Develop a definition of </a:t>
            </a:r>
            <a:r>
              <a:rPr lang="en-US" sz="2000" i="1" dirty="0" smtClean="0">
                <a:solidFill>
                  <a:schemeClr val="tx1">
                    <a:lumMod val="65000"/>
                    <a:lumOff val="35000"/>
                  </a:schemeClr>
                </a:solidFill>
                <a:latin typeface="Arial" panose="020B0604020202020204" pitchFamily="34" charset="0"/>
                <a:cs typeface="Arial" panose="020B0604020202020204" pitchFamily="34" charset="0"/>
              </a:rPr>
              <a:t>energy efficiency</a:t>
            </a:r>
            <a:r>
              <a:rPr lang="en-US" sz="2000" dirty="0" smtClean="0">
                <a:solidFill>
                  <a:schemeClr val="tx1">
                    <a:lumMod val="65000"/>
                    <a:lumOff val="35000"/>
                  </a:schemeClr>
                </a:solidFill>
                <a:latin typeface="Arial" panose="020B0604020202020204" pitchFamily="34" charset="0"/>
                <a:cs typeface="Arial" panose="020B0604020202020204" pitchFamily="34" charset="0"/>
              </a:rPr>
              <a:t>.</a:t>
            </a:r>
          </a:p>
          <a:p>
            <a:pPr marL="342900" indent="-342900" algn="l">
              <a:lnSpc>
                <a:spcPct val="110000"/>
              </a:lnSpc>
              <a:buFont typeface="+mj-lt"/>
              <a:buAutoNum type="arabicPeriod"/>
            </a:pPr>
            <a:r>
              <a:rPr lang="en-US" sz="2000" dirty="0">
                <a:solidFill>
                  <a:schemeClr val="tx1">
                    <a:lumMod val="65000"/>
                    <a:lumOff val="35000"/>
                  </a:schemeClr>
                </a:solidFill>
                <a:latin typeface="Arial" panose="020B0604020202020204" pitchFamily="34" charset="0"/>
                <a:cs typeface="Arial" panose="020B0604020202020204" pitchFamily="34" charset="0"/>
              </a:rPr>
              <a:t>Create a list of </a:t>
            </a:r>
            <a:r>
              <a:rPr lang="en-US" sz="2000" dirty="0" smtClean="0">
                <a:solidFill>
                  <a:schemeClr val="tx1">
                    <a:lumMod val="65000"/>
                    <a:lumOff val="35000"/>
                  </a:schemeClr>
                </a:solidFill>
                <a:latin typeface="Arial" panose="020B0604020202020204" pitchFamily="34" charset="0"/>
                <a:cs typeface="Arial" panose="020B0604020202020204" pitchFamily="34" charset="0"/>
              </a:rPr>
              <a:t>things that use energy around </a:t>
            </a:r>
            <a:r>
              <a:rPr lang="en-US" sz="2000" dirty="0">
                <a:solidFill>
                  <a:schemeClr val="tx1">
                    <a:lumMod val="65000"/>
                    <a:lumOff val="35000"/>
                  </a:schemeClr>
                </a:solidFill>
                <a:latin typeface="Arial" panose="020B0604020202020204" pitchFamily="34" charset="0"/>
                <a:cs typeface="Arial" panose="020B0604020202020204" pitchFamily="34" charset="0"/>
              </a:rPr>
              <a:t>the home.</a:t>
            </a:r>
          </a:p>
          <a:p>
            <a:pPr marL="342900" indent="-342900" algn="l">
              <a:lnSpc>
                <a:spcPct val="11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Organize your list: frequency of use, amount of energy consumed, importance, type of energy.</a:t>
            </a:r>
          </a:p>
          <a:p>
            <a:pPr marL="342900" indent="-342900" algn="l">
              <a:lnSpc>
                <a:spcPct val="110000"/>
              </a:lnSpc>
              <a:buFont typeface="+mj-lt"/>
              <a:buAutoNum type="arabicPeriod"/>
            </a:pPr>
            <a:r>
              <a:rPr lang="en-US" sz="2000" dirty="0">
                <a:solidFill>
                  <a:schemeClr val="tx1">
                    <a:lumMod val="65000"/>
                    <a:lumOff val="35000"/>
                  </a:schemeClr>
                </a:solidFill>
                <a:latin typeface="Arial" panose="020B0604020202020204" pitchFamily="34" charset="0"/>
                <a:cs typeface="Arial" panose="020B0604020202020204" pitchFamily="34" charset="0"/>
              </a:rPr>
              <a:t>Choose at least 10 items on the list and offer suggestions </a:t>
            </a:r>
            <a:r>
              <a:rPr lang="en-US" sz="2000" dirty="0" smtClean="0">
                <a:solidFill>
                  <a:schemeClr val="tx1">
                    <a:lumMod val="65000"/>
                    <a:lumOff val="35000"/>
                  </a:schemeClr>
                </a:solidFill>
                <a:latin typeface="Arial" panose="020B0604020202020204" pitchFamily="34" charset="0"/>
                <a:cs typeface="Arial" panose="020B0604020202020204" pitchFamily="34" charset="0"/>
              </a:rPr>
              <a:t>to </a:t>
            </a:r>
            <a:r>
              <a:rPr lang="en-US" sz="2000" dirty="0">
                <a:solidFill>
                  <a:schemeClr val="tx1">
                    <a:lumMod val="65000"/>
                    <a:lumOff val="35000"/>
                  </a:schemeClr>
                </a:solidFill>
                <a:latin typeface="Arial" panose="020B0604020202020204" pitchFamily="34" charset="0"/>
                <a:cs typeface="Arial" panose="020B0604020202020204" pitchFamily="34" charset="0"/>
              </a:rPr>
              <a:t>make them more energy efficient and/or how to minimize wasting energy.</a:t>
            </a:r>
            <a:endParaRPr lang="en-US" sz="20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457200" y="969264"/>
            <a:ext cx="28194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Stop the waste</a:t>
            </a:r>
          </a:p>
        </p:txBody>
      </p:sp>
      <p:pic>
        <p:nvPicPr>
          <p:cNvPr id="8195" name="Picture 3" descr="C:\Users\a0r04v\AppData\Local\Microsoft\Windows\INetCache\IE\QS8HA4B7\Game-Icon[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foregroundMark x1="27167" y1="38292" x2="27167" y2="38292"/>
                        <a14:foregroundMark x1="31000" y1="43208" x2="31000" y2="43208"/>
                        <a14:foregroundMark x1="28875" y1="36417" x2="28875" y2="44458"/>
                        <a14:foregroundMark x1="63833" y1="54083" x2="58750" y2="53708"/>
                        <a14:foregroundMark x1="70875" y1="48375" x2="72333" y2="47292"/>
                        <a14:foregroundMark x1="77042" y1="43208" x2="76292" y2="43583"/>
                        <a14:foregroundMark x1="71958" y1="38750" x2="70375" y2="39375"/>
                        <a14:foregroundMark x1="67542" y1="44333" x2="66792" y2="43833"/>
                        <a14:foregroundMark x1="35292" y1="55417" x2="44083" y2="55042"/>
                      </a14:backgroundRemoval>
                    </a14:imgEffect>
                  </a14:imgLayer>
                </a14:imgProps>
              </a:ext>
              <a:ext uri="{28A0092B-C50C-407E-A947-70E740481C1C}">
                <a14:useLocalDpi xmlns:a14="http://schemas.microsoft.com/office/drawing/2010/main"/>
              </a:ext>
            </a:extLst>
          </a:blip>
          <a:srcRect/>
          <a:stretch>
            <a:fillRect/>
          </a:stretch>
        </p:blipFill>
        <p:spPr bwMode="auto">
          <a:xfrm rot="854216">
            <a:off x="4119584" y="3338535"/>
            <a:ext cx="1460692" cy="14606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0r04v\AppData\Local\Microsoft\Windows\INetCache\IE\GMG3BQ9W\Lamp_Silhouette[1].jpg"/>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67" b="99333" l="2151" r="98118">
                        <a14:foregroundMark x1="50000" y1="49833" x2="50000" y2="49833"/>
                        <a14:foregroundMark x1="52688" y1="54667" x2="52688" y2="54667"/>
                        <a14:foregroundMark x1="54839" y1="3333" x2="54839" y2="3333"/>
                        <a14:foregroundMark x1="44624" y1="2667" x2="55645" y2="3333"/>
                        <a14:foregroundMark x1="46237" y1="53833" x2="53495" y2="53667"/>
                      </a14:backgroundRemoval>
                    </a14:imgEffect>
                  </a14:imgLayer>
                </a14:imgProps>
              </a:ext>
              <a:ext uri="{28A0092B-C50C-407E-A947-70E740481C1C}">
                <a14:useLocalDpi xmlns:a14="http://schemas.microsoft.com/office/drawing/2010/main"/>
              </a:ext>
            </a:extLst>
          </a:blip>
          <a:srcRect/>
          <a:stretch>
            <a:fillRect/>
          </a:stretch>
        </p:blipFill>
        <p:spPr bwMode="auto">
          <a:xfrm rot="844641">
            <a:off x="7597984" y="110665"/>
            <a:ext cx="1136232" cy="183263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0r04v\AppData\Local\Microsoft\Windows\INetCache\IE\P4C0EOWZ\Fridge[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1407404">
            <a:off x="60444" y="2918335"/>
            <a:ext cx="1213413" cy="219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5" presetClass="entr" presetSubtype="0" fill="hold" nodeType="withEffect">
                                  <p:stCondLst>
                                    <p:cond delay="60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1400"/>
                                        <p:tgtEl>
                                          <p:spTgt spid="8196"/>
                                        </p:tgtEl>
                                      </p:cBhvr>
                                    </p:animEffect>
                                    <p:anim calcmode="lin" valueType="num">
                                      <p:cBhvr>
                                        <p:cTn id="14" dur="1400" fill="hold"/>
                                        <p:tgtEl>
                                          <p:spTgt spid="8196"/>
                                        </p:tgtEl>
                                        <p:attrNameLst>
                                          <p:attrName>ppt_w</p:attrName>
                                        </p:attrNameLst>
                                      </p:cBhvr>
                                      <p:tavLst>
                                        <p:tav tm="0" fmla="#ppt_w*sin(2.5*pi*$)">
                                          <p:val>
                                            <p:fltVal val="0"/>
                                          </p:val>
                                        </p:tav>
                                        <p:tav tm="100000">
                                          <p:val>
                                            <p:fltVal val="1"/>
                                          </p:val>
                                        </p:tav>
                                      </p:tavLst>
                                    </p:anim>
                                    <p:anim calcmode="lin" valueType="num">
                                      <p:cBhvr>
                                        <p:cTn id="15" dur="1400" fill="hold"/>
                                        <p:tgtEl>
                                          <p:spTgt spid="8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9075"/>
            <a:ext cx="5562600" cy="733425"/>
          </a:xfrm>
        </p:spPr>
        <p:txBody>
          <a:bodyPr/>
          <a:lstStyle/>
          <a:p>
            <a:r>
              <a:rPr lang="en-US" sz="3200" dirty="0" smtClean="0">
                <a:solidFill>
                  <a:srgbClr val="175BAF"/>
                </a:solidFill>
              </a:rPr>
              <a:t>Your turn</a:t>
            </a:r>
            <a:endParaRPr lang="en-US" sz="3200" dirty="0">
              <a:solidFill>
                <a:srgbClr val="175BAF"/>
              </a:solidFill>
            </a:endParaRPr>
          </a:p>
        </p:txBody>
      </p:sp>
      <p:sp>
        <p:nvSpPr>
          <p:cNvPr id="28" name="TextBox 27"/>
          <p:cNvSpPr txBox="1"/>
          <p:nvPr/>
        </p:nvSpPr>
        <p:spPr>
          <a:xfrm>
            <a:off x="990600" y="1369374"/>
            <a:ext cx="7315200" cy="2774542"/>
          </a:xfrm>
          <a:prstGeom prst="rect">
            <a:avLst/>
          </a:prstGeom>
          <a:noFill/>
        </p:spPr>
        <p:txBody>
          <a:bodyPr wrap="square" rtlCol="0">
            <a:spAutoFit/>
          </a:bodyPr>
          <a:lstStyle/>
          <a:p>
            <a:pPr marL="457200" indent="-457200">
              <a:lnSpc>
                <a:spcPct val="110000"/>
              </a:lnSpc>
              <a:buFont typeface="+mj-lt"/>
              <a:buAutoNum type="arabicPeriod" startAt="5"/>
            </a:pPr>
            <a:r>
              <a:rPr lang="en-US" sz="2000" dirty="0">
                <a:solidFill>
                  <a:schemeClr val="tx1">
                    <a:lumMod val="65000"/>
                    <a:lumOff val="35000"/>
                  </a:schemeClr>
                </a:solidFill>
                <a:latin typeface="Arial" panose="020B0604020202020204" pitchFamily="34" charset="0"/>
                <a:cs typeface="Arial" panose="020B0604020202020204" pitchFamily="34" charset="0"/>
              </a:rPr>
              <a:t>Convince others to be more energy efficient! </a:t>
            </a:r>
          </a:p>
          <a:p>
            <a:pPr>
              <a:lnSpc>
                <a:spcPct val="110000"/>
              </a:lnSpc>
            </a:pPr>
            <a:r>
              <a:rPr lang="en-US" sz="2000" dirty="0">
                <a:solidFill>
                  <a:schemeClr val="tx1">
                    <a:lumMod val="65000"/>
                    <a:lumOff val="35000"/>
                  </a:schemeClr>
                </a:solidFill>
                <a:latin typeface="Arial" panose="020B0604020202020204" pitchFamily="34" charset="0"/>
                <a:cs typeface="Arial" panose="020B0604020202020204" pitchFamily="34" charset="0"/>
              </a:rPr>
              <a:t>Prioritize and organize your list from Step 4.</a:t>
            </a:r>
          </a:p>
          <a:p>
            <a:pPr marL="713232" lvl="1" indent="-228600">
              <a:lnSpc>
                <a:spcPct val="110000"/>
              </a:lnSpc>
              <a:buFont typeface="Arial"/>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How easy/difficult will it be for people to make the change?</a:t>
            </a:r>
          </a:p>
          <a:p>
            <a:pPr marL="713232" lvl="1" indent="-228600">
              <a:lnSpc>
                <a:spcPct val="110000"/>
              </a:lnSpc>
              <a:buFont typeface="Arial"/>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How much of a positive impact will the change make?</a:t>
            </a:r>
          </a:p>
          <a:p>
            <a:pPr marL="713232" lvl="1" indent="-228600">
              <a:lnSpc>
                <a:spcPct val="110000"/>
              </a:lnSpc>
              <a:buFont typeface="Arial"/>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What else should you consider for your recommendations?</a:t>
            </a:r>
          </a:p>
          <a:p>
            <a:pPr>
              <a:lnSpc>
                <a:spcPct val="110000"/>
              </a:lnSpc>
            </a:pPr>
            <a:r>
              <a:rPr lang="en-US" sz="2000" dirty="0">
                <a:solidFill>
                  <a:schemeClr val="tx1">
                    <a:lumMod val="65000"/>
                    <a:lumOff val="35000"/>
                  </a:schemeClr>
                </a:solidFill>
                <a:latin typeface="Arial" panose="020B0604020202020204" pitchFamily="34" charset="0"/>
                <a:cs typeface="Arial" panose="020B0604020202020204" pitchFamily="34" charset="0"/>
              </a:rPr>
              <a:t>6.  Present your recommendations to the class. </a:t>
            </a:r>
          </a:p>
        </p:txBody>
      </p:sp>
      <p:sp>
        <p:nvSpPr>
          <p:cNvPr id="29" name="TextBox 28"/>
          <p:cNvSpPr txBox="1"/>
          <p:nvPr/>
        </p:nvSpPr>
        <p:spPr>
          <a:xfrm>
            <a:off x="457200" y="969264"/>
            <a:ext cx="28194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Stop the waste</a:t>
            </a:r>
          </a:p>
        </p:txBody>
      </p:sp>
      <p:pic>
        <p:nvPicPr>
          <p:cNvPr id="8195" name="Picture 3" descr="C:\Users\a0r04v\AppData\Local\Microsoft\Windows\INetCache\IE\QS8HA4B7\Game-Icon[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foregroundMark x1="27167" y1="38292" x2="27167" y2="38292"/>
                        <a14:foregroundMark x1="31000" y1="43208" x2="31000" y2="43208"/>
                        <a14:foregroundMark x1="28875" y1="36417" x2="28875" y2="44458"/>
                        <a14:foregroundMark x1="63833" y1="54083" x2="58750" y2="53708"/>
                        <a14:foregroundMark x1="70875" y1="48375" x2="72333" y2="47292"/>
                        <a14:foregroundMark x1="77042" y1="43208" x2="76292" y2="43583"/>
                        <a14:foregroundMark x1="71958" y1="38750" x2="70375" y2="39375"/>
                        <a14:foregroundMark x1="67542" y1="44333" x2="66792" y2="43833"/>
                        <a14:foregroundMark x1="35292" y1="55417" x2="44083" y2="55042"/>
                      </a14:backgroundRemoval>
                    </a14:imgEffect>
                  </a14:imgLayer>
                </a14:imgProps>
              </a:ext>
              <a:ext uri="{28A0092B-C50C-407E-A947-70E740481C1C}">
                <a14:useLocalDpi xmlns:a14="http://schemas.microsoft.com/office/drawing/2010/main"/>
              </a:ext>
            </a:extLst>
          </a:blip>
          <a:srcRect/>
          <a:stretch>
            <a:fillRect/>
          </a:stretch>
        </p:blipFill>
        <p:spPr bwMode="auto">
          <a:xfrm rot="1337139">
            <a:off x="7948798" y="2029397"/>
            <a:ext cx="1158492" cy="11584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0r04v\AppData\Local\Microsoft\Windows\INetCache\IE\GMG3BQ9W\Lamp_Silhouette[1].jpg"/>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67" b="99333" l="2151" r="98118">
                        <a14:foregroundMark x1="50000" y1="49833" x2="50000" y2="49833"/>
                        <a14:foregroundMark x1="52688" y1="54667" x2="52688" y2="54667"/>
                        <a14:foregroundMark x1="54839" y1="3333" x2="54839" y2="3333"/>
                        <a14:foregroundMark x1="44624" y1="2667" x2="55645" y2="3333"/>
                        <a14:foregroundMark x1="46237" y1="53833" x2="53495" y2="53667"/>
                      </a14:backgroundRemoval>
                    </a14:imgEffect>
                  </a14:imgLayer>
                </a14:imgProps>
              </a:ext>
              <a:ext uri="{28A0092B-C50C-407E-A947-70E740481C1C}">
                <a14:useLocalDpi xmlns:a14="http://schemas.microsoft.com/office/drawing/2010/main"/>
              </a:ext>
            </a:extLst>
          </a:blip>
          <a:srcRect/>
          <a:stretch>
            <a:fillRect/>
          </a:stretch>
        </p:blipFill>
        <p:spPr bwMode="auto">
          <a:xfrm rot="20924738">
            <a:off x="6402492" y="85582"/>
            <a:ext cx="1042738" cy="168183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0r04v\AppData\Local\Microsoft\Windows\INetCache\IE\P4C0EOWZ\Fridge[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947953">
            <a:off x="7654977" y="22036"/>
            <a:ext cx="1213413" cy="219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5" presetClass="entr" presetSubtype="0" fill="hold" nodeType="withEffect">
                                  <p:stCondLst>
                                    <p:cond delay="60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1400"/>
                                        <p:tgtEl>
                                          <p:spTgt spid="8196"/>
                                        </p:tgtEl>
                                      </p:cBhvr>
                                    </p:animEffect>
                                    <p:anim calcmode="lin" valueType="num">
                                      <p:cBhvr>
                                        <p:cTn id="14" dur="1400" fill="hold"/>
                                        <p:tgtEl>
                                          <p:spTgt spid="8196"/>
                                        </p:tgtEl>
                                        <p:attrNameLst>
                                          <p:attrName>ppt_w</p:attrName>
                                        </p:attrNameLst>
                                      </p:cBhvr>
                                      <p:tavLst>
                                        <p:tav tm="0" fmla="#ppt_w*sin(2.5*pi*$)">
                                          <p:val>
                                            <p:fltVal val="0"/>
                                          </p:val>
                                        </p:tav>
                                        <p:tav tm="100000">
                                          <p:val>
                                            <p:fltVal val="1"/>
                                          </p:val>
                                        </p:tav>
                                      </p:tavLst>
                                    </p:anim>
                                    <p:anim calcmode="lin" valueType="num">
                                      <p:cBhvr>
                                        <p:cTn id="15" dur="1400" fill="hold"/>
                                        <p:tgtEl>
                                          <p:spTgt spid="8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C:\Users\a0r04v\AppData\Local\Microsoft\Windows\INetCache\IE\P4C0EOWZ\wave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218" b="6091"/>
          <a:stretch/>
        </p:blipFill>
        <p:spPr bwMode="auto">
          <a:xfrm>
            <a:off x="4953000" y="1074379"/>
            <a:ext cx="2819400" cy="18119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a0r04v\AppData\Local\Microsoft\Windows\INetCache\IE\GMG3BQ9W\7593561376_9eef3afd0a_z[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032" t="1" b="-3277"/>
          <a:stretch/>
        </p:blipFill>
        <p:spPr bwMode="auto">
          <a:xfrm>
            <a:off x="157489" y="1006990"/>
            <a:ext cx="2266950" cy="37745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0r04v\AppData\Local\Microsoft\Windows\INetCache\IE\GMG3BQ9W\2316-12673493218cUP[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4058" t="20924" r="15740" b="29135"/>
          <a:stretch/>
        </p:blipFill>
        <p:spPr bwMode="auto">
          <a:xfrm rot="21330775">
            <a:off x="2482476" y="1277359"/>
            <a:ext cx="2015951" cy="10756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71CEF0D6-EA8B-1946-B77C-AC818CE15830}"/>
              </a:ext>
            </a:extLst>
          </p:cNvPr>
          <p:cNvSpPr>
            <a:spLocks noGrp="1"/>
          </p:cNvSpPr>
          <p:nvPr>
            <p:ph type="sldNum" sz="quarter" idx="4294967295"/>
          </p:nvPr>
        </p:nvSpPr>
        <p:spPr>
          <a:xfrm>
            <a:off x="0" y="4887913"/>
            <a:ext cx="533400" cy="274637"/>
          </a:xfrm>
        </p:spPr>
        <p:txBody>
          <a:bodyPr/>
          <a:lstStyle/>
          <a:p>
            <a:fld id="{1910CB5C-FA00-44BC-8C81-665BD0303758}" type="slidenum">
              <a:rPr lang="en-US" smtClean="0"/>
              <a:pPr/>
              <a:t>2</a:t>
            </a:fld>
            <a:endParaRPr lang="en-US" dirty="0"/>
          </a:p>
        </p:txBody>
      </p:sp>
      <p:pic>
        <p:nvPicPr>
          <p:cNvPr id="1026" name="Picture 2" descr="C:\Users\a0r04v\AppData\Local\Microsoft\Windows\INetCache\IE\KQJAI9Y8\outlets[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3503022"/>
            <a:ext cx="939796" cy="14716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0r04v\AppData\Local\Microsoft\Windows\INetCache\IE\67IR8AHA\wind-turbines[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1" b="3261"/>
          <a:stretch/>
        </p:blipFill>
        <p:spPr bwMode="auto">
          <a:xfrm>
            <a:off x="6830348" y="2781300"/>
            <a:ext cx="2230204"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0r04v\AppData\Local\Microsoft\Windows\INetCache\IE\490DMIYU\Trumpet_1[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9030753" flipV="1">
            <a:off x="4278355" y="1828392"/>
            <a:ext cx="5171430" cy="17158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xmlns="" id="{7B00A7F3-E508-7B42-AD2D-37EC66CCD1F6}"/>
              </a:ext>
            </a:extLst>
          </p:cNvPr>
          <p:cNvSpPr txBox="1">
            <a:spLocks/>
          </p:cNvSpPr>
          <p:nvPr/>
        </p:nvSpPr>
        <p:spPr>
          <a:xfrm>
            <a:off x="4776712" y="285750"/>
            <a:ext cx="3833888" cy="594388"/>
          </a:xfrm>
          <a:prstGeom prst="rect">
            <a:avLst/>
          </a:prstGeom>
          <a:noFill/>
          <a:ln w="28575">
            <a:solidFill>
              <a:schemeClr val="accent3"/>
            </a:solidFill>
          </a:ln>
        </p:spPr>
        <p:style>
          <a:lnRef idx="2">
            <a:schemeClr val="accent4"/>
          </a:lnRef>
          <a:fillRef idx="1">
            <a:schemeClr val="lt1"/>
          </a:fillRef>
          <a:effectRef idx="0">
            <a:schemeClr val="accent4"/>
          </a:effectRef>
          <a:fontRef idx="minor">
            <a:schemeClr val="dk1"/>
          </a:fontRef>
        </p:style>
        <p:txBody>
          <a:bodyPr anchor="t" anchorCtr="0"/>
          <a:lstStyle>
            <a:lvl1pPr algn="l" rtl="0" eaLnBrk="0" fontAlgn="base" hangingPunct="0">
              <a:spcBef>
                <a:spcPct val="0"/>
              </a:spcBef>
              <a:spcAft>
                <a:spcPct val="0"/>
              </a:spcAft>
              <a:defRPr sz="3200" b="1">
                <a:solidFill>
                  <a:schemeClr val="accent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a:lstStyle>
          <a:p>
            <a:pPr algn="ctr"/>
            <a:r>
              <a:rPr lang="en-US" kern="0" dirty="0" smtClean="0">
                <a:solidFill>
                  <a:srgbClr val="00B0F0"/>
                </a:solidFill>
              </a:rPr>
              <a:t>Kinetic</a:t>
            </a:r>
            <a:endParaRPr lang="en-US" kern="0" dirty="0">
              <a:solidFill>
                <a:srgbClr val="00B0F0"/>
              </a:solidFill>
            </a:endParaRPr>
          </a:p>
        </p:txBody>
      </p:sp>
      <p:pic>
        <p:nvPicPr>
          <p:cNvPr id="1033" name="Picture 9" descr="C:\Users\a0r04v\AppData\Local\Microsoft\Windows\INetCache\IE\490DMIYU\Orange-Fruit-Pieces[1].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5885" b="94558" l="4460" r="96790">
                        <a14:foregroundMark x1="60653" y1="5929" x2="60653" y2="5929"/>
                        <a14:foregroundMark x1="91989" y1="73673" x2="91989" y2="73673"/>
                        <a14:foregroundMark x1="96818" y1="80885" x2="96818" y2="80885"/>
                        <a14:foregroundMark x1="44375" y1="94558" x2="44375" y2="94558"/>
                        <a14:foregroundMark x1="7869" y1="60575" x2="7869" y2="60575"/>
                        <a14:foregroundMark x1="4460" y1="61681" x2="4460" y2="61681"/>
                      </a14:backgroundRemoval>
                    </a14:imgEffect>
                  </a14:imgLayer>
                </a14:imgProps>
              </a:ext>
              <a:ext uri="{28A0092B-C50C-407E-A947-70E740481C1C}">
                <a14:useLocalDpi xmlns:a14="http://schemas.microsoft.com/office/drawing/2010/main"/>
              </a:ext>
            </a:extLst>
          </a:blip>
          <a:srcRect/>
          <a:stretch>
            <a:fillRect/>
          </a:stretch>
        </p:blipFill>
        <p:spPr bwMode="auto">
          <a:xfrm>
            <a:off x="2019299" y="3105151"/>
            <a:ext cx="3113470" cy="19989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xmlns="" id="{7B00A7F3-E508-7B42-AD2D-37EC66CCD1F6}"/>
              </a:ext>
            </a:extLst>
          </p:cNvPr>
          <p:cNvSpPr txBox="1">
            <a:spLocks/>
          </p:cNvSpPr>
          <p:nvPr/>
        </p:nvSpPr>
        <p:spPr>
          <a:xfrm>
            <a:off x="457200" y="285750"/>
            <a:ext cx="3833888" cy="594388"/>
          </a:xfrm>
          <a:prstGeom prst="rect">
            <a:avLst/>
          </a:prstGeom>
          <a:noFill/>
          <a:ln w="28575">
            <a:solidFill>
              <a:schemeClr val="accent3"/>
            </a:solidFill>
          </a:ln>
        </p:spPr>
        <p:txBody>
          <a:bodyPr anchor="t" anchorCtr="0"/>
          <a:lstStyle>
            <a:lvl1pPr algn="l" rtl="0" eaLnBrk="0" fontAlgn="base" hangingPunct="0">
              <a:spcBef>
                <a:spcPct val="0"/>
              </a:spcBef>
              <a:spcAft>
                <a:spcPct val="0"/>
              </a:spcAft>
              <a:defRPr sz="3200" b="1">
                <a:solidFill>
                  <a:schemeClr val="accent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a:lstStyle>
          <a:p>
            <a:pPr algn="ctr"/>
            <a:r>
              <a:rPr lang="en-US" kern="0" dirty="0" smtClean="0">
                <a:solidFill>
                  <a:srgbClr val="00B0F0"/>
                </a:solidFill>
              </a:rPr>
              <a:t>Potential</a:t>
            </a:r>
            <a:endParaRPr lang="en-US" kern="0" dirty="0">
              <a:solidFill>
                <a:srgbClr val="00B0F0"/>
              </a:solidFill>
            </a:endParaRPr>
          </a:p>
        </p:txBody>
      </p:sp>
      <p:pic>
        <p:nvPicPr>
          <p:cNvPr id="1040" name="Picture 16" descr="C:\Users\a0r04v\AppData\Local\Microsoft\Windows\INetCache\IE\OZZSQEA9\Duracell_9_Volt_0849[1].jpg"/>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5643" b="91918" l="9815" r="89972">
                        <a14:foregroundMark x1="36273" y1="8226" x2="36273" y2="8226"/>
                        <a14:foregroundMark x1="66785" y1="5691" x2="66785" y2="5691"/>
                        <a14:foregroundMark x1="37624" y1="91918" x2="37624" y2="91918"/>
                      </a14:backgroundRemoval>
                    </a14:imgEffect>
                  </a14:imgLayer>
                </a14:imgProps>
              </a:ext>
              <a:ext uri="{28A0092B-C50C-407E-A947-70E740481C1C}">
                <a14:useLocalDpi xmlns:a14="http://schemas.microsoft.com/office/drawing/2010/main"/>
              </a:ext>
            </a:extLst>
          </a:blip>
          <a:srcRect/>
          <a:stretch>
            <a:fillRect/>
          </a:stretch>
        </p:blipFill>
        <p:spPr bwMode="auto">
          <a:xfrm rot="20425869">
            <a:off x="2489750" y="2537009"/>
            <a:ext cx="712364" cy="105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0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afterEffect">
                                  <p:stCondLst>
                                    <p:cond delay="10000"/>
                                  </p:stCondLst>
                                  <p:childTnLst>
                                    <p:animRot by="120000">
                                      <p:cBhvr>
                                        <p:cTn id="6" dur="100" fill="hold">
                                          <p:stCondLst>
                                            <p:cond delay="0"/>
                                          </p:stCondLst>
                                        </p:cTn>
                                        <p:tgtEl>
                                          <p:spTgt spid="1032"/>
                                        </p:tgtEl>
                                        <p:attrNameLst>
                                          <p:attrName>r</p:attrName>
                                        </p:attrNameLst>
                                      </p:cBhvr>
                                    </p:animRot>
                                    <p:animRot by="-240000">
                                      <p:cBhvr>
                                        <p:cTn id="7" dur="200" fill="hold">
                                          <p:stCondLst>
                                            <p:cond delay="200"/>
                                          </p:stCondLst>
                                        </p:cTn>
                                        <p:tgtEl>
                                          <p:spTgt spid="1032"/>
                                        </p:tgtEl>
                                        <p:attrNameLst>
                                          <p:attrName>r</p:attrName>
                                        </p:attrNameLst>
                                      </p:cBhvr>
                                    </p:animRot>
                                    <p:animRot by="240000">
                                      <p:cBhvr>
                                        <p:cTn id="8" dur="200" fill="hold">
                                          <p:stCondLst>
                                            <p:cond delay="400"/>
                                          </p:stCondLst>
                                        </p:cTn>
                                        <p:tgtEl>
                                          <p:spTgt spid="1032"/>
                                        </p:tgtEl>
                                        <p:attrNameLst>
                                          <p:attrName>r</p:attrName>
                                        </p:attrNameLst>
                                      </p:cBhvr>
                                    </p:animRot>
                                    <p:animRot by="-240000">
                                      <p:cBhvr>
                                        <p:cTn id="9" dur="200" fill="hold">
                                          <p:stCondLst>
                                            <p:cond delay="600"/>
                                          </p:stCondLst>
                                        </p:cTn>
                                        <p:tgtEl>
                                          <p:spTgt spid="1032"/>
                                        </p:tgtEl>
                                        <p:attrNameLst>
                                          <p:attrName>r</p:attrName>
                                        </p:attrNameLst>
                                      </p:cBhvr>
                                    </p:animRot>
                                    <p:animRot by="120000">
                                      <p:cBhvr>
                                        <p:cTn id="10" dur="200" fill="hold">
                                          <p:stCondLst>
                                            <p:cond delay="800"/>
                                          </p:stCondLst>
                                        </p:cTn>
                                        <p:tgtEl>
                                          <p:spTgt spid="10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Energized?</a:t>
            </a:r>
          </a:p>
        </p:txBody>
      </p:sp>
      <p:pic>
        <p:nvPicPr>
          <p:cNvPr id="2055" name="Picture 7" descr="C:\Users\a0r04v\AppData\Local\Microsoft\Windows\INetCache\IE\490DMIYU\matches_toothpick_matches_calls_matchbox_lit_light_fire-906743[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5105"/>
          <a:stretch/>
        </p:blipFill>
        <p:spPr bwMode="auto">
          <a:xfrm>
            <a:off x="6350" y="1304694"/>
            <a:ext cx="3651250" cy="286725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0r04v\AppData\Local\Microsoft\Windows\INetCache\IE\GMG3BQ9W\lighting-birthday-cake-candles[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0950" y="438150"/>
            <a:ext cx="5353050" cy="397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52550"/>
            <a:ext cx="6553200" cy="2667397"/>
          </a:xfrm>
          <a:prstGeom prst="rect">
            <a:avLst/>
          </a:prstGeom>
          <a:noFill/>
        </p:spPr>
        <p:txBody>
          <a:bodyPr wrap="square" rtlCol="0">
            <a:spAutoFit/>
          </a:bodyPr>
          <a:lstStyle/>
          <a:p>
            <a:pPr marL="342900" indent="-342900" algn="l">
              <a:lnSpc>
                <a:spcPct val="12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Safely light the candle.  </a:t>
            </a:r>
          </a:p>
          <a:p>
            <a:pPr marL="342900" indent="-342900" algn="l">
              <a:lnSpc>
                <a:spcPct val="12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From two feet away, blow out the candle using </a:t>
            </a:r>
            <a:br>
              <a:rPr lang="en-US" sz="2000" dirty="0" smtClean="0">
                <a:solidFill>
                  <a:schemeClr val="tx1">
                    <a:lumMod val="65000"/>
                    <a:lumOff val="35000"/>
                  </a:schemeClr>
                </a:solidFill>
                <a:latin typeface="Arial" panose="020B0604020202020204" pitchFamily="34" charset="0"/>
                <a:cs typeface="Arial" panose="020B0604020202020204" pitchFamily="34" charset="0"/>
              </a:rPr>
            </a:br>
            <a:r>
              <a:rPr lang="en-US" sz="2000" dirty="0" smtClean="0">
                <a:solidFill>
                  <a:schemeClr val="tx1">
                    <a:lumMod val="65000"/>
                    <a:lumOff val="35000"/>
                  </a:schemeClr>
                </a:solidFill>
                <a:latin typeface="Arial" panose="020B0604020202020204" pitchFamily="34" charset="0"/>
                <a:cs typeface="Arial" panose="020B0604020202020204" pitchFamily="34" charset="0"/>
              </a:rPr>
              <a:t>as little energy as possible.</a:t>
            </a:r>
          </a:p>
          <a:p>
            <a:pPr marL="342900" indent="-342900" algn="l">
              <a:lnSpc>
                <a:spcPct val="12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Re-light the candle safely. Increase your distance </a:t>
            </a:r>
            <a:br>
              <a:rPr lang="en-US" sz="2000" dirty="0" smtClean="0">
                <a:solidFill>
                  <a:schemeClr val="tx1">
                    <a:lumMod val="65000"/>
                    <a:lumOff val="35000"/>
                  </a:schemeClr>
                </a:solidFill>
                <a:latin typeface="Arial" panose="020B0604020202020204" pitchFamily="34" charset="0"/>
                <a:cs typeface="Arial" panose="020B0604020202020204" pitchFamily="34" charset="0"/>
              </a:rPr>
            </a:br>
            <a:r>
              <a:rPr lang="en-US" sz="2000" dirty="0" smtClean="0">
                <a:solidFill>
                  <a:schemeClr val="tx1">
                    <a:lumMod val="65000"/>
                    <a:lumOff val="35000"/>
                  </a:schemeClr>
                </a:solidFill>
                <a:latin typeface="Arial" panose="020B0604020202020204" pitchFamily="34" charset="0"/>
                <a:cs typeface="Arial" panose="020B0604020202020204" pitchFamily="34" charset="0"/>
              </a:rPr>
              <a:t>by a foot, and try again to blow it out.</a:t>
            </a:r>
          </a:p>
          <a:p>
            <a:pPr marL="342900" indent="-342900" algn="l">
              <a:lnSpc>
                <a:spcPct val="120000"/>
              </a:lnSpc>
              <a:buFont typeface="+mj-lt"/>
              <a:buAutoNum type="arabicPeriod"/>
            </a:pPr>
            <a:r>
              <a:rPr lang="en-US" sz="2000" dirty="0">
                <a:solidFill>
                  <a:schemeClr val="tx1">
                    <a:lumMod val="65000"/>
                    <a:lumOff val="35000"/>
                  </a:schemeClr>
                </a:solidFill>
                <a:latin typeface="Arial" panose="020B0604020202020204" pitchFamily="34" charset="0"/>
                <a:cs typeface="Arial" panose="020B0604020202020204" pitchFamily="34" charset="0"/>
              </a:rPr>
              <a:t>Continue until the distance is too </a:t>
            </a:r>
            <a:r>
              <a:rPr lang="en-US" sz="2000" spc="-80" dirty="0">
                <a:solidFill>
                  <a:schemeClr val="tx1">
                    <a:lumMod val="65000"/>
                    <a:lumOff val="35000"/>
                  </a:schemeClr>
                </a:solidFill>
                <a:latin typeface="Arial" panose="020B0604020202020204" pitchFamily="34" charset="0"/>
                <a:cs typeface="Arial" panose="020B0604020202020204" pitchFamily="34" charset="0"/>
              </a:rPr>
              <a:t/>
            </a:r>
            <a:br>
              <a:rPr lang="en-US" sz="2000" spc="-80" dirty="0">
                <a:solidFill>
                  <a:schemeClr val="tx1">
                    <a:lumMod val="65000"/>
                    <a:lumOff val="35000"/>
                  </a:schemeClr>
                </a:solidFill>
                <a:latin typeface="Arial" panose="020B0604020202020204" pitchFamily="34" charset="0"/>
                <a:cs typeface="Arial" panose="020B0604020202020204" pitchFamily="34" charset="0"/>
              </a:rPr>
            </a:br>
            <a:r>
              <a:rPr lang="en-US" sz="2000" spc="-80" dirty="0">
                <a:solidFill>
                  <a:schemeClr val="tx1">
                    <a:lumMod val="65000"/>
                    <a:lumOff val="35000"/>
                  </a:schemeClr>
                </a:solidFill>
                <a:latin typeface="Arial" panose="020B0604020202020204" pitchFamily="34" charset="0"/>
                <a:cs typeface="Arial" panose="020B0604020202020204" pitchFamily="34" charset="0"/>
              </a:rPr>
              <a:t>great to blow out the candle.</a:t>
            </a:r>
            <a:endParaRPr lang="en-US" sz="2000" dirty="0" smtClean="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6057870"/>
              </p:ext>
            </p:extLst>
          </p:nvPr>
        </p:nvGraphicFramePr>
        <p:xfrm>
          <a:off x="5638800" y="209550"/>
          <a:ext cx="3175000" cy="1554480"/>
        </p:xfrm>
        <a:graphic>
          <a:graphicData uri="http://schemas.openxmlformats.org/drawingml/2006/table">
            <a:tbl>
              <a:tblPr firstRow="1" bandRow="1">
                <a:tableStyleId>{5C22544A-7EE6-4342-B048-85BDC9FD1C3A}</a:tableStyleId>
              </a:tblPr>
              <a:tblGrid>
                <a:gridCol w="1587500"/>
                <a:gridCol w="1587500"/>
              </a:tblGrid>
              <a:tr h="381000">
                <a:tc>
                  <a:txBody>
                    <a:bodyPr/>
                    <a:lstStyle/>
                    <a:p>
                      <a:r>
                        <a:rPr lang="en-US" sz="1200" dirty="0"/>
                        <a:t>D</a:t>
                      </a:r>
                      <a:r>
                        <a:rPr lang="en-US" sz="1200" dirty="0" smtClean="0"/>
                        <a:t>istance from </a:t>
                      </a:r>
                      <a:r>
                        <a:rPr lang="en-US" sz="1200" dirty="0"/>
                        <a:t>candle</a:t>
                      </a:r>
                    </a:p>
                    <a:p>
                      <a:r>
                        <a:rPr lang="en-US" sz="1200" baseline="0" dirty="0" smtClean="0"/>
                        <a:t>(Measured </a:t>
                      </a:r>
                      <a:r>
                        <a:rPr lang="en-US" sz="1200" baseline="0" dirty="0"/>
                        <a:t>feet) </a:t>
                      </a:r>
                      <a:endParaRPr lang="en-US" sz="1200" dirty="0"/>
                    </a:p>
                  </a:txBody>
                  <a:tcPr/>
                </a:tc>
                <a:tc>
                  <a:txBody>
                    <a:bodyPr/>
                    <a:lstStyle/>
                    <a:p>
                      <a:r>
                        <a:rPr lang="en-US" sz="1200" dirty="0"/>
                        <a:t>Energy exerted </a:t>
                      </a:r>
                    </a:p>
                    <a:p>
                      <a:r>
                        <a:rPr lang="en-US" sz="1200" dirty="0"/>
                        <a:t>(10-point</a:t>
                      </a:r>
                      <a:r>
                        <a:rPr lang="en-US" sz="1200" baseline="0" dirty="0"/>
                        <a:t> scale)</a:t>
                      </a:r>
                      <a:endParaRPr lang="en-US" sz="1200" dirty="0"/>
                    </a:p>
                  </a:txBody>
                  <a:tcPr/>
                </a:tc>
              </a:tr>
              <a:tr h="315353">
                <a:tc>
                  <a:txBody>
                    <a:bodyPr/>
                    <a:lstStyle/>
                    <a:p>
                      <a:endParaRPr lang="en-US" dirty="0"/>
                    </a:p>
                  </a:txBody>
                  <a:tcPr/>
                </a:tc>
                <a:tc>
                  <a:txBody>
                    <a:bodyPr/>
                    <a:lstStyle/>
                    <a:p>
                      <a:endParaRPr lang="en-US" dirty="0"/>
                    </a:p>
                  </a:txBody>
                  <a:tcPr/>
                </a:tc>
              </a:tr>
              <a:tr h="315353">
                <a:tc>
                  <a:txBody>
                    <a:bodyPr/>
                    <a:lstStyle/>
                    <a:p>
                      <a:endParaRPr lang="en-US" dirty="0"/>
                    </a:p>
                  </a:txBody>
                  <a:tcPr/>
                </a:tc>
                <a:tc>
                  <a:txBody>
                    <a:bodyPr/>
                    <a:lstStyle/>
                    <a:p>
                      <a:endParaRPr lang="en-US" dirty="0"/>
                    </a:p>
                  </a:txBody>
                  <a:tcPr/>
                </a:tc>
              </a:tr>
              <a:tr h="315353">
                <a:tc>
                  <a:txBody>
                    <a:bodyPr/>
                    <a:lstStyle/>
                    <a:p>
                      <a:endParaRPr lang="en-US" dirty="0"/>
                    </a:p>
                  </a:txBody>
                  <a:tcPr/>
                </a:tc>
                <a:tc>
                  <a:txBody>
                    <a:bodyPr/>
                    <a:lstStyle/>
                    <a:p>
                      <a:endParaRPr lang="en-US" dirty="0"/>
                    </a:p>
                  </a:txBody>
                  <a:tcPr/>
                </a:tc>
              </a:tr>
            </a:tbl>
          </a:graphicData>
        </a:graphic>
      </p:graphicFrame>
      <p:pic>
        <p:nvPicPr>
          <p:cNvPr id="3074" name="Picture 2" descr="C:\Users\a0r04v\AppData\Local\Microsoft\Windows\INetCache\IE\P4C0EOWZ\Candle[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1780" r="8234" b="3438"/>
          <a:stretch/>
        </p:blipFill>
        <p:spPr bwMode="auto">
          <a:xfrm>
            <a:off x="234950" y="1047750"/>
            <a:ext cx="2159000" cy="39243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234950" y="209550"/>
            <a:ext cx="5562600" cy="733425"/>
          </a:xfrm>
        </p:spPr>
        <p:txBody>
          <a:bodyPr/>
          <a:lstStyle/>
          <a:p>
            <a:r>
              <a:rPr lang="en-US" sz="3200" dirty="0" smtClean="0">
                <a:solidFill>
                  <a:srgbClr val="175BAF"/>
                </a:solidFill>
              </a:rPr>
              <a:t>Try it!</a:t>
            </a:r>
            <a:endParaRPr lang="en-US" sz="3200" dirty="0">
              <a:solidFill>
                <a:srgbClr val="175BAF"/>
              </a:solidFill>
            </a:endParaRPr>
          </a:p>
        </p:txBody>
      </p:sp>
      <p:sp>
        <p:nvSpPr>
          <p:cNvPr id="10" name="TextBox 9"/>
          <p:cNvSpPr txBox="1"/>
          <p:nvPr/>
        </p:nvSpPr>
        <p:spPr>
          <a:xfrm>
            <a:off x="2514600" y="1047750"/>
            <a:ext cx="28194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Put out the candle.</a:t>
            </a:r>
          </a:p>
        </p:txBody>
      </p:sp>
    </p:spTree>
    <p:extLst>
      <p:ext uri="{BB962C8B-B14F-4D97-AF65-F5344CB8AC3E}">
        <p14:creationId xmlns:p14="http://schemas.microsoft.com/office/powerpoint/2010/main" val="316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Energy</a:t>
            </a:r>
          </a:p>
        </p:txBody>
      </p:sp>
      <p:grpSp>
        <p:nvGrpSpPr>
          <p:cNvPr id="4" name="Group 3"/>
          <p:cNvGrpSpPr/>
          <p:nvPr/>
        </p:nvGrpSpPr>
        <p:grpSpPr>
          <a:xfrm>
            <a:off x="1358258" y="961324"/>
            <a:ext cx="6324600" cy="4163126"/>
            <a:chOff x="685800" y="971550"/>
            <a:chExt cx="7696200" cy="4163126"/>
          </a:xfrm>
        </p:grpSpPr>
        <p:pic>
          <p:nvPicPr>
            <p:cNvPr id="6" name="Picture 5"/>
            <p:cNvPicPr>
              <a:picLocks noChangeAspect="1"/>
            </p:cNvPicPr>
            <p:nvPr/>
          </p:nvPicPr>
          <p:blipFill rotWithShape="1">
            <a:blip r:embed="rId3"/>
            <a:srcRect b="10430"/>
            <a:stretch/>
          </p:blipFill>
          <p:spPr>
            <a:xfrm>
              <a:off x="685800" y="971550"/>
              <a:ext cx="7696200" cy="3736839"/>
            </a:xfrm>
            <a:prstGeom prst="rect">
              <a:avLst/>
            </a:prstGeom>
          </p:spPr>
        </p:pic>
        <p:pic>
          <p:nvPicPr>
            <p:cNvPr id="7" name="Picture 6"/>
            <p:cNvPicPr>
              <a:picLocks noChangeAspect="1"/>
            </p:cNvPicPr>
            <p:nvPr/>
          </p:nvPicPr>
          <p:blipFill rotWithShape="1">
            <a:blip r:embed="rId3"/>
            <a:srcRect l="6804" t="88943" r="7395" b="378"/>
            <a:stretch/>
          </p:blipFill>
          <p:spPr>
            <a:xfrm>
              <a:off x="1981200" y="4689163"/>
              <a:ext cx="5072929" cy="445513"/>
            </a:xfrm>
            <a:prstGeom prst="rect">
              <a:avLst/>
            </a:prstGeom>
          </p:spPr>
        </p:pic>
      </p:grpSp>
      <p:pic>
        <p:nvPicPr>
          <p:cNvPr id="3075" name="Picture 3">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5" t="4878" r="1193"/>
          <a:stretch/>
        </p:blipFill>
        <p:spPr bwMode="auto">
          <a:xfrm>
            <a:off x="1524000" y="1123950"/>
            <a:ext cx="5943600" cy="32447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690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Incandescent </a:t>
            </a:r>
            <a:r>
              <a:rPr lang="en-US" dirty="0" smtClean="0"/>
              <a:t>vs</a:t>
            </a:r>
            <a:r>
              <a:rPr lang="en-US" dirty="0"/>
              <a:t>. LED</a:t>
            </a:r>
          </a:p>
        </p:txBody>
      </p:sp>
      <p:grpSp>
        <p:nvGrpSpPr>
          <p:cNvPr id="9" name="Group 8"/>
          <p:cNvGrpSpPr>
            <a:grpSpLocks noChangeAspect="1"/>
          </p:cNvGrpSpPr>
          <p:nvPr/>
        </p:nvGrpSpPr>
        <p:grpSpPr>
          <a:xfrm>
            <a:off x="4572040" y="1016000"/>
            <a:ext cx="3968725" cy="3232150"/>
            <a:chOff x="3429001" y="1504950"/>
            <a:chExt cx="2430876" cy="1979718"/>
          </a:xfrm>
        </p:grpSpPr>
        <p:pic>
          <p:nvPicPr>
            <p:cNvPr id="4" name="Picture 3"/>
            <p:cNvPicPr>
              <a:picLocks noChangeAspect="1"/>
            </p:cNvPicPr>
            <p:nvPr/>
          </p:nvPicPr>
          <p:blipFill rotWithShape="1">
            <a:blip r:embed="rId3"/>
            <a:srcRect r="66066"/>
            <a:stretch/>
          </p:blipFill>
          <p:spPr>
            <a:xfrm>
              <a:off x="3429001" y="1504950"/>
              <a:ext cx="1215270" cy="1979718"/>
            </a:xfrm>
            <a:prstGeom prst="rect">
              <a:avLst/>
            </a:prstGeom>
          </p:spPr>
        </p:pic>
        <p:grpSp>
          <p:nvGrpSpPr>
            <p:cNvPr id="8" name="Group 7"/>
            <p:cNvGrpSpPr/>
            <p:nvPr/>
          </p:nvGrpSpPr>
          <p:grpSpPr>
            <a:xfrm>
              <a:off x="4648200" y="1504950"/>
              <a:ext cx="1211677" cy="1979718"/>
              <a:chOff x="4648200" y="1504950"/>
              <a:chExt cx="1211677" cy="1979718"/>
            </a:xfrm>
          </p:grpSpPr>
          <p:pic>
            <p:nvPicPr>
              <p:cNvPr id="6" name="Picture 5"/>
              <p:cNvPicPr>
                <a:picLocks noChangeAspect="1"/>
              </p:cNvPicPr>
              <p:nvPr/>
            </p:nvPicPr>
            <p:blipFill rotWithShape="1">
              <a:blip r:embed="rId3"/>
              <a:srcRect l="66168"/>
              <a:stretch/>
            </p:blipFill>
            <p:spPr>
              <a:xfrm>
                <a:off x="4648200" y="1504950"/>
                <a:ext cx="1211677" cy="1979718"/>
              </a:xfrm>
              <a:prstGeom prst="rect">
                <a:avLst/>
              </a:prstGeom>
            </p:spPr>
          </p:pic>
          <p:sp>
            <p:nvSpPr>
              <p:cNvPr id="7" name="Rectangle 6"/>
              <p:cNvSpPr/>
              <p:nvPr/>
            </p:nvSpPr>
            <p:spPr bwMode="auto">
              <a:xfrm>
                <a:off x="5181600" y="1885950"/>
                <a:ext cx="6096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grpSp>
      </p:grpSp>
      <p:grpSp>
        <p:nvGrpSpPr>
          <p:cNvPr id="20" name="Group 19"/>
          <p:cNvGrpSpPr/>
          <p:nvPr/>
        </p:nvGrpSpPr>
        <p:grpSpPr>
          <a:xfrm>
            <a:off x="287766" y="1504950"/>
            <a:ext cx="3976178" cy="2580225"/>
            <a:chOff x="287766" y="1899658"/>
            <a:chExt cx="3976178" cy="2580225"/>
          </a:xfrm>
        </p:grpSpPr>
        <p:grpSp>
          <p:nvGrpSpPr>
            <p:cNvPr id="17" name="Group 16"/>
            <p:cNvGrpSpPr/>
            <p:nvPr/>
          </p:nvGrpSpPr>
          <p:grpSpPr>
            <a:xfrm>
              <a:off x="287766" y="1899658"/>
              <a:ext cx="3976178" cy="2580225"/>
              <a:chOff x="287766" y="1899658"/>
              <a:chExt cx="3976178" cy="2580225"/>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317568">
                <a:off x="-34762" y="2222186"/>
                <a:ext cx="2580225" cy="1935169"/>
              </a:xfrm>
              <a:prstGeom prst="rect">
                <a:avLst/>
              </a:prstGeom>
            </p:spPr>
          </p:pic>
          <p:pic>
            <p:nvPicPr>
              <p:cNvPr id="4098" name="Picture 2" descr="C:\Users\a0r04v\AppData\Local\Microsoft\Windows\INetCache\IE\QS8HA4B7\New-7-10W-LED-Bulb[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986978">
                <a:off x="2182189" y="2245692"/>
                <a:ext cx="2081755" cy="2081755"/>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bwMode="auto">
              <a:xfrm>
                <a:off x="2470065" y="3162300"/>
                <a:ext cx="787485" cy="228600"/>
              </a:xfrm>
              <a:custGeom>
                <a:avLst/>
                <a:gdLst>
                  <a:gd name="connsiteX0" fmla="*/ 787485 w 787485"/>
                  <a:gd name="connsiteY0" fmla="*/ 0 h 228600"/>
                  <a:gd name="connsiteX1" fmla="*/ 749385 w 787485"/>
                  <a:gd name="connsiteY1" fmla="*/ 38100 h 228600"/>
                  <a:gd name="connsiteX2" fmla="*/ 743035 w 787485"/>
                  <a:gd name="connsiteY2" fmla="*/ 57150 h 228600"/>
                  <a:gd name="connsiteX3" fmla="*/ 723985 w 787485"/>
                  <a:gd name="connsiteY3" fmla="*/ 76200 h 228600"/>
                  <a:gd name="connsiteX4" fmla="*/ 704935 w 787485"/>
                  <a:gd name="connsiteY4" fmla="*/ 101600 h 228600"/>
                  <a:gd name="connsiteX5" fmla="*/ 692235 w 787485"/>
                  <a:gd name="connsiteY5" fmla="*/ 120650 h 228600"/>
                  <a:gd name="connsiteX6" fmla="*/ 654135 w 787485"/>
                  <a:gd name="connsiteY6" fmla="*/ 152400 h 228600"/>
                  <a:gd name="connsiteX7" fmla="*/ 622385 w 787485"/>
                  <a:gd name="connsiteY7" fmla="*/ 184150 h 228600"/>
                  <a:gd name="connsiteX8" fmla="*/ 609685 w 787485"/>
                  <a:gd name="connsiteY8" fmla="*/ 203200 h 228600"/>
                  <a:gd name="connsiteX9" fmla="*/ 565235 w 787485"/>
                  <a:gd name="connsiteY9" fmla="*/ 228600 h 228600"/>
                  <a:gd name="connsiteX10" fmla="*/ 342985 w 787485"/>
                  <a:gd name="connsiteY10" fmla="*/ 222250 h 228600"/>
                  <a:gd name="connsiteX11" fmla="*/ 279485 w 787485"/>
                  <a:gd name="connsiteY11" fmla="*/ 203200 h 228600"/>
                  <a:gd name="connsiteX12" fmla="*/ 235035 w 787485"/>
                  <a:gd name="connsiteY12" fmla="*/ 196850 h 228600"/>
                  <a:gd name="connsiteX13" fmla="*/ 171535 w 787485"/>
                  <a:gd name="connsiteY13" fmla="*/ 177800 h 228600"/>
                  <a:gd name="connsiteX14" fmla="*/ 127085 w 787485"/>
                  <a:gd name="connsiteY14" fmla="*/ 165100 h 228600"/>
                  <a:gd name="connsiteX15" fmla="*/ 88985 w 787485"/>
                  <a:gd name="connsiteY15" fmla="*/ 139700 h 228600"/>
                  <a:gd name="connsiteX16" fmla="*/ 76285 w 787485"/>
                  <a:gd name="connsiteY16" fmla="*/ 120650 h 228600"/>
                  <a:gd name="connsiteX17" fmla="*/ 31835 w 787485"/>
                  <a:gd name="connsiteY17" fmla="*/ 101600 h 228600"/>
                  <a:gd name="connsiteX18" fmla="*/ 6435 w 787485"/>
                  <a:gd name="connsiteY18" fmla="*/ 107950 h 228600"/>
                  <a:gd name="connsiteX19" fmla="*/ 6435 w 787485"/>
                  <a:gd name="connsiteY19" fmla="*/ 152400 h 228600"/>
                  <a:gd name="connsiteX20" fmla="*/ 19135 w 787485"/>
                  <a:gd name="connsiteY20" fmla="*/ 177800 h 228600"/>
                  <a:gd name="connsiteX21" fmla="*/ 57235 w 787485"/>
                  <a:gd name="connsiteY21" fmla="*/ 209550 h 228600"/>
                  <a:gd name="connsiteX22" fmla="*/ 152485 w 787485"/>
                  <a:gd name="connsiteY22" fmla="*/ 203200 h 228600"/>
                  <a:gd name="connsiteX23" fmla="*/ 158835 w 787485"/>
                  <a:gd name="connsiteY23" fmla="*/ 184150 h 228600"/>
                  <a:gd name="connsiteX24" fmla="*/ 152485 w 787485"/>
                  <a:gd name="connsiteY24" fmla="*/ 146050 h 228600"/>
                  <a:gd name="connsiteX25" fmla="*/ 114385 w 787485"/>
                  <a:gd name="connsiteY25" fmla="*/ 133350 h 228600"/>
                  <a:gd name="connsiteX26" fmla="*/ 95335 w 787485"/>
                  <a:gd name="connsiteY26" fmla="*/ 120650 h 228600"/>
                  <a:gd name="connsiteX27" fmla="*/ 57235 w 787485"/>
                  <a:gd name="connsiteY27" fmla="*/ 196850 h 228600"/>
                  <a:gd name="connsiteX28" fmla="*/ 101685 w 787485"/>
                  <a:gd name="connsiteY28" fmla="*/ 190500 h 228600"/>
                  <a:gd name="connsiteX29" fmla="*/ 108035 w 787485"/>
                  <a:gd name="connsiteY29" fmla="*/ 171450 h 228600"/>
                  <a:gd name="connsiteX30" fmla="*/ 69935 w 787485"/>
                  <a:gd name="connsiteY30" fmla="*/ 158750 h 228600"/>
                  <a:gd name="connsiteX31" fmla="*/ 50885 w 787485"/>
                  <a:gd name="connsiteY31" fmla="*/ 146050 h 228600"/>
                  <a:gd name="connsiteX32" fmla="*/ 31835 w 787485"/>
                  <a:gd name="connsiteY32" fmla="*/ 152400 h 228600"/>
                  <a:gd name="connsiteX33" fmla="*/ 63585 w 787485"/>
                  <a:gd name="connsiteY33" fmla="*/ 184150 h 228600"/>
                  <a:gd name="connsiteX34" fmla="*/ 88985 w 787485"/>
                  <a:gd name="connsiteY34" fmla="*/ 177800 h 228600"/>
                  <a:gd name="connsiteX35" fmla="*/ 95335 w 787485"/>
                  <a:gd name="connsiteY35" fmla="*/ 133350 h 228600"/>
                  <a:gd name="connsiteX36" fmla="*/ 76285 w 787485"/>
                  <a:gd name="connsiteY36" fmla="*/ 120650 h 228600"/>
                  <a:gd name="connsiteX37" fmla="*/ 31835 w 787485"/>
                  <a:gd name="connsiteY37" fmla="*/ 1270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7485" h="228600">
                    <a:moveTo>
                      <a:pt x="787485" y="0"/>
                    </a:moveTo>
                    <a:cubicBezTo>
                      <a:pt x="774785" y="12700"/>
                      <a:pt x="760412" y="23923"/>
                      <a:pt x="749385" y="38100"/>
                    </a:cubicBezTo>
                    <a:cubicBezTo>
                      <a:pt x="745276" y="43384"/>
                      <a:pt x="746748" y="51581"/>
                      <a:pt x="743035" y="57150"/>
                    </a:cubicBezTo>
                    <a:cubicBezTo>
                      <a:pt x="738054" y="64622"/>
                      <a:pt x="729829" y="69382"/>
                      <a:pt x="723985" y="76200"/>
                    </a:cubicBezTo>
                    <a:cubicBezTo>
                      <a:pt x="717097" y="84235"/>
                      <a:pt x="711086" y="92988"/>
                      <a:pt x="704935" y="101600"/>
                    </a:cubicBezTo>
                    <a:cubicBezTo>
                      <a:pt x="700499" y="107810"/>
                      <a:pt x="697121" y="114787"/>
                      <a:pt x="692235" y="120650"/>
                    </a:cubicBezTo>
                    <a:cubicBezTo>
                      <a:pt x="676956" y="138985"/>
                      <a:pt x="672866" y="139913"/>
                      <a:pt x="654135" y="152400"/>
                    </a:cubicBezTo>
                    <a:cubicBezTo>
                      <a:pt x="620268" y="203200"/>
                      <a:pt x="664718" y="141817"/>
                      <a:pt x="622385" y="184150"/>
                    </a:cubicBezTo>
                    <a:cubicBezTo>
                      <a:pt x="616989" y="189546"/>
                      <a:pt x="615081" y="197804"/>
                      <a:pt x="609685" y="203200"/>
                    </a:cubicBezTo>
                    <a:cubicBezTo>
                      <a:pt x="590463" y="222422"/>
                      <a:pt x="587031" y="221335"/>
                      <a:pt x="565235" y="228600"/>
                    </a:cubicBezTo>
                    <a:cubicBezTo>
                      <a:pt x="491152" y="226483"/>
                      <a:pt x="417011" y="225861"/>
                      <a:pt x="342985" y="222250"/>
                    </a:cubicBezTo>
                    <a:cubicBezTo>
                      <a:pt x="269562" y="218668"/>
                      <a:pt x="335506" y="218478"/>
                      <a:pt x="279485" y="203200"/>
                    </a:cubicBezTo>
                    <a:cubicBezTo>
                      <a:pt x="265045" y="199262"/>
                      <a:pt x="249852" y="198967"/>
                      <a:pt x="235035" y="196850"/>
                    </a:cubicBezTo>
                    <a:cubicBezTo>
                      <a:pt x="144493" y="166669"/>
                      <a:pt x="238713" y="196994"/>
                      <a:pt x="171535" y="177800"/>
                    </a:cubicBezTo>
                    <a:cubicBezTo>
                      <a:pt x="107766" y="159580"/>
                      <a:pt x="206490" y="184951"/>
                      <a:pt x="127085" y="165100"/>
                    </a:cubicBezTo>
                    <a:cubicBezTo>
                      <a:pt x="114385" y="156633"/>
                      <a:pt x="97452" y="152400"/>
                      <a:pt x="88985" y="139700"/>
                    </a:cubicBezTo>
                    <a:cubicBezTo>
                      <a:pt x="84752" y="133350"/>
                      <a:pt x="82148" y="125536"/>
                      <a:pt x="76285" y="120650"/>
                    </a:cubicBezTo>
                    <a:cubicBezTo>
                      <a:pt x="65823" y="111931"/>
                      <a:pt x="45069" y="106011"/>
                      <a:pt x="31835" y="101600"/>
                    </a:cubicBezTo>
                    <a:cubicBezTo>
                      <a:pt x="23368" y="103717"/>
                      <a:pt x="13250" y="102498"/>
                      <a:pt x="6435" y="107950"/>
                    </a:cubicBezTo>
                    <a:cubicBezTo>
                      <a:pt x="-6104" y="117981"/>
                      <a:pt x="2933" y="143060"/>
                      <a:pt x="6435" y="152400"/>
                    </a:cubicBezTo>
                    <a:cubicBezTo>
                      <a:pt x="9759" y="161263"/>
                      <a:pt x="13633" y="170097"/>
                      <a:pt x="19135" y="177800"/>
                    </a:cubicBezTo>
                    <a:cubicBezTo>
                      <a:pt x="30247" y="193357"/>
                      <a:pt x="42045" y="199423"/>
                      <a:pt x="57235" y="209550"/>
                    </a:cubicBezTo>
                    <a:cubicBezTo>
                      <a:pt x="88985" y="207433"/>
                      <a:pt x="121615" y="210918"/>
                      <a:pt x="152485" y="203200"/>
                    </a:cubicBezTo>
                    <a:cubicBezTo>
                      <a:pt x="158979" y="201577"/>
                      <a:pt x="158835" y="190843"/>
                      <a:pt x="158835" y="184150"/>
                    </a:cubicBezTo>
                    <a:cubicBezTo>
                      <a:pt x="158835" y="171275"/>
                      <a:pt x="160963" y="155740"/>
                      <a:pt x="152485" y="146050"/>
                    </a:cubicBezTo>
                    <a:cubicBezTo>
                      <a:pt x="143670" y="135975"/>
                      <a:pt x="125524" y="140776"/>
                      <a:pt x="114385" y="133350"/>
                    </a:cubicBezTo>
                    <a:lnTo>
                      <a:pt x="95335" y="120650"/>
                    </a:lnTo>
                    <a:cubicBezTo>
                      <a:pt x="62269" y="125374"/>
                      <a:pt x="-4405" y="119799"/>
                      <a:pt x="57235" y="196850"/>
                    </a:cubicBezTo>
                    <a:cubicBezTo>
                      <a:pt x="66585" y="208537"/>
                      <a:pt x="86868" y="192617"/>
                      <a:pt x="101685" y="190500"/>
                    </a:cubicBezTo>
                    <a:cubicBezTo>
                      <a:pt x="103802" y="184150"/>
                      <a:pt x="112768" y="176183"/>
                      <a:pt x="108035" y="171450"/>
                    </a:cubicBezTo>
                    <a:cubicBezTo>
                      <a:pt x="98569" y="161984"/>
                      <a:pt x="81074" y="166176"/>
                      <a:pt x="69935" y="158750"/>
                    </a:cubicBezTo>
                    <a:lnTo>
                      <a:pt x="50885" y="146050"/>
                    </a:lnTo>
                    <a:cubicBezTo>
                      <a:pt x="44535" y="148167"/>
                      <a:pt x="33458" y="145906"/>
                      <a:pt x="31835" y="152400"/>
                    </a:cubicBezTo>
                    <a:cubicBezTo>
                      <a:pt x="28811" y="164495"/>
                      <a:pt x="58142" y="180521"/>
                      <a:pt x="63585" y="184150"/>
                    </a:cubicBezTo>
                    <a:cubicBezTo>
                      <a:pt x="72052" y="182033"/>
                      <a:pt x="81723" y="182641"/>
                      <a:pt x="88985" y="177800"/>
                    </a:cubicBezTo>
                    <a:cubicBezTo>
                      <a:pt x="104998" y="167125"/>
                      <a:pt x="105284" y="148273"/>
                      <a:pt x="95335" y="133350"/>
                    </a:cubicBezTo>
                    <a:cubicBezTo>
                      <a:pt x="91102" y="127000"/>
                      <a:pt x="82635" y="124883"/>
                      <a:pt x="76285" y="120650"/>
                    </a:cubicBezTo>
                    <a:lnTo>
                      <a:pt x="31835" y="127000"/>
                    </a:lnTo>
                  </a:path>
                </a:pathLst>
              </a:cu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3" name="Freeform 12"/>
              <p:cNvSpPr/>
              <p:nvPr/>
            </p:nvSpPr>
            <p:spPr bwMode="auto">
              <a:xfrm>
                <a:off x="2466794" y="3020119"/>
                <a:ext cx="358956" cy="80401"/>
              </a:xfrm>
              <a:custGeom>
                <a:avLst/>
                <a:gdLst>
                  <a:gd name="connsiteX0" fmla="*/ 358956 w 358956"/>
                  <a:gd name="connsiteY0" fmla="*/ 59631 h 80401"/>
                  <a:gd name="connsiteX1" fmla="*/ 276406 w 358956"/>
                  <a:gd name="connsiteY1" fmla="*/ 53281 h 80401"/>
                  <a:gd name="connsiteX2" fmla="*/ 257356 w 358956"/>
                  <a:gd name="connsiteY2" fmla="*/ 46931 h 80401"/>
                  <a:gd name="connsiteX3" fmla="*/ 187506 w 358956"/>
                  <a:gd name="connsiteY3" fmla="*/ 27881 h 80401"/>
                  <a:gd name="connsiteX4" fmla="*/ 98606 w 358956"/>
                  <a:gd name="connsiteY4" fmla="*/ 34231 h 80401"/>
                  <a:gd name="connsiteX5" fmla="*/ 60506 w 358956"/>
                  <a:gd name="connsiteY5" fmla="*/ 46931 h 80401"/>
                  <a:gd name="connsiteX6" fmla="*/ 41456 w 358956"/>
                  <a:gd name="connsiteY6" fmla="*/ 27881 h 80401"/>
                  <a:gd name="connsiteX7" fmla="*/ 35106 w 358956"/>
                  <a:gd name="connsiteY7" fmla="*/ 8831 h 80401"/>
                  <a:gd name="connsiteX8" fmla="*/ 16056 w 358956"/>
                  <a:gd name="connsiteY8" fmla="*/ 2481 h 80401"/>
                  <a:gd name="connsiteX9" fmla="*/ 9706 w 358956"/>
                  <a:gd name="connsiteY9" fmla="*/ 65981 h 80401"/>
                  <a:gd name="connsiteX10" fmla="*/ 28756 w 358956"/>
                  <a:gd name="connsiteY10" fmla="*/ 78681 h 80401"/>
                  <a:gd name="connsiteX11" fmla="*/ 79556 w 358956"/>
                  <a:gd name="connsiteY11" fmla="*/ 53281 h 80401"/>
                  <a:gd name="connsiteX12" fmla="*/ 92256 w 358956"/>
                  <a:gd name="connsiteY12" fmla="*/ 15181 h 80401"/>
                  <a:gd name="connsiteX13" fmla="*/ 22406 w 358956"/>
                  <a:gd name="connsiteY13" fmla="*/ 8831 h 80401"/>
                  <a:gd name="connsiteX14" fmla="*/ 9706 w 358956"/>
                  <a:gd name="connsiteY14" fmla="*/ 27881 h 80401"/>
                  <a:gd name="connsiteX15" fmla="*/ 60506 w 358956"/>
                  <a:gd name="connsiteY15" fmla="*/ 53281 h 80401"/>
                  <a:gd name="connsiteX16" fmla="*/ 54156 w 358956"/>
                  <a:gd name="connsiteY16" fmla="*/ 15181 h 80401"/>
                  <a:gd name="connsiteX17" fmla="*/ 16056 w 358956"/>
                  <a:gd name="connsiteY17" fmla="*/ 21531 h 80401"/>
                  <a:gd name="connsiteX18" fmla="*/ 22406 w 358956"/>
                  <a:gd name="connsiteY18" fmla="*/ 78681 h 80401"/>
                  <a:gd name="connsiteX19" fmla="*/ 41456 w 358956"/>
                  <a:gd name="connsiteY19" fmla="*/ 59631 h 80401"/>
                  <a:gd name="connsiteX20" fmla="*/ 41456 w 358956"/>
                  <a:gd name="connsiteY20" fmla="*/ 46931 h 8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956" h="80401">
                    <a:moveTo>
                      <a:pt x="358956" y="59631"/>
                    </a:moveTo>
                    <a:cubicBezTo>
                      <a:pt x="331439" y="57514"/>
                      <a:pt x="303791" y="56704"/>
                      <a:pt x="276406" y="53281"/>
                    </a:cubicBezTo>
                    <a:cubicBezTo>
                      <a:pt x="269764" y="52451"/>
                      <a:pt x="263814" y="48692"/>
                      <a:pt x="257356" y="46931"/>
                    </a:cubicBezTo>
                    <a:cubicBezTo>
                      <a:pt x="178577" y="25446"/>
                      <a:pt x="231354" y="42497"/>
                      <a:pt x="187506" y="27881"/>
                    </a:cubicBezTo>
                    <a:cubicBezTo>
                      <a:pt x="157873" y="29998"/>
                      <a:pt x="127986" y="29824"/>
                      <a:pt x="98606" y="34231"/>
                    </a:cubicBezTo>
                    <a:cubicBezTo>
                      <a:pt x="85367" y="36217"/>
                      <a:pt x="60506" y="46931"/>
                      <a:pt x="60506" y="46931"/>
                    </a:cubicBezTo>
                    <a:cubicBezTo>
                      <a:pt x="54156" y="40581"/>
                      <a:pt x="46437" y="35353"/>
                      <a:pt x="41456" y="27881"/>
                    </a:cubicBezTo>
                    <a:cubicBezTo>
                      <a:pt x="37743" y="22312"/>
                      <a:pt x="39839" y="13564"/>
                      <a:pt x="35106" y="8831"/>
                    </a:cubicBezTo>
                    <a:cubicBezTo>
                      <a:pt x="30373" y="4098"/>
                      <a:pt x="22406" y="4598"/>
                      <a:pt x="16056" y="2481"/>
                    </a:cubicBezTo>
                    <a:cubicBezTo>
                      <a:pt x="-148" y="26787"/>
                      <a:pt x="-7134" y="28092"/>
                      <a:pt x="9706" y="65981"/>
                    </a:cubicBezTo>
                    <a:cubicBezTo>
                      <a:pt x="12806" y="72955"/>
                      <a:pt x="22406" y="74448"/>
                      <a:pt x="28756" y="78681"/>
                    </a:cubicBezTo>
                    <a:cubicBezTo>
                      <a:pt x="34445" y="76406"/>
                      <a:pt x="73215" y="63426"/>
                      <a:pt x="79556" y="53281"/>
                    </a:cubicBezTo>
                    <a:cubicBezTo>
                      <a:pt x="86651" y="41929"/>
                      <a:pt x="92256" y="15181"/>
                      <a:pt x="92256" y="15181"/>
                    </a:cubicBezTo>
                    <a:cubicBezTo>
                      <a:pt x="64339" y="1222"/>
                      <a:pt x="59040" y="-7451"/>
                      <a:pt x="22406" y="8831"/>
                    </a:cubicBezTo>
                    <a:cubicBezTo>
                      <a:pt x="15432" y="11931"/>
                      <a:pt x="13939" y="21531"/>
                      <a:pt x="9706" y="27881"/>
                    </a:cubicBezTo>
                    <a:cubicBezTo>
                      <a:pt x="12391" y="41304"/>
                      <a:pt x="14525" y="106925"/>
                      <a:pt x="60506" y="53281"/>
                    </a:cubicBezTo>
                    <a:cubicBezTo>
                      <a:pt x="68885" y="43505"/>
                      <a:pt x="56273" y="27881"/>
                      <a:pt x="54156" y="15181"/>
                    </a:cubicBezTo>
                    <a:lnTo>
                      <a:pt x="16056" y="21531"/>
                    </a:lnTo>
                    <a:cubicBezTo>
                      <a:pt x="7484" y="38675"/>
                      <a:pt x="11774" y="62733"/>
                      <a:pt x="22406" y="78681"/>
                    </a:cubicBezTo>
                    <a:cubicBezTo>
                      <a:pt x="27387" y="86153"/>
                      <a:pt x="36836" y="67332"/>
                      <a:pt x="41456" y="59631"/>
                    </a:cubicBezTo>
                    <a:cubicBezTo>
                      <a:pt x="43634" y="56001"/>
                      <a:pt x="41456" y="51164"/>
                      <a:pt x="41456" y="46931"/>
                    </a:cubicBezTo>
                  </a:path>
                </a:pathLst>
              </a:cu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4" name="Freeform 13"/>
              <p:cNvSpPr/>
              <p:nvPr/>
            </p:nvSpPr>
            <p:spPr bwMode="auto">
              <a:xfrm>
                <a:off x="1162075" y="3189771"/>
                <a:ext cx="1009675" cy="285750"/>
              </a:xfrm>
              <a:custGeom>
                <a:avLst/>
                <a:gdLst>
                  <a:gd name="connsiteX0" fmla="*/ 0 w 1009675"/>
                  <a:gd name="connsiteY0" fmla="*/ 0 h 285750"/>
                  <a:gd name="connsiteX1" fmla="*/ 50800 w 1009675"/>
                  <a:gd name="connsiteY1" fmla="*/ 82550 h 285750"/>
                  <a:gd name="connsiteX2" fmla="*/ 88900 w 1009675"/>
                  <a:gd name="connsiteY2" fmla="*/ 120650 h 285750"/>
                  <a:gd name="connsiteX3" fmla="*/ 114300 w 1009675"/>
                  <a:gd name="connsiteY3" fmla="*/ 133350 h 285750"/>
                  <a:gd name="connsiteX4" fmla="*/ 165100 w 1009675"/>
                  <a:gd name="connsiteY4" fmla="*/ 165100 h 285750"/>
                  <a:gd name="connsiteX5" fmla="*/ 190500 w 1009675"/>
                  <a:gd name="connsiteY5" fmla="*/ 171450 h 285750"/>
                  <a:gd name="connsiteX6" fmla="*/ 228600 w 1009675"/>
                  <a:gd name="connsiteY6" fmla="*/ 184150 h 285750"/>
                  <a:gd name="connsiteX7" fmla="*/ 247650 w 1009675"/>
                  <a:gd name="connsiteY7" fmla="*/ 190500 h 285750"/>
                  <a:gd name="connsiteX8" fmla="*/ 273050 w 1009675"/>
                  <a:gd name="connsiteY8" fmla="*/ 203200 h 285750"/>
                  <a:gd name="connsiteX9" fmla="*/ 342900 w 1009675"/>
                  <a:gd name="connsiteY9" fmla="*/ 222250 h 285750"/>
                  <a:gd name="connsiteX10" fmla="*/ 381000 w 1009675"/>
                  <a:gd name="connsiteY10" fmla="*/ 234950 h 285750"/>
                  <a:gd name="connsiteX11" fmla="*/ 425450 w 1009675"/>
                  <a:gd name="connsiteY11" fmla="*/ 247650 h 285750"/>
                  <a:gd name="connsiteX12" fmla="*/ 482600 w 1009675"/>
                  <a:gd name="connsiteY12" fmla="*/ 254000 h 285750"/>
                  <a:gd name="connsiteX13" fmla="*/ 501650 w 1009675"/>
                  <a:gd name="connsiteY13" fmla="*/ 260350 h 285750"/>
                  <a:gd name="connsiteX14" fmla="*/ 622300 w 1009675"/>
                  <a:gd name="connsiteY14" fmla="*/ 273050 h 285750"/>
                  <a:gd name="connsiteX15" fmla="*/ 692150 w 1009675"/>
                  <a:gd name="connsiteY15" fmla="*/ 285750 h 285750"/>
                  <a:gd name="connsiteX16" fmla="*/ 812800 w 1009675"/>
                  <a:gd name="connsiteY16" fmla="*/ 273050 h 285750"/>
                  <a:gd name="connsiteX17" fmla="*/ 857250 w 1009675"/>
                  <a:gd name="connsiteY17" fmla="*/ 260350 h 285750"/>
                  <a:gd name="connsiteX18" fmla="*/ 895350 w 1009675"/>
                  <a:gd name="connsiteY18" fmla="*/ 234950 h 285750"/>
                  <a:gd name="connsiteX19" fmla="*/ 914400 w 1009675"/>
                  <a:gd name="connsiteY19" fmla="*/ 222250 h 285750"/>
                  <a:gd name="connsiteX20" fmla="*/ 971550 w 1009675"/>
                  <a:gd name="connsiteY20" fmla="*/ 171450 h 285750"/>
                  <a:gd name="connsiteX21" fmla="*/ 958850 w 1009675"/>
                  <a:gd name="connsiteY21" fmla="*/ 133350 h 285750"/>
                  <a:gd name="connsiteX22" fmla="*/ 901700 w 1009675"/>
                  <a:gd name="connsiteY22" fmla="*/ 133350 h 285750"/>
                  <a:gd name="connsiteX23" fmla="*/ 908050 w 1009675"/>
                  <a:gd name="connsiteY23" fmla="*/ 190500 h 285750"/>
                  <a:gd name="connsiteX24" fmla="*/ 971550 w 1009675"/>
                  <a:gd name="connsiteY24" fmla="*/ 190500 h 285750"/>
                  <a:gd name="connsiteX25" fmla="*/ 990600 w 1009675"/>
                  <a:gd name="connsiteY25" fmla="*/ 171450 h 285750"/>
                  <a:gd name="connsiteX26" fmla="*/ 1003300 w 1009675"/>
                  <a:gd name="connsiteY26" fmla="*/ 120650 h 285750"/>
                  <a:gd name="connsiteX27" fmla="*/ 1009650 w 1009675"/>
                  <a:gd name="connsiteY27" fmla="*/ 101600 h 285750"/>
                  <a:gd name="connsiteX28" fmla="*/ 1003300 w 1009675"/>
                  <a:gd name="connsiteY28" fmla="*/ 82550 h 285750"/>
                  <a:gd name="connsiteX29" fmla="*/ 933450 w 1009675"/>
                  <a:gd name="connsiteY29" fmla="*/ 69850 h 285750"/>
                  <a:gd name="connsiteX30" fmla="*/ 914400 w 1009675"/>
                  <a:gd name="connsiteY30" fmla="*/ 88900 h 285750"/>
                  <a:gd name="connsiteX31" fmla="*/ 895350 w 1009675"/>
                  <a:gd name="connsiteY31" fmla="*/ 146050 h 285750"/>
                  <a:gd name="connsiteX32" fmla="*/ 908050 w 1009675"/>
                  <a:gd name="connsiteY32" fmla="*/ 171450 h 285750"/>
                  <a:gd name="connsiteX33" fmla="*/ 984250 w 1009675"/>
                  <a:gd name="connsiteY33" fmla="*/ 177800 h 285750"/>
                  <a:gd name="connsiteX34" fmla="*/ 1003300 w 1009675"/>
                  <a:gd name="connsiteY34" fmla="*/ 165100 h 285750"/>
                  <a:gd name="connsiteX35" fmla="*/ 1003300 w 1009675"/>
                  <a:gd name="connsiteY35" fmla="*/ 107950 h 285750"/>
                  <a:gd name="connsiteX36" fmla="*/ 927100 w 1009675"/>
                  <a:gd name="connsiteY36" fmla="*/ 114300 h 285750"/>
                  <a:gd name="connsiteX37" fmla="*/ 914400 w 1009675"/>
                  <a:gd name="connsiteY37" fmla="*/ 152400 h 285750"/>
                  <a:gd name="connsiteX38" fmla="*/ 920750 w 1009675"/>
                  <a:gd name="connsiteY38" fmla="*/ 177800 h 285750"/>
                  <a:gd name="connsiteX39" fmla="*/ 971550 w 1009675"/>
                  <a:gd name="connsiteY39" fmla="*/ 165100 h 285750"/>
                  <a:gd name="connsiteX40" fmla="*/ 996950 w 1009675"/>
                  <a:gd name="connsiteY40" fmla="*/ 120650 h 285750"/>
                  <a:gd name="connsiteX41" fmla="*/ 990600 w 1009675"/>
                  <a:gd name="connsiteY41" fmla="*/ 88900 h 285750"/>
                  <a:gd name="connsiteX42" fmla="*/ 971550 w 1009675"/>
                  <a:gd name="connsiteY42" fmla="*/ 101600 h 285750"/>
                  <a:gd name="connsiteX43" fmla="*/ 977900 w 1009675"/>
                  <a:gd name="connsiteY43" fmla="*/ 1333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9675" h="285750">
                    <a:moveTo>
                      <a:pt x="0" y="0"/>
                    </a:moveTo>
                    <a:cubicBezTo>
                      <a:pt x="18874" y="37749"/>
                      <a:pt x="21464" y="47881"/>
                      <a:pt x="50800" y="82550"/>
                    </a:cubicBezTo>
                    <a:cubicBezTo>
                      <a:pt x="62401" y="96261"/>
                      <a:pt x="72836" y="112618"/>
                      <a:pt x="88900" y="120650"/>
                    </a:cubicBezTo>
                    <a:cubicBezTo>
                      <a:pt x="97367" y="124883"/>
                      <a:pt x="106273" y="128333"/>
                      <a:pt x="114300" y="133350"/>
                    </a:cubicBezTo>
                    <a:cubicBezTo>
                      <a:pt x="144269" y="152080"/>
                      <a:pt x="132921" y="153033"/>
                      <a:pt x="165100" y="165100"/>
                    </a:cubicBezTo>
                    <a:cubicBezTo>
                      <a:pt x="173272" y="168164"/>
                      <a:pt x="182141" y="168942"/>
                      <a:pt x="190500" y="171450"/>
                    </a:cubicBezTo>
                    <a:cubicBezTo>
                      <a:pt x="203322" y="175297"/>
                      <a:pt x="215900" y="179917"/>
                      <a:pt x="228600" y="184150"/>
                    </a:cubicBezTo>
                    <a:cubicBezTo>
                      <a:pt x="234950" y="186267"/>
                      <a:pt x="241663" y="187507"/>
                      <a:pt x="247650" y="190500"/>
                    </a:cubicBezTo>
                    <a:cubicBezTo>
                      <a:pt x="256117" y="194733"/>
                      <a:pt x="264154" y="199965"/>
                      <a:pt x="273050" y="203200"/>
                    </a:cubicBezTo>
                    <a:cubicBezTo>
                      <a:pt x="317165" y="219242"/>
                      <a:pt x="307493" y="211628"/>
                      <a:pt x="342900" y="222250"/>
                    </a:cubicBezTo>
                    <a:cubicBezTo>
                      <a:pt x="355722" y="226097"/>
                      <a:pt x="368300" y="230717"/>
                      <a:pt x="381000" y="234950"/>
                    </a:cubicBezTo>
                    <a:cubicBezTo>
                      <a:pt x="395225" y="239692"/>
                      <a:pt x="410642" y="245372"/>
                      <a:pt x="425450" y="247650"/>
                    </a:cubicBezTo>
                    <a:cubicBezTo>
                      <a:pt x="444394" y="250565"/>
                      <a:pt x="463550" y="251883"/>
                      <a:pt x="482600" y="254000"/>
                    </a:cubicBezTo>
                    <a:cubicBezTo>
                      <a:pt x="488950" y="256117"/>
                      <a:pt x="495086" y="259037"/>
                      <a:pt x="501650" y="260350"/>
                    </a:cubicBezTo>
                    <a:cubicBezTo>
                      <a:pt x="543257" y="268671"/>
                      <a:pt x="578995" y="268238"/>
                      <a:pt x="622300" y="273050"/>
                    </a:cubicBezTo>
                    <a:cubicBezTo>
                      <a:pt x="640580" y="275081"/>
                      <a:pt x="673314" y="281983"/>
                      <a:pt x="692150" y="285750"/>
                    </a:cubicBezTo>
                    <a:cubicBezTo>
                      <a:pt x="855848" y="275519"/>
                      <a:pt x="750627" y="290814"/>
                      <a:pt x="812800" y="273050"/>
                    </a:cubicBezTo>
                    <a:cubicBezTo>
                      <a:pt x="819570" y="271116"/>
                      <a:pt x="849190" y="264828"/>
                      <a:pt x="857250" y="260350"/>
                    </a:cubicBezTo>
                    <a:cubicBezTo>
                      <a:pt x="870593" y="252937"/>
                      <a:pt x="882650" y="243417"/>
                      <a:pt x="895350" y="234950"/>
                    </a:cubicBezTo>
                    <a:cubicBezTo>
                      <a:pt x="901700" y="230717"/>
                      <a:pt x="909004" y="227646"/>
                      <a:pt x="914400" y="222250"/>
                    </a:cubicBezTo>
                    <a:cubicBezTo>
                      <a:pt x="957896" y="178754"/>
                      <a:pt x="937556" y="194113"/>
                      <a:pt x="971550" y="171450"/>
                    </a:cubicBezTo>
                    <a:cubicBezTo>
                      <a:pt x="967317" y="158750"/>
                      <a:pt x="966631" y="144243"/>
                      <a:pt x="958850" y="133350"/>
                    </a:cubicBezTo>
                    <a:cubicBezTo>
                      <a:pt x="948872" y="119381"/>
                      <a:pt x="905457" y="132724"/>
                      <a:pt x="901700" y="133350"/>
                    </a:cubicBezTo>
                    <a:cubicBezTo>
                      <a:pt x="903817" y="152400"/>
                      <a:pt x="899478" y="173356"/>
                      <a:pt x="908050" y="190500"/>
                    </a:cubicBezTo>
                    <a:cubicBezTo>
                      <a:pt x="915337" y="205073"/>
                      <a:pt x="969991" y="190760"/>
                      <a:pt x="971550" y="190500"/>
                    </a:cubicBezTo>
                    <a:cubicBezTo>
                      <a:pt x="977900" y="184150"/>
                      <a:pt x="986884" y="179625"/>
                      <a:pt x="990600" y="171450"/>
                    </a:cubicBezTo>
                    <a:cubicBezTo>
                      <a:pt x="997823" y="155560"/>
                      <a:pt x="997780" y="137209"/>
                      <a:pt x="1003300" y="120650"/>
                    </a:cubicBezTo>
                    <a:lnTo>
                      <a:pt x="1009650" y="101600"/>
                    </a:lnTo>
                    <a:cubicBezTo>
                      <a:pt x="1007533" y="95250"/>
                      <a:pt x="1007013" y="88119"/>
                      <a:pt x="1003300" y="82550"/>
                    </a:cubicBezTo>
                    <a:cubicBezTo>
                      <a:pt x="981758" y="50236"/>
                      <a:pt x="974967" y="64660"/>
                      <a:pt x="933450" y="69850"/>
                    </a:cubicBezTo>
                    <a:cubicBezTo>
                      <a:pt x="927100" y="76200"/>
                      <a:pt x="919160" y="81285"/>
                      <a:pt x="914400" y="88900"/>
                    </a:cubicBezTo>
                    <a:cubicBezTo>
                      <a:pt x="904437" y="104841"/>
                      <a:pt x="899888" y="127900"/>
                      <a:pt x="895350" y="146050"/>
                    </a:cubicBezTo>
                    <a:cubicBezTo>
                      <a:pt x="899583" y="154517"/>
                      <a:pt x="901990" y="164178"/>
                      <a:pt x="908050" y="171450"/>
                    </a:cubicBezTo>
                    <a:cubicBezTo>
                      <a:pt x="928812" y="196364"/>
                      <a:pt x="955270" y="181020"/>
                      <a:pt x="984250" y="177800"/>
                    </a:cubicBezTo>
                    <a:cubicBezTo>
                      <a:pt x="990600" y="173567"/>
                      <a:pt x="998532" y="171059"/>
                      <a:pt x="1003300" y="165100"/>
                    </a:cubicBezTo>
                    <a:cubicBezTo>
                      <a:pt x="1016237" y="148929"/>
                      <a:pt x="1005912" y="123620"/>
                      <a:pt x="1003300" y="107950"/>
                    </a:cubicBezTo>
                    <a:cubicBezTo>
                      <a:pt x="977900" y="110067"/>
                      <a:pt x="949897" y="102901"/>
                      <a:pt x="927100" y="114300"/>
                    </a:cubicBezTo>
                    <a:cubicBezTo>
                      <a:pt x="915126" y="120287"/>
                      <a:pt x="914400" y="152400"/>
                      <a:pt x="914400" y="152400"/>
                    </a:cubicBezTo>
                    <a:cubicBezTo>
                      <a:pt x="916517" y="160867"/>
                      <a:pt x="912231" y="175907"/>
                      <a:pt x="920750" y="177800"/>
                    </a:cubicBezTo>
                    <a:cubicBezTo>
                      <a:pt x="937789" y="181586"/>
                      <a:pt x="955938" y="172906"/>
                      <a:pt x="971550" y="165100"/>
                    </a:cubicBezTo>
                    <a:cubicBezTo>
                      <a:pt x="977534" y="162108"/>
                      <a:pt x="995680" y="123189"/>
                      <a:pt x="996950" y="120650"/>
                    </a:cubicBezTo>
                    <a:cubicBezTo>
                      <a:pt x="994833" y="110067"/>
                      <a:pt x="999234" y="95376"/>
                      <a:pt x="990600" y="88900"/>
                    </a:cubicBezTo>
                    <a:cubicBezTo>
                      <a:pt x="984495" y="84321"/>
                      <a:pt x="973647" y="94262"/>
                      <a:pt x="971550" y="101600"/>
                    </a:cubicBezTo>
                    <a:cubicBezTo>
                      <a:pt x="968585" y="111978"/>
                      <a:pt x="977900" y="133350"/>
                      <a:pt x="977900" y="133350"/>
                    </a:cubicBezTo>
                  </a:path>
                </a:pathLst>
              </a:cu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5" name="Freeform 14"/>
              <p:cNvSpPr/>
              <p:nvPr/>
            </p:nvSpPr>
            <p:spPr bwMode="auto">
              <a:xfrm>
                <a:off x="1746250" y="2755900"/>
                <a:ext cx="428587" cy="139700"/>
              </a:xfrm>
              <a:custGeom>
                <a:avLst/>
                <a:gdLst>
                  <a:gd name="connsiteX0" fmla="*/ 0 w 428587"/>
                  <a:gd name="connsiteY0" fmla="*/ 0 h 139700"/>
                  <a:gd name="connsiteX1" fmla="*/ 158750 w 428587"/>
                  <a:gd name="connsiteY1" fmla="*/ 12700 h 139700"/>
                  <a:gd name="connsiteX2" fmla="*/ 234950 w 428587"/>
                  <a:gd name="connsiteY2" fmla="*/ 31750 h 139700"/>
                  <a:gd name="connsiteX3" fmla="*/ 254000 w 428587"/>
                  <a:gd name="connsiteY3" fmla="*/ 38100 h 139700"/>
                  <a:gd name="connsiteX4" fmla="*/ 292100 w 428587"/>
                  <a:gd name="connsiteY4" fmla="*/ 44450 h 139700"/>
                  <a:gd name="connsiteX5" fmla="*/ 311150 w 428587"/>
                  <a:gd name="connsiteY5" fmla="*/ 50800 h 139700"/>
                  <a:gd name="connsiteX6" fmla="*/ 349250 w 428587"/>
                  <a:gd name="connsiteY6" fmla="*/ 57150 h 139700"/>
                  <a:gd name="connsiteX7" fmla="*/ 368300 w 428587"/>
                  <a:gd name="connsiteY7" fmla="*/ 107950 h 139700"/>
                  <a:gd name="connsiteX8" fmla="*/ 387350 w 428587"/>
                  <a:gd name="connsiteY8" fmla="*/ 120650 h 139700"/>
                  <a:gd name="connsiteX9" fmla="*/ 406400 w 428587"/>
                  <a:gd name="connsiteY9" fmla="*/ 107950 h 139700"/>
                  <a:gd name="connsiteX10" fmla="*/ 406400 w 428587"/>
                  <a:gd name="connsiteY10" fmla="*/ 63500 h 139700"/>
                  <a:gd name="connsiteX11" fmla="*/ 387350 w 428587"/>
                  <a:gd name="connsiteY11" fmla="*/ 57150 h 139700"/>
                  <a:gd name="connsiteX12" fmla="*/ 342900 w 428587"/>
                  <a:gd name="connsiteY12" fmla="*/ 63500 h 139700"/>
                  <a:gd name="connsiteX13" fmla="*/ 342900 w 428587"/>
                  <a:gd name="connsiteY13" fmla="*/ 107950 h 139700"/>
                  <a:gd name="connsiteX14" fmla="*/ 368300 w 428587"/>
                  <a:gd name="connsiteY14" fmla="*/ 101600 h 139700"/>
                  <a:gd name="connsiteX15" fmla="*/ 368300 w 428587"/>
                  <a:gd name="connsiteY15" fmla="*/ 50800 h 139700"/>
                  <a:gd name="connsiteX16" fmla="*/ 317500 w 428587"/>
                  <a:gd name="connsiteY16" fmla="*/ 57150 h 139700"/>
                  <a:gd name="connsiteX17" fmla="*/ 374650 w 428587"/>
                  <a:gd name="connsiteY17" fmla="*/ 114300 h 139700"/>
                  <a:gd name="connsiteX18" fmla="*/ 387350 w 428587"/>
                  <a:gd name="connsiteY18" fmla="*/ 63500 h 139700"/>
                  <a:gd name="connsiteX19" fmla="*/ 381000 w 428587"/>
                  <a:gd name="connsiteY19" fmla="*/ 38100 h 139700"/>
                  <a:gd name="connsiteX20" fmla="*/ 361950 w 428587"/>
                  <a:gd name="connsiteY20" fmla="*/ 57150 h 139700"/>
                  <a:gd name="connsiteX21" fmla="*/ 355600 w 428587"/>
                  <a:gd name="connsiteY21" fmla="*/ 139700 h 139700"/>
                  <a:gd name="connsiteX22" fmla="*/ 381000 w 428587"/>
                  <a:gd name="connsiteY22" fmla="*/ 127000 h 139700"/>
                  <a:gd name="connsiteX23" fmla="*/ 400050 w 428587"/>
                  <a:gd name="connsiteY23" fmla="*/ 101600 h 139700"/>
                  <a:gd name="connsiteX24" fmla="*/ 419100 w 428587"/>
                  <a:gd name="connsiteY24" fmla="*/ 88900 h 139700"/>
                  <a:gd name="connsiteX25" fmla="*/ 419100 w 428587"/>
                  <a:gd name="connsiteY25" fmla="*/ 12700 h 139700"/>
                  <a:gd name="connsiteX26" fmla="*/ 400050 w 428587"/>
                  <a:gd name="connsiteY26" fmla="*/ 6350 h 139700"/>
                  <a:gd name="connsiteX27" fmla="*/ 361950 w 428587"/>
                  <a:gd name="connsiteY27" fmla="*/ 19050 h 139700"/>
                  <a:gd name="connsiteX28" fmla="*/ 349250 w 428587"/>
                  <a:gd name="connsiteY28" fmla="*/ 38100 h 139700"/>
                  <a:gd name="connsiteX29" fmla="*/ 330200 w 428587"/>
                  <a:gd name="connsiteY29" fmla="*/ 57150 h 139700"/>
                  <a:gd name="connsiteX30" fmla="*/ 323850 w 428587"/>
                  <a:gd name="connsiteY30" fmla="*/ 76200 h 139700"/>
                  <a:gd name="connsiteX31" fmla="*/ 400050 w 428587"/>
                  <a:gd name="connsiteY31" fmla="*/ 101600 h 139700"/>
                  <a:gd name="connsiteX32" fmla="*/ 406400 w 428587"/>
                  <a:gd name="connsiteY32" fmla="*/ 76200 h 139700"/>
                  <a:gd name="connsiteX33" fmla="*/ 419100 w 428587"/>
                  <a:gd name="connsiteY33" fmla="*/ 57150 h 139700"/>
                  <a:gd name="connsiteX34" fmla="*/ 412750 w 428587"/>
                  <a:gd name="connsiteY34" fmla="*/ 5715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587" h="139700">
                    <a:moveTo>
                      <a:pt x="0" y="0"/>
                    </a:moveTo>
                    <a:cubicBezTo>
                      <a:pt x="82084" y="16417"/>
                      <a:pt x="-13474" y="-1078"/>
                      <a:pt x="158750" y="12700"/>
                    </a:cubicBezTo>
                    <a:cubicBezTo>
                      <a:pt x="177557" y="14205"/>
                      <a:pt x="220176" y="27318"/>
                      <a:pt x="234950" y="31750"/>
                    </a:cubicBezTo>
                    <a:cubicBezTo>
                      <a:pt x="241361" y="33673"/>
                      <a:pt x="247466" y="36648"/>
                      <a:pt x="254000" y="38100"/>
                    </a:cubicBezTo>
                    <a:cubicBezTo>
                      <a:pt x="266569" y="40893"/>
                      <a:pt x="279531" y="41657"/>
                      <a:pt x="292100" y="44450"/>
                    </a:cubicBezTo>
                    <a:cubicBezTo>
                      <a:pt x="298634" y="45902"/>
                      <a:pt x="304616" y="49348"/>
                      <a:pt x="311150" y="50800"/>
                    </a:cubicBezTo>
                    <a:cubicBezTo>
                      <a:pt x="323719" y="53593"/>
                      <a:pt x="336550" y="55033"/>
                      <a:pt x="349250" y="57150"/>
                    </a:cubicBezTo>
                    <a:cubicBezTo>
                      <a:pt x="353793" y="79867"/>
                      <a:pt x="351949" y="91599"/>
                      <a:pt x="368300" y="107950"/>
                    </a:cubicBezTo>
                    <a:cubicBezTo>
                      <a:pt x="373696" y="113346"/>
                      <a:pt x="381000" y="116417"/>
                      <a:pt x="387350" y="120650"/>
                    </a:cubicBezTo>
                    <a:cubicBezTo>
                      <a:pt x="393700" y="116417"/>
                      <a:pt x="401632" y="113909"/>
                      <a:pt x="406400" y="107950"/>
                    </a:cubicBezTo>
                    <a:cubicBezTo>
                      <a:pt x="415160" y="97000"/>
                      <a:pt x="414830" y="74037"/>
                      <a:pt x="406400" y="63500"/>
                    </a:cubicBezTo>
                    <a:cubicBezTo>
                      <a:pt x="402219" y="58273"/>
                      <a:pt x="393700" y="59267"/>
                      <a:pt x="387350" y="57150"/>
                    </a:cubicBezTo>
                    <a:cubicBezTo>
                      <a:pt x="372533" y="59267"/>
                      <a:pt x="356287" y="56807"/>
                      <a:pt x="342900" y="63500"/>
                    </a:cubicBezTo>
                    <a:cubicBezTo>
                      <a:pt x="328729" y="70585"/>
                      <a:pt x="341525" y="102451"/>
                      <a:pt x="342900" y="107950"/>
                    </a:cubicBezTo>
                    <a:cubicBezTo>
                      <a:pt x="351367" y="105833"/>
                      <a:pt x="361485" y="107052"/>
                      <a:pt x="368300" y="101600"/>
                    </a:cubicBezTo>
                    <a:cubicBezTo>
                      <a:pt x="381766" y="90827"/>
                      <a:pt x="369991" y="59257"/>
                      <a:pt x="368300" y="50800"/>
                    </a:cubicBezTo>
                    <a:cubicBezTo>
                      <a:pt x="351367" y="52917"/>
                      <a:pt x="326662" y="42753"/>
                      <a:pt x="317500" y="57150"/>
                    </a:cubicBezTo>
                    <a:cubicBezTo>
                      <a:pt x="261164" y="145678"/>
                      <a:pt x="354393" y="116832"/>
                      <a:pt x="374650" y="114300"/>
                    </a:cubicBezTo>
                    <a:cubicBezTo>
                      <a:pt x="379661" y="99268"/>
                      <a:pt x="387350" y="78825"/>
                      <a:pt x="387350" y="63500"/>
                    </a:cubicBezTo>
                    <a:cubicBezTo>
                      <a:pt x="387350" y="54773"/>
                      <a:pt x="383117" y="46567"/>
                      <a:pt x="381000" y="38100"/>
                    </a:cubicBezTo>
                    <a:cubicBezTo>
                      <a:pt x="374650" y="44450"/>
                      <a:pt x="367699" y="50251"/>
                      <a:pt x="361950" y="57150"/>
                    </a:cubicBezTo>
                    <a:cubicBezTo>
                      <a:pt x="336794" y="87337"/>
                      <a:pt x="350320" y="86898"/>
                      <a:pt x="355600" y="139700"/>
                    </a:cubicBezTo>
                    <a:cubicBezTo>
                      <a:pt x="364067" y="135467"/>
                      <a:pt x="373813" y="133160"/>
                      <a:pt x="381000" y="127000"/>
                    </a:cubicBezTo>
                    <a:cubicBezTo>
                      <a:pt x="389035" y="120112"/>
                      <a:pt x="392566" y="109084"/>
                      <a:pt x="400050" y="101600"/>
                    </a:cubicBezTo>
                    <a:cubicBezTo>
                      <a:pt x="405446" y="96204"/>
                      <a:pt x="412750" y="93133"/>
                      <a:pt x="419100" y="88900"/>
                    </a:cubicBezTo>
                    <a:cubicBezTo>
                      <a:pt x="428585" y="60444"/>
                      <a:pt x="434567" y="51368"/>
                      <a:pt x="419100" y="12700"/>
                    </a:cubicBezTo>
                    <a:cubicBezTo>
                      <a:pt x="416614" y="6485"/>
                      <a:pt x="406400" y="8467"/>
                      <a:pt x="400050" y="6350"/>
                    </a:cubicBezTo>
                    <a:cubicBezTo>
                      <a:pt x="387350" y="10583"/>
                      <a:pt x="373302" y="11955"/>
                      <a:pt x="361950" y="19050"/>
                    </a:cubicBezTo>
                    <a:cubicBezTo>
                      <a:pt x="355478" y="23095"/>
                      <a:pt x="354136" y="32237"/>
                      <a:pt x="349250" y="38100"/>
                    </a:cubicBezTo>
                    <a:cubicBezTo>
                      <a:pt x="343501" y="44999"/>
                      <a:pt x="336550" y="50800"/>
                      <a:pt x="330200" y="57150"/>
                    </a:cubicBezTo>
                    <a:cubicBezTo>
                      <a:pt x="328083" y="63500"/>
                      <a:pt x="323850" y="69507"/>
                      <a:pt x="323850" y="76200"/>
                    </a:cubicBezTo>
                    <a:cubicBezTo>
                      <a:pt x="323850" y="131869"/>
                      <a:pt x="343139" y="106774"/>
                      <a:pt x="400050" y="101600"/>
                    </a:cubicBezTo>
                    <a:cubicBezTo>
                      <a:pt x="402167" y="93133"/>
                      <a:pt x="402962" y="84222"/>
                      <a:pt x="406400" y="76200"/>
                    </a:cubicBezTo>
                    <a:cubicBezTo>
                      <a:pt x="409406" y="69185"/>
                      <a:pt x="416687" y="64390"/>
                      <a:pt x="419100" y="57150"/>
                    </a:cubicBezTo>
                    <a:cubicBezTo>
                      <a:pt x="419769" y="55142"/>
                      <a:pt x="414867" y="57150"/>
                      <a:pt x="412750" y="57150"/>
                    </a:cubicBezTo>
                  </a:path>
                </a:pathLst>
              </a:custGeom>
              <a:ln>
                <a:headEnd type="none" w="med" len="med"/>
                <a:tailEnd type="none" w="med" len="med"/>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grpSp>
        <p:sp>
          <p:nvSpPr>
            <p:cNvPr id="16" name="Oval 15"/>
            <p:cNvSpPr/>
            <p:nvPr/>
          </p:nvSpPr>
          <p:spPr bwMode="auto">
            <a:xfrm>
              <a:off x="2901950" y="2453767"/>
              <a:ext cx="152400" cy="13652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8" name="Oval 17"/>
            <p:cNvSpPr/>
            <p:nvPr/>
          </p:nvSpPr>
          <p:spPr bwMode="auto">
            <a:xfrm>
              <a:off x="1291572" y="2665617"/>
              <a:ext cx="152400" cy="13652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9" name="Oval 18"/>
            <p:cNvSpPr/>
            <p:nvPr/>
          </p:nvSpPr>
          <p:spPr bwMode="auto">
            <a:xfrm>
              <a:off x="1454224" y="2519109"/>
              <a:ext cx="152400" cy="13652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grpSp>
      <p:sp>
        <p:nvSpPr>
          <p:cNvPr id="22" name="TextBox 21"/>
          <p:cNvSpPr txBox="1"/>
          <p:nvPr/>
        </p:nvSpPr>
        <p:spPr>
          <a:xfrm>
            <a:off x="457200" y="895334"/>
            <a:ext cx="6019800" cy="369332"/>
          </a:xfrm>
          <a:prstGeom prst="rect">
            <a:avLst/>
          </a:prstGeom>
          <a:noFill/>
        </p:spPr>
        <p:txBody>
          <a:bodyPr wrap="square" rtlCol="0">
            <a:spAutoFit/>
          </a:bodyPr>
          <a:lstStyle/>
          <a:p>
            <a:pPr algn="l"/>
            <a:r>
              <a:rPr lang="en-US" sz="1800" dirty="0" smtClean="0">
                <a:solidFill>
                  <a:schemeClr val="tx1">
                    <a:lumMod val="65000"/>
                    <a:lumOff val="35000"/>
                  </a:schemeClr>
                </a:solidFill>
                <a:latin typeface="Arial" panose="020B0604020202020204" pitchFamily="34" charset="0"/>
                <a:cs typeface="Arial" panose="020B0604020202020204" pitchFamily="34" charset="0"/>
              </a:rPr>
              <a:t>LED = Light emitting diode</a:t>
            </a:r>
          </a:p>
        </p:txBody>
      </p:sp>
    </p:spTree>
    <p:extLst>
      <p:ext uri="{BB962C8B-B14F-4D97-AF65-F5344CB8AC3E}">
        <p14:creationId xmlns:p14="http://schemas.microsoft.com/office/powerpoint/2010/main" val="36224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r>
              <a:rPr lang="mr-IN" dirty="0"/>
              <a:t>…</a:t>
            </a:r>
            <a:r>
              <a:rPr lang="en-US" dirty="0"/>
              <a:t> </a:t>
            </a:r>
            <a:r>
              <a:rPr lang="en-US" dirty="0" smtClean="0"/>
              <a:t>what’s </a:t>
            </a:r>
            <a:r>
              <a:rPr lang="en-US" dirty="0"/>
              <a:t>a </a:t>
            </a:r>
            <a:r>
              <a:rPr lang="en-US" dirty="0" smtClean="0"/>
              <a:t>watt?</a:t>
            </a:r>
            <a:endParaRPr lang="en-US" dirty="0"/>
          </a:p>
        </p:txBody>
      </p:sp>
      <p:grpSp>
        <p:nvGrpSpPr>
          <p:cNvPr id="9" name="Group 8"/>
          <p:cNvGrpSpPr/>
          <p:nvPr/>
        </p:nvGrpSpPr>
        <p:grpSpPr>
          <a:xfrm>
            <a:off x="1371600" y="980374"/>
            <a:ext cx="6324600" cy="4163126"/>
            <a:chOff x="685800" y="971550"/>
            <a:chExt cx="7696200" cy="4163126"/>
          </a:xfrm>
        </p:grpSpPr>
        <p:pic>
          <p:nvPicPr>
            <p:cNvPr id="10" name="Picture 9"/>
            <p:cNvPicPr>
              <a:picLocks noChangeAspect="1"/>
            </p:cNvPicPr>
            <p:nvPr/>
          </p:nvPicPr>
          <p:blipFill rotWithShape="1">
            <a:blip r:embed="rId3"/>
            <a:srcRect b="10430"/>
            <a:stretch/>
          </p:blipFill>
          <p:spPr>
            <a:xfrm>
              <a:off x="685800" y="971550"/>
              <a:ext cx="7696200" cy="3736839"/>
            </a:xfrm>
            <a:prstGeom prst="rect">
              <a:avLst/>
            </a:prstGeom>
          </p:spPr>
        </p:pic>
        <p:pic>
          <p:nvPicPr>
            <p:cNvPr id="11" name="Picture 10"/>
            <p:cNvPicPr>
              <a:picLocks noChangeAspect="1"/>
            </p:cNvPicPr>
            <p:nvPr/>
          </p:nvPicPr>
          <p:blipFill rotWithShape="1">
            <a:blip r:embed="rId3"/>
            <a:srcRect l="6804" t="88943" r="7395" b="378"/>
            <a:stretch/>
          </p:blipFill>
          <p:spPr>
            <a:xfrm>
              <a:off x="1981200" y="4689163"/>
              <a:ext cx="5072929" cy="445513"/>
            </a:xfrm>
            <a:prstGeom prst="rect">
              <a:avLst/>
            </a:prstGeom>
          </p:spPr>
        </p:pic>
      </p:grpSp>
      <p:pic>
        <p:nvPicPr>
          <p:cNvPr id="1026" name="Picture 2">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992" t="2841" r="-1" b="1919"/>
          <a:stretch/>
        </p:blipFill>
        <p:spPr bwMode="auto">
          <a:xfrm>
            <a:off x="1574459" y="1184035"/>
            <a:ext cx="5918881" cy="3193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824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0" y="1962150"/>
            <a:ext cx="1800440" cy="1909175"/>
            <a:chOff x="2438400" y="1962150"/>
            <a:chExt cx="1800440" cy="1909175"/>
          </a:xfrm>
        </p:grpSpPr>
        <p:pic>
          <p:nvPicPr>
            <p:cNvPr id="20" name="Picture 2" descr="C:\Users\a0r04v\AppData\Local\Microsoft\Windows\INetCache\IE\QS8HA4B7\New-7-10W-LED-Bulb[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074" t="5195" r="6439" b="3095"/>
            <a:stretch/>
          </p:blipFill>
          <p:spPr bwMode="auto">
            <a:xfrm rot="19986978">
              <a:off x="2438400" y="1962150"/>
              <a:ext cx="1800440" cy="1909175"/>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20"/>
            <p:cNvSpPr/>
            <p:nvPr/>
          </p:nvSpPr>
          <p:spPr bwMode="auto">
            <a:xfrm>
              <a:off x="2569837" y="2775945"/>
              <a:ext cx="787485" cy="228600"/>
            </a:xfrm>
            <a:custGeom>
              <a:avLst/>
              <a:gdLst>
                <a:gd name="connsiteX0" fmla="*/ 787485 w 787485"/>
                <a:gd name="connsiteY0" fmla="*/ 0 h 228600"/>
                <a:gd name="connsiteX1" fmla="*/ 749385 w 787485"/>
                <a:gd name="connsiteY1" fmla="*/ 38100 h 228600"/>
                <a:gd name="connsiteX2" fmla="*/ 743035 w 787485"/>
                <a:gd name="connsiteY2" fmla="*/ 57150 h 228600"/>
                <a:gd name="connsiteX3" fmla="*/ 723985 w 787485"/>
                <a:gd name="connsiteY3" fmla="*/ 76200 h 228600"/>
                <a:gd name="connsiteX4" fmla="*/ 704935 w 787485"/>
                <a:gd name="connsiteY4" fmla="*/ 101600 h 228600"/>
                <a:gd name="connsiteX5" fmla="*/ 692235 w 787485"/>
                <a:gd name="connsiteY5" fmla="*/ 120650 h 228600"/>
                <a:gd name="connsiteX6" fmla="*/ 654135 w 787485"/>
                <a:gd name="connsiteY6" fmla="*/ 152400 h 228600"/>
                <a:gd name="connsiteX7" fmla="*/ 622385 w 787485"/>
                <a:gd name="connsiteY7" fmla="*/ 184150 h 228600"/>
                <a:gd name="connsiteX8" fmla="*/ 609685 w 787485"/>
                <a:gd name="connsiteY8" fmla="*/ 203200 h 228600"/>
                <a:gd name="connsiteX9" fmla="*/ 565235 w 787485"/>
                <a:gd name="connsiteY9" fmla="*/ 228600 h 228600"/>
                <a:gd name="connsiteX10" fmla="*/ 342985 w 787485"/>
                <a:gd name="connsiteY10" fmla="*/ 222250 h 228600"/>
                <a:gd name="connsiteX11" fmla="*/ 279485 w 787485"/>
                <a:gd name="connsiteY11" fmla="*/ 203200 h 228600"/>
                <a:gd name="connsiteX12" fmla="*/ 235035 w 787485"/>
                <a:gd name="connsiteY12" fmla="*/ 196850 h 228600"/>
                <a:gd name="connsiteX13" fmla="*/ 171535 w 787485"/>
                <a:gd name="connsiteY13" fmla="*/ 177800 h 228600"/>
                <a:gd name="connsiteX14" fmla="*/ 127085 w 787485"/>
                <a:gd name="connsiteY14" fmla="*/ 165100 h 228600"/>
                <a:gd name="connsiteX15" fmla="*/ 88985 w 787485"/>
                <a:gd name="connsiteY15" fmla="*/ 139700 h 228600"/>
                <a:gd name="connsiteX16" fmla="*/ 76285 w 787485"/>
                <a:gd name="connsiteY16" fmla="*/ 120650 h 228600"/>
                <a:gd name="connsiteX17" fmla="*/ 31835 w 787485"/>
                <a:gd name="connsiteY17" fmla="*/ 101600 h 228600"/>
                <a:gd name="connsiteX18" fmla="*/ 6435 w 787485"/>
                <a:gd name="connsiteY18" fmla="*/ 107950 h 228600"/>
                <a:gd name="connsiteX19" fmla="*/ 6435 w 787485"/>
                <a:gd name="connsiteY19" fmla="*/ 152400 h 228600"/>
                <a:gd name="connsiteX20" fmla="*/ 19135 w 787485"/>
                <a:gd name="connsiteY20" fmla="*/ 177800 h 228600"/>
                <a:gd name="connsiteX21" fmla="*/ 57235 w 787485"/>
                <a:gd name="connsiteY21" fmla="*/ 209550 h 228600"/>
                <a:gd name="connsiteX22" fmla="*/ 152485 w 787485"/>
                <a:gd name="connsiteY22" fmla="*/ 203200 h 228600"/>
                <a:gd name="connsiteX23" fmla="*/ 158835 w 787485"/>
                <a:gd name="connsiteY23" fmla="*/ 184150 h 228600"/>
                <a:gd name="connsiteX24" fmla="*/ 152485 w 787485"/>
                <a:gd name="connsiteY24" fmla="*/ 146050 h 228600"/>
                <a:gd name="connsiteX25" fmla="*/ 114385 w 787485"/>
                <a:gd name="connsiteY25" fmla="*/ 133350 h 228600"/>
                <a:gd name="connsiteX26" fmla="*/ 95335 w 787485"/>
                <a:gd name="connsiteY26" fmla="*/ 120650 h 228600"/>
                <a:gd name="connsiteX27" fmla="*/ 57235 w 787485"/>
                <a:gd name="connsiteY27" fmla="*/ 196850 h 228600"/>
                <a:gd name="connsiteX28" fmla="*/ 101685 w 787485"/>
                <a:gd name="connsiteY28" fmla="*/ 190500 h 228600"/>
                <a:gd name="connsiteX29" fmla="*/ 108035 w 787485"/>
                <a:gd name="connsiteY29" fmla="*/ 171450 h 228600"/>
                <a:gd name="connsiteX30" fmla="*/ 69935 w 787485"/>
                <a:gd name="connsiteY30" fmla="*/ 158750 h 228600"/>
                <a:gd name="connsiteX31" fmla="*/ 50885 w 787485"/>
                <a:gd name="connsiteY31" fmla="*/ 146050 h 228600"/>
                <a:gd name="connsiteX32" fmla="*/ 31835 w 787485"/>
                <a:gd name="connsiteY32" fmla="*/ 152400 h 228600"/>
                <a:gd name="connsiteX33" fmla="*/ 63585 w 787485"/>
                <a:gd name="connsiteY33" fmla="*/ 184150 h 228600"/>
                <a:gd name="connsiteX34" fmla="*/ 88985 w 787485"/>
                <a:gd name="connsiteY34" fmla="*/ 177800 h 228600"/>
                <a:gd name="connsiteX35" fmla="*/ 95335 w 787485"/>
                <a:gd name="connsiteY35" fmla="*/ 133350 h 228600"/>
                <a:gd name="connsiteX36" fmla="*/ 76285 w 787485"/>
                <a:gd name="connsiteY36" fmla="*/ 120650 h 228600"/>
                <a:gd name="connsiteX37" fmla="*/ 31835 w 787485"/>
                <a:gd name="connsiteY37" fmla="*/ 1270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7485" h="228600">
                  <a:moveTo>
                    <a:pt x="787485" y="0"/>
                  </a:moveTo>
                  <a:cubicBezTo>
                    <a:pt x="774785" y="12700"/>
                    <a:pt x="760412" y="23923"/>
                    <a:pt x="749385" y="38100"/>
                  </a:cubicBezTo>
                  <a:cubicBezTo>
                    <a:pt x="745276" y="43384"/>
                    <a:pt x="746748" y="51581"/>
                    <a:pt x="743035" y="57150"/>
                  </a:cubicBezTo>
                  <a:cubicBezTo>
                    <a:pt x="738054" y="64622"/>
                    <a:pt x="729829" y="69382"/>
                    <a:pt x="723985" y="76200"/>
                  </a:cubicBezTo>
                  <a:cubicBezTo>
                    <a:pt x="717097" y="84235"/>
                    <a:pt x="711086" y="92988"/>
                    <a:pt x="704935" y="101600"/>
                  </a:cubicBezTo>
                  <a:cubicBezTo>
                    <a:pt x="700499" y="107810"/>
                    <a:pt x="697121" y="114787"/>
                    <a:pt x="692235" y="120650"/>
                  </a:cubicBezTo>
                  <a:cubicBezTo>
                    <a:pt x="676956" y="138985"/>
                    <a:pt x="672866" y="139913"/>
                    <a:pt x="654135" y="152400"/>
                  </a:cubicBezTo>
                  <a:cubicBezTo>
                    <a:pt x="620268" y="203200"/>
                    <a:pt x="664718" y="141817"/>
                    <a:pt x="622385" y="184150"/>
                  </a:cubicBezTo>
                  <a:cubicBezTo>
                    <a:pt x="616989" y="189546"/>
                    <a:pt x="615081" y="197804"/>
                    <a:pt x="609685" y="203200"/>
                  </a:cubicBezTo>
                  <a:cubicBezTo>
                    <a:pt x="590463" y="222422"/>
                    <a:pt x="587031" y="221335"/>
                    <a:pt x="565235" y="228600"/>
                  </a:cubicBezTo>
                  <a:cubicBezTo>
                    <a:pt x="491152" y="226483"/>
                    <a:pt x="417011" y="225861"/>
                    <a:pt x="342985" y="222250"/>
                  </a:cubicBezTo>
                  <a:cubicBezTo>
                    <a:pt x="269562" y="218668"/>
                    <a:pt x="335506" y="218478"/>
                    <a:pt x="279485" y="203200"/>
                  </a:cubicBezTo>
                  <a:cubicBezTo>
                    <a:pt x="265045" y="199262"/>
                    <a:pt x="249852" y="198967"/>
                    <a:pt x="235035" y="196850"/>
                  </a:cubicBezTo>
                  <a:cubicBezTo>
                    <a:pt x="144493" y="166669"/>
                    <a:pt x="238713" y="196994"/>
                    <a:pt x="171535" y="177800"/>
                  </a:cubicBezTo>
                  <a:cubicBezTo>
                    <a:pt x="107766" y="159580"/>
                    <a:pt x="206490" y="184951"/>
                    <a:pt x="127085" y="165100"/>
                  </a:cubicBezTo>
                  <a:cubicBezTo>
                    <a:pt x="114385" y="156633"/>
                    <a:pt x="97452" y="152400"/>
                    <a:pt x="88985" y="139700"/>
                  </a:cubicBezTo>
                  <a:cubicBezTo>
                    <a:pt x="84752" y="133350"/>
                    <a:pt x="82148" y="125536"/>
                    <a:pt x="76285" y="120650"/>
                  </a:cubicBezTo>
                  <a:cubicBezTo>
                    <a:pt x="65823" y="111931"/>
                    <a:pt x="45069" y="106011"/>
                    <a:pt x="31835" y="101600"/>
                  </a:cubicBezTo>
                  <a:cubicBezTo>
                    <a:pt x="23368" y="103717"/>
                    <a:pt x="13250" y="102498"/>
                    <a:pt x="6435" y="107950"/>
                  </a:cubicBezTo>
                  <a:cubicBezTo>
                    <a:pt x="-6104" y="117981"/>
                    <a:pt x="2933" y="143060"/>
                    <a:pt x="6435" y="152400"/>
                  </a:cubicBezTo>
                  <a:cubicBezTo>
                    <a:pt x="9759" y="161263"/>
                    <a:pt x="13633" y="170097"/>
                    <a:pt x="19135" y="177800"/>
                  </a:cubicBezTo>
                  <a:cubicBezTo>
                    <a:pt x="30247" y="193357"/>
                    <a:pt x="42045" y="199423"/>
                    <a:pt x="57235" y="209550"/>
                  </a:cubicBezTo>
                  <a:cubicBezTo>
                    <a:pt x="88985" y="207433"/>
                    <a:pt x="121615" y="210918"/>
                    <a:pt x="152485" y="203200"/>
                  </a:cubicBezTo>
                  <a:cubicBezTo>
                    <a:pt x="158979" y="201577"/>
                    <a:pt x="158835" y="190843"/>
                    <a:pt x="158835" y="184150"/>
                  </a:cubicBezTo>
                  <a:cubicBezTo>
                    <a:pt x="158835" y="171275"/>
                    <a:pt x="160963" y="155740"/>
                    <a:pt x="152485" y="146050"/>
                  </a:cubicBezTo>
                  <a:cubicBezTo>
                    <a:pt x="143670" y="135975"/>
                    <a:pt x="125524" y="140776"/>
                    <a:pt x="114385" y="133350"/>
                  </a:cubicBezTo>
                  <a:lnTo>
                    <a:pt x="95335" y="120650"/>
                  </a:lnTo>
                  <a:cubicBezTo>
                    <a:pt x="62269" y="125374"/>
                    <a:pt x="-4405" y="119799"/>
                    <a:pt x="57235" y="196850"/>
                  </a:cubicBezTo>
                  <a:cubicBezTo>
                    <a:pt x="66585" y="208537"/>
                    <a:pt x="86868" y="192617"/>
                    <a:pt x="101685" y="190500"/>
                  </a:cubicBezTo>
                  <a:cubicBezTo>
                    <a:pt x="103802" y="184150"/>
                    <a:pt x="112768" y="176183"/>
                    <a:pt x="108035" y="171450"/>
                  </a:cubicBezTo>
                  <a:cubicBezTo>
                    <a:pt x="98569" y="161984"/>
                    <a:pt x="81074" y="166176"/>
                    <a:pt x="69935" y="158750"/>
                  </a:cubicBezTo>
                  <a:lnTo>
                    <a:pt x="50885" y="146050"/>
                  </a:lnTo>
                  <a:cubicBezTo>
                    <a:pt x="44535" y="148167"/>
                    <a:pt x="33458" y="145906"/>
                    <a:pt x="31835" y="152400"/>
                  </a:cubicBezTo>
                  <a:cubicBezTo>
                    <a:pt x="28811" y="164495"/>
                    <a:pt x="58142" y="180521"/>
                    <a:pt x="63585" y="184150"/>
                  </a:cubicBezTo>
                  <a:cubicBezTo>
                    <a:pt x="72052" y="182033"/>
                    <a:pt x="81723" y="182641"/>
                    <a:pt x="88985" y="177800"/>
                  </a:cubicBezTo>
                  <a:cubicBezTo>
                    <a:pt x="104998" y="167125"/>
                    <a:pt x="105284" y="148273"/>
                    <a:pt x="95335" y="133350"/>
                  </a:cubicBezTo>
                  <a:cubicBezTo>
                    <a:pt x="91102" y="127000"/>
                    <a:pt x="82635" y="124883"/>
                    <a:pt x="76285" y="120650"/>
                  </a:cubicBezTo>
                  <a:lnTo>
                    <a:pt x="31835" y="127000"/>
                  </a:lnTo>
                </a:path>
              </a:pathLst>
            </a:cu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22" name="Freeform 21"/>
            <p:cNvSpPr/>
            <p:nvPr/>
          </p:nvSpPr>
          <p:spPr bwMode="auto">
            <a:xfrm>
              <a:off x="2590800" y="2719949"/>
              <a:ext cx="358956" cy="80401"/>
            </a:xfrm>
            <a:custGeom>
              <a:avLst/>
              <a:gdLst>
                <a:gd name="connsiteX0" fmla="*/ 358956 w 358956"/>
                <a:gd name="connsiteY0" fmla="*/ 59631 h 80401"/>
                <a:gd name="connsiteX1" fmla="*/ 276406 w 358956"/>
                <a:gd name="connsiteY1" fmla="*/ 53281 h 80401"/>
                <a:gd name="connsiteX2" fmla="*/ 257356 w 358956"/>
                <a:gd name="connsiteY2" fmla="*/ 46931 h 80401"/>
                <a:gd name="connsiteX3" fmla="*/ 187506 w 358956"/>
                <a:gd name="connsiteY3" fmla="*/ 27881 h 80401"/>
                <a:gd name="connsiteX4" fmla="*/ 98606 w 358956"/>
                <a:gd name="connsiteY4" fmla="*/ 34231 h 80401"/>
                <a:gd name="connsiteX5" fmla="*/ 60506 w 358956"/>
                <a:gd name="connsiteY5" fmla="*/ 46931 h 80401"/>
                <a:gd name="connsiteX6" fmla="*/ 41456 w 358956"/>
                <a:gd name="connsiteY6" fmla="*/ 27881 h 80401"/>
                <a:gd name="connsiteX7" fmla="*/ 35106 w 358956"/>
                <a:gd name="connsiteY7" fmla="*/ 8831 h 80401"/>
                <a:gd name="connsiteX8" fmla="*/ 16056 w 358956"/>
                <a:gd name="connsiteY8" fmla="*/ 2481 h 80401"/>
                <a:gd name="connsiteX9" fmla="*/ 9706 w 358956"/>
                <a:gd name="connsiteY9" fmla="*/ 65981 h 80401"/>
                <a:gd name="connsiteX10" fmla="*/ 28756 w 358956"/>
                <a:gd name="connsiteY10" fmla="*/ 78681 h 80401"/>
                <a:gd name="connsiteX11" fmla="*/ 79556 w 358956"/>
                <a:gd name="connsiteY11" fmla="*/ 53281 h 80401"/>
                <a:gd name="connsiteX12" fmla="*/ 92256 w 358956"/>
                <a:gd name="connsiteY12" fmla="*/ 15181 h 80401"/>
                <a:gd name="connsiteX13" fmla="*/ 22406 w 358956"/>
                <a:gd name="connsiteY13" fmla="*/ 8831 h 80401"/>
                <a:gd name="connsiteX14" fmla="*/ 9706 w 358956"/>
                <a:gd name="connsiteY14" fmla="*/ 27881 h 80401"/>
                <a:gd name="connsiteX15" fmla="*/ 60506 w 358956"/>
                <a:gd name="connsiteY15" fmla="*/ 53281 h 80401"/>
                <a:gd name="connsiteX16" fmla="*/ 54156 w 358956"/>
                <a:gd name="connsiteY16" fmla="*/ 15181 h 80401"/>
                <a:gd name="connsiteX17" fmla="*/ 16056 w 358956"/>
                <a:gd name="connsiteY17" fmla="*/ 21531 h 80401"/>
                <a:gd name="connsiteX18" fmla="*/ 22406 w 358956"/>
                <a:gd name="connsiteY18" fmla="*/ 78681 h 80401"/>
                <a:gd name="connsiteX19" fmla="*/ 41456 w 358956"/>
                <a:gd name="connsiteY19" fmla="*/ 59631 h 80401"/>
                <a:gd name="connsiteX20" fmla="*/ 41456 w 358956"/>
                <a:gd name="connsiteY20" fmla="*/ 46931 h 8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956" h="80401">
                  <a:moveTo>
                    <a:pt x="358956" y="59631"/>
                  </a:moveTo>
                  <a:cubicBezTo>
                    <a:pt x="331439" y="57514"/>
                    <a:pt x="303791" y="56704"/>
                    <a:pt x="276406" y="53281"/>
                  </a:cubicBezTo>
                  <a:cubicBezTo>
                    <a:pt x="269764" y="52451"/>
                    <a:pt x="263814" y="48692"/>
                    <a:pt x="257356" y="46931"/>
                  </a:cubicBezTo>
                  <a:cubicBezTo>
                    <a:pt x="178577" y="25446"/>
                    <a:pt x="231354" y="42497"/>
                    <a:pt x="187506" y="27881"/>
                  </a:cubicBezTo>
                  <a:cubicBezTo>
                    <a:pt x="157873" y="29998"/>
                    <a:pt x="127986" y="29824"/>
                    <a:pt x="98606" y="34231"/>
                  </a:cubicBezTo>
                  <a:cubicBezTo>
                    <a:pt x="85367" y="36217"/>
                    <a:pt x="60506" y="46931"/>
                    <a:pt x="60506" y="46931"/>
                  </a:cubicBezTo>
                  <a:cubicBezTo>
                    <a:pt x="54156" y="40581"/>
                    <a:pt x="46437" y="35353"/>
                    <a:pt x="41456" y="27881"/>
                  </a:cubicBezTo>
                  <a:cubicBezTo>
                    <a:pt x="37743" y="22312"/>
                    <a:pt x="39839" y="13564"/>
                    <a:pt x="35106" y="8831"/>
                  </a:cubicBezTo>
                  <a:cubicBezTo>
                    <a:pt x="30373" y="4098"/>
                    <a:pt x="22406" y="4598"/>
                    <a:pt x="16056" y="2481"/>
                  </a:cubicBezTo>
                  <a:cubicBezTo>
                    <a:pt x="-148" y="26787"/>
                    <a:pt x="-7134" y="28092"/>
                    <a:pt x="9706" y="65981"/>
                  </a:cubicBezTo>
                  <a:cubicBezTo>
                    <a:pt x="12806" y="72955"/>
                    <a:pt x="22406" y="74448"/>
                    <a:pt x="28756" y="78681"/>
                  </a:cubicBezTo>
                  <a:cubicBezTo>
                    <a:pt x="34445" y="76406"/>
                    <a:pt x="73215" y="63426"/>
                    <a:pt x="79556" y="53281"/>
                  </a:cubicBezTo>
                  <a:cubicBezTo>
                    <a:pt x="86651" y="41929"/>
                    <a:pt x="92256" y="15181"/>
                    <a:pt x="92256" y="15181"/>
                  </a:cubicBezTo>
                  <a:cubicBezTo>
                    <a:pt x="64339" y="1222"/>
                    <a:pt x="59040" y="-7451"/>
                    <a:pt x="22406" y="8831"/>
                  </a:cubicBezTo>
                  <a:cubicBezTo>
                    <a:pt x="15432" y="11931"/>
                    <a:pt x="13939" y="21531"/>
                    <a:pt x="9706" y="27881"/>
                  </a:cubicBezTo>
                  <a:cubicBezTo>
                    <a:pt x="12391" y="41304"/>
                    <a:pt x="14525" y="106925"/>
                    <a:pt x="60506" y="53281"/>
                  </a:cubicBezTo>
                  <a:cubicBezTo>
                    <a:pt x="68885" y="43505"/>
                    <a:pt x="56273" y="27881"/>
                    <a:pt x="54156" y="15181"/>
                  </a:cubicBezTo>
                  <a:lnTo>
                    <a:pt x="16056" y="21531"/>
                  </a:lnTo>
                  <a:cubicBezTo>
                    <a:pt x="7484" y="38675"/>
                    <a:pt x="11774" y="62733"/>
                    <a:pt x="22406" y="78681"/>
                  </a:cubicBezTo>
                  <a:cubicBezTo>
                    <a:pt x="27387" y="86153"/>
                    <a:pt x="36836" y="67332"/>
                    <a:pt x="41456" y="59631"/>
                  </a:cubicBezTo>
                  <a:cubicBezTo>
                    <a:pt x="43634" y="56001"/>
                    <a:pt x="41456" y="51164"/>
                    <a:pt x="41456" y="46931"/>
                  </a:cubicBezTo>
                </a:path>
              </a:pathLst>
            </a:cu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6" name="Oval 15"/>
            <p:cNvSpPr/>
            <p:nvPr/>
          </p:nvSpPr>
          <p:spPr bwMode="auto">
            <a:xfrm>
              <a:off x="3001722" y="2067412"/>
              <a:ext cx="152400" cy="13652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grpSp>
      <p:grpSp>
        <p:nvGrpSpPr>
          <p:cNvPr id="26" name="Group 25"/>
          <p:cNvGrpSpPr/>
          <p:nvPr/>
        </p:nvGrpSpPr>
        <p:grpSpPr>
          <a:xfrm>
            <a:off x="76200" y="1295058"/>
            <a:ext cx="1782883" cy="2087704"/>
            <a:chOff x="255162" y="1304553"/>
            <a:chExt cx="1782883" cy="2087704"/>
          </a:xfrm>
        </p:grpSpPr>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l="13351" r="5737" b="7870"/>
            <a:stretch/>
          </p:blipFill>
          <p:spPr>
            <a:xfrm rot="4317568">
              <a:off x="102752" y="1456963"/>
              <a:ext cx="2087704" cy="1782883"/>
            </a:xfrm>
            <a:prstGeom prst="rect">
              <a:avLst/>
            </a:prstGeom>
          </p:spPr>
        </p:pic>
        <p:sp>
          <p:nvSpPr>
            <p:cNvPr id="23" name="Freeform 22"/>
            <p:cNvSpPr/>
            <p:nvPr/>
          </p:nvSpPr>
          <p:spPr bwMode="auto">
            <a:xfrm>
              <a:off x="950509" y="2278584"/>
              <a:ext cx="1009675" cy="285750"/>
            </a:xfrm>
            <a:custGeom>
              <a:avLst/>
              <a:gdLst>
                <a:gd name="connsiteX0" fmla="*/ 0 w 1009675"/>
                <a:gd name="connsiteY0" fmla="*/ 0 h 285750"/>
                <a:gd name="connsiteX1" fmla="*/ 50800 w 1009675"/>
                <a:gd name="connsiteY1" fmla="*/ 82550 h 285750"/>
                <a:gd name="connsiteX2" fmla="*/ 88900 w 1009675"/>
                <a:gd name="connsiteY2" fmla="*/ 120650 h 285750"/>
                <a:gd name="connsiteX3" fmla="*/ 114300 w 1009675"/>
                <a:gd name="connsiteY3" fmla="*/ 133350 h 285750"/>
                <a:gd name="connsiteX4" fmla="*/ 165100 w 1009675"/>
                <a:gd name="connsiteY4" fmla="*/ 165100 h 285750"/>
                <a:gd name="connsiteX5" fmla="*/ 190500 w 1009675"/>
                <a:gd name="connsiteY5" fmla="*/ 171450 h 285750"/>
                <a:gd name="connsiteX6" fmla="*/ 228600 w 1009675"/>
                <a:gd name="connsiteY6" fmla="*/ 184150 h 285750"/>
                <a:gd name="connsiteX7" fmla="*/ 247650 w 1009675"/>
                <a:gd name="connsiteY7" fmla="*/ 190500 h 285750"/>
                <a:gd name="connsiteX8" fmla="*/ 273050 w 1009675"/>
                <a:gd name="connsiteY8" fmla="*/ 203200 h 285750"/>
                <a:gd name="connsiteX9" fmla="*/ 342900 w 1009675"/>
                <a:gd name="connsiteY9" fmla="*/ 222250 h 285750"/>
                <a:gd name="connsiteX10" fmla="*/ 381000 w 1009675"/>
                <a:gd name="connsiteY10" fmla="*/ 234950 h 285750"/>
                <a:gd name="connsiteX11" fmla="*/ 425450 w 1009675"/>
                <a:gd name="connsiteY11" fmla="*/ 247650 h 285750"/>
                <a:gd name="connsiteX12" fmla="*/ 482600 w 1009675"/>
                <a:gd name="connsiteY12" fmla="*/ 254000 h 285750"/>
                <a:gd name="connsiteX13" fmla="*/ 501650 w 1009675"/>
                <a:gd name="connsiteY13" fmla="*/ 260350 h 285750"/>
                <a:gd name="connsiteX14" fmla="*/ 622300 w 1009675"/>
                <a:gd name="connsiteY14" fmla="*/ 273050 h 285750"/>
                <a:gd name="connsiteX15" fmla="*/ 692150 w 1009675"/>
                <a:gd name="connsiteY15" fmla="*/ 285750 h 285750"/>
                <a:gd name="connsiteX16" fmla="*/ 812800 w 1009675"/>
                <a:gd name="connsiteY16" fmla="*/ 273050 h 285750"/>
                <a:gd name="connsiteX17" fmla="*/ 857250 w 1009675"/>
                <a:gd name="connsiteY17" fmla="*/ 260350 h 285750"/>
                <a:gd name="connsiteX18" fmla="*/ 895350 w 1009675"/>
                <a:gd name="connsiteY18" fmla="*/ 234950 h 285750"/>
                <a:gd name="connsiteX19" fmla="*/ 914400 w 1009675"/>
                <a:gd name="connsiteY19" fmla="*/ 222250 h 285750"/>
                <a:gd name="connsiteX20" fmla="*/ 971550 w 1009675"/>
                <a:gd name="connsiteY20" fmla="*/ 171450 h 285750"/>
                <a:gd name="connsiteX21" fmla="*/ 958850 w 1009675"/>
                <a:gd name="connsiteY21" fmla="*/ 133350 h 285750"/>
                <a:gd name="connsiteX22" fmla="*/ 901700 w 1009675"/>
                <a:gd name="connsiteY22" fmla="*/ 133350 h 285750"/>
                <a:gd name="connsiteX23" fmla="*/ 908050 w 1009675"/>
                <a:gd name="connsiteY23" fmla="*/ 190500 h 285750"/>
                <a:gd name="connsiteX24" fmla="*/ 971550 w 1009675"/>
                <a:gd name="connsiteY24" fmla="*/ 190500 h 285750"/>
                <a:gd name="connsiteX25" fmla="*/ 990600 w 1009675"/>
                <a:gd name="connsiteY25" fmla="*/ 171450 h 285750"/>
                <a:gd name="connsiteX26" fmla="*/ 1003300 w 1009675"/>
                <a:gd name="connsiteY26" fmla="*/ 120650 h 285750"/>
                <a:gd name="connsiteX27" fmla="*/ 1009650 w 1009675"/>
                <a:gd name="connsiteY27" fmla="*/ 101600 h 285750"/>
                <a:gd name="connsiteX28" fmla="*/ 1003300 w 1009675"/>
                <a:gd name="connsiteY28" fmla="*/ 82550 h 285750"/>
                <a:gd name="connsiteX29" fmla="*/ 933450 w 1009675"/>
                <a:gd name="connsiteY29" fmla="*/ 69850 h 285750"/>
                <a:gd name="connsiteX30" fmla="*/ 914400 w 1009675"/>
                <a:gd name="connsiteY30" fmla="*/ 88900 h 285750"/>
                <a:gd name="connsiteX31" fmla="*/ 895350 w 1009675"/>
                <a:gd name="connsiteY31" fmla="*/ 146050 h 285750"/>
                <a:gd name="connsiteX32" fmla="*/ 908050 w 1009675"/>
                <a:gd name="connsiteY32" fmla="*/ 171450 h 285750"/>
                <a:gd name="connsiteX33" fmla="*/ 984250 w 1009675"/>
                <a:gd name="connsiteY33" fmla="*/ 177800 h 285750"/>
                <a:gd name="connsiteX34" fmla="*/ 1003300 w 1009675"/>
                <a:gd name="connsiteY34" fmla="*/ 165100 h 285750"/>
                <a:gd name="connsiteX35" fmla="*/ 1003300 w 1009675"/>
                <a:gd name="connsiteY35" fmla="*/ 107950 h 285750"/>
                <a:gd name="connsiteX36" fmla="*/ 927100 w 1009675"/>
                <a:gd name="connsiteY36" fmla="*/ 114300 h 285750"/>
                <a:gd name="connsiteX37" fmla="*/ 914400 w 1009675"/>
                <a:gd name="connsiteY37" fmla="*/ 152400 h 285750"/>
                <a:gd name="connsiteX38" fmla="*/ 920750 w 1009675"/>
                <a:gd name="connsiteY38" fmla="*/ 177800 h 285750"/>
                <a:gd name="connsiteX39" fmla="*/ 971550 w 1009675"/>
                <a:gd name="connsiteY39" fmla="*/ 165100 h 285750"/>
                <a:gd name="connsiteX40" fmla="*/ 996950 w 1009675"/>
                <a:gd name="connsiteY40" fmla="*/ 120650 h 285750"/>
                <a:gd name="connsiteX41" fmla="*/ 990600 w 1009675"/>
                <a:gd name="connsiteY41" fmla="*/ 88900 h 285750"/>
                <a:gd name="connsiteX42" fmla="*/ 971550 w 1009675"/>
                <a:gd name="connsiteY42" fmla="*/ 101600 h 285750"/>
                <a:gd name="connsiteX43" fmla="*/ 977900 w 1009675"/>
                <a:gd name="connsiteY43" fmla="*/ 1333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9675" h="285750">
                  <a:moveTo>
                    <a:pt x="0" y="0"/>
                  </a:moveTo>
                  <a:cubicBezTo>
                    <a:pt x="18874" y="37749"/>
                    <a:pt x="21464" y="47881"/>
                    <a:pt x="50800" y="82550"/>
                  </a:cubicBezTo>
                  <a:cubicBezTo>
                    <a:pt x="62401" y="96261"/>
                    <a:pt x="72836" y="112618"/>
                    <a:pt x="88900" y="120650"/>
                  </a:cubicBezTo>
                  <a:cubicBezTo>
                    <a:pt x="97367" y="124883"/>
                    <a:pt x="106273" y="128333"/>
                    <a:pt x="114300" y="133350"/>
                  </a:cubicBezTo>
                  <a:cubicBezTo>
                    <a:pt x="144269" y="152080"/>
                    <a:pt x="132921" y="153033"/>
                    <a:pt x="165100" y="165100"/>
                  </a:cubicBezTo>
                  <a:cubicBezTo>
                    <a:pt x="173272" y="168164"/>
                    <a:pt x="182141" y="168942"/>
                    <a:pt x="190500" y="171450"/>
                  </a:cubicBezTo>
                  <a:cubicBezTo>
                    <a:pt x="203322" y="175297"/>
                    <a:pt x="215900" y="179917"/>
                    <a:pt x="228600" y="184150"/>
                  </a:cubicBezTo>
                  <a:cubicBezTo>
                    <a:pt x="234950" y="186267"/>
                    <a:pt x="241663" y="187507"/>
                    <a:pt x="247650" y="190500"/>
                  </a:cubicBezTo>
                  <a:cubicBezTo>
                    <a:pt x="256117" y="194733"/>
                    <a:pt x="264154" y="199965"/>
                    <a:pt x="273050" y="203200"/>
                  </a:cubicBezTo>
                  <a:cubicBezTo>
                    <a:pt x="317165" y="219242"/>
                    <a:pt x="307493" y="211628"/>
                    <a:pt x="342900" y="222250"/>
                  </a:cubicBezTo>
                  <a:cubicBezTo>
                    <a:pt x="355722" y="226097"/>
                    <a:pt x="368300" y="230717"/>
                    <a:pt x="381000" y="234950"/>
                  </a:cubicBezTo>
                  <a:cubicBezTo>
                    <a:pt x="395225" y="239692"/>
                    <a:pt x="410642" y="245372"/>
                    <a:pt x="425450" y="247650"/>
                  </a:cubicBezTo>
                  <a:cubicBezTo>
                    <a:pt x="444394" y="250565"/>
                    <a:pt x="463550" y="251883"/>
                    <a:pt x="482600" y="254000"/>
                  </a:cubicBezTo>
                  <a:cubicBezTo>
                    <a:pt x="488950" y="256117"/>
                    <a:pt x="495086" y="259037"/>
                    <a:pt x="501650" y="260350"/>
                  </a:cubicBezTo>
                  <a:cubicBezTo>
                    <a:pt x="543257" y="268671"/>
                    <a:pt x="578995" y="268238"/>
                    <a:pt x="622300" y="273050"/>
                  </a:cubicBezTo>
                  <a:cubicBezTo>
                    <a:pt x="640580" y="275081"/>
                    <a:pt x="673314" y="281983"/>
                    <a:pt x="692150" y="285750"/>
                  </a:cubicBezTo>
                  <a:cubicBezTo>
                    <a:pt x="855848" y="275519"/>
                    <a:pt x="750627" y="290814"/>
                    <a:pt x="812800" y="273050"/>
                  </a:cubicBezTo>
                  <a:cubicBezTo>
                    <a:pt x="819570" y="271116"/>
                    <a:pt x="849190" y="264828"/>
                    <a:pt x="857250" y="260350"/>
                  </a:cubicBezTo>
                  <a:cubicBezTo>
                    <a:pt x="870593" y="252937"/>
                    <a:pt x="882650" y="243417"/>
                    <a:pt x="895350" y="234950"/>
                  </a:cubicBezTo>
                  <a:cubicBezTo>
                    <a:pt x="901700" y="230717"/>
                    <a:pt x="909004" y="227646"/>
                    <a:pt x="914400" y="222250"/>
                  </a:cubicBezTo>
                  <a:cubicBezTo>
                    <a:pt x="957896" y="178754"/>
                    <a:pt x="937556" y="194113"/>
                    <a:pt x="971550" y="171450"/>
                  </a:cubicBezTo>
                  <a:cubicBezTo>
                    <a:pt x="967317" y="158750"/>
                    <a:pt x="966631" y="144243"/>
                    <a:pt x="958850" y="133350"/>
                  </a:cubicBezTo>
                  <a:cubicBezTo>
                    <a:pt x="948872" y="119381"/>
                    <a:pt x="905457" y="132724"/>
                    <a:pt x="901700" y="133350"/>
                  </a:cubicBezTo>
                  <a:cubicBezTo>
                    <a:pt x="903817" y="152400"/>
                    <a:pt x="899478" y="173356"/>
                    <a:pt x="908050" y="190500"/>
                  </a:cubicBezTo>
                  <a:cubicBezTo>
                    <a:pt x="915337" y="205073"/>
                    <a:pt x="969991" y="190760"/>
                    <a:pt x="971550" y="190500"/>
                  </a:cubicBezTo>
                  <a:cubicBezTo>
                    <a:pt x="977900" y="184150"/>
                    <a:pt x="986884" y="179625"/>
                    <a:pt x="990600" y="171450"/>
                  </a:cubicBezTo>
                  <a:cubicBezTo>
                    <a:pt x="997823" y="155560"/>
                    <a:pt x="997780" y="137209"/>
                    <a:pt x="1003300" y="120650"/>
                  </a:cubicBezTo>
                  <a:lnTo>
                    <a:pt x="1009650" y="101600"/>
                  </a:lnTo>
                  <a:cubicBezTo>
                    <a:pt x="1007533" y="95250"/>
                    <a:pt x="1007013" y="88119"/>
                    <a:pt x="1003300" y="82550"/>
                  </a:cubicBezTo>
                  <a:cubicBezTo>
                    <a:pt x="981758" y="50236"/>
                    <a:pt x="974967" y="64660"/>
                    <a:pt x="933450" y="69850"/>
                  </a:cubicBezTo>
                  <a:cubicBezTo>
                    <a:pt x="927100" y="76200"/>
                    <a:pt x="919160" y="81285"/>
                    <a:pt x="914400" y="88900"/>
                  </a:cubicBezTo>
                  <a:cubicBezTo>
                    <a:pt x="904437" y="104841"/>
                    <a:pt x="899888" y="127900"/>
                    <a:pt x="895350" y="146050"/>
                  </a:cubicBezTo>
                  <a:cubicBezTo>
                    <a:pt x="899583" y="154517"/>
                    <a:pt x="901990" y="164178"/>
                    <a:pt x="908050" y="171450"/>
                  </a:cubicBezTo>
                  <a:cubicBezTo>
                    <a:pt x="928812" y="196364"/>
                    <a:pt x="955270" y="181020"/>
                    <a:pt x="984250" y="177800"/>
                  </a:cubicBezTo>
                  <a:cubicBezTo>
                    <a:pt x="990600" y="173567"/>
                    <a:pt x="998532" y="171059"/>
                    <a:pt x="1003300" y="165100"/>
                  </a:cubicBezTo>
                  <a:cubicBezTo>
                    <a:pt x="1016237" y="148929"/>
                    <a:pt x="1005912" y="123620"/>
                    <a:pt x="1003300" y="107950"/>
                  </a:cubicBezTo>
                  <a:cubicBezTo>
                    <a:pt x="977900" y="110067"/>
                    <a:pt x="949897" y="102901"/>
                    <a:pt x="927100" y="114300"/>
                  </a:cubicBezTo>
                  <a:cubicBezTo>
                    <a:pt x="915126" y="120287"/>
                    <a:pt x="914400" y="152400"/>
                    <a:pt x="914400" y="152400"/>
                  </a:cubicBezTo>
                  <a:cubicBezTo>
                    <a:pt x="916517" y="160867"/>
                    <a:pt x="912231" y="175907"/>
                    <a:pt x="920750" y="177800"/>
                  </a:cubicBezTo>
                  <a:cubicBezTo>
                    <a:pt x="937789" y="181586"/>
                    <a:pt x="955938" y="172906"/>
                    <a:pt x="971550" y="165100"/>
                  </a:cubicBezTo>
                  <a:cubicBezTo>
                    <a:pt x="977534" y="162108"/>
                    <a:pt x="995680" y="123189"/>
                    <a:pt x="996950" y="120650"/>
                  </a:cubicBezTo>
                  <a:cubicBezTo>
                    <a:pt x="994833" y="110067"/>
                    <a:pt x="999234" y="95376"/>
                    <a:pt x="990600" y="88900"/>
                  </a:cubicBezTo>
                  <a:cubicBezTo>
                    <a:pt x="984495" y="84321"/>
                    <a:pt x="973647" y="94262"/>
                    <a:pt x="971550" y="101600"/>
                  </a:cubicBezTo>
                  <a:cubicBezTo>
                    <a:pt x="968585" y="111978"/>
                    <a:pt x="977900" y="133350"/>
                    <a:pt x="977900" y="133350"/>
                  </a:cubicBezTo>
                </a:path>
              </a:pathLst>
            </a:cu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24" name="Freeform 23"/>
            <p:cNvSpPr/>
            <p:nvPr/>
          </p:nvSpPr>
          <p:spPr bwMode="auto">
            <a:xfrm>
              <a:off x="1534684" y="1844713"/>
              <a:ext cx="428587" cy="139700"/>
            </a:xfrm>
            <a:custGeom>
              <a:avLst/>
              <a:gdLst>
                <a:gd name="connsiteX0" fmla="*/ 0 w 428587"/>
                <a:gd name="connsiteY0" fmla="*/ 0 h 139700"/>
                <a:gd name="connsiteX1" fmla="*/ 158750 w 428587"/>
                <a:gd name="connsiteY1" fmla="*/ 12700 h 139700"/>
                <a:gd name="connsiteX2" fmla="*/ 234950 w 428587"/>
                <a:gd name="connsiteY2" fmla="*/ 31750 h 139700"/>
                <a:gd name="connsiteX3" fmla="*/ 254000 w 428587"/>
                <a:gd name="connsiteY3" fmla="*/ 38100 h 139700"/>
                <a:gd name="connsiteX4" fmla="*/ 292100 w 428587"/>
                <a:gd name="connsiteY4" fmla="*/ 44450 h 139700"/>
                <a:gd name="connsiteX5" fmla="*/ 311150 w 428587"/>
                <a:gd name="connsiteY5" fmla="*/ 50800 h 139700"/>
                <a:gd name="connsiteX6" fmla="*/ 349250 w 428587"/>
                <a:gd name="connsiteY6" fmla="*/ 57150 h 139700"/>
                <a:gd name="connsiteX7" fmla="*/ 368300 w 428587"/>
                <a:gd name="connsiteY7" fmla="*/ 107950 h 139700"/>
                <a:gd name="connsiteX8" fmla="*/ 387350 w 428587"/>
                <a:gd name="connsiteY8" fmla="*/ 120650 h 139700"/>
                <a:gd name="connsiteX9" fmla="*/ 406400 w 428587"/>
                <a:gd name="connsiteY9" fmla="*/ 107950 h 139700"/>
                <a:gd name="connsiteX10" fmla="*/ 406400 w 428587"/>
                <a:gd name="connsiteY10" fmla="*/ 63500 h 139700"/>
                <a:gd name="connsiteX11" fmla="*/ 387350 w 428587"/>
                <a:gd name="connsiteY11" fmla="*/ 57150 h 139700"/>
                <a:gd name="connsiteX12" fmla="*/ 342900 w 428587"/>
                <a:gd name="connsiteY12" fmla="*/ 63500 h 139700"/>
                <a:gd name="connsiteX13" fmla="*/ 342900 w 428587"/>
                <a:gd name="connsiteY13" fmla="*/ 107950 h 139700"/>
                <a:gd name="connsiteX14" fmla="*/ 368300 w 428587"/>
                <a:gd name="connsiteY14" fmla="*/ 101600 h 139700"/>
                <a:gd name="connsiteX15" fmla="*/ 368300 w 428587"/>
                <a:gd name="connsiteY15" fmla="*/ 50800 h 139700"/>
                <a:gd name="connsiteX16" fmla="*/ 317500 w 428587"/>
                <a:gd name="connsiteY16" fmla="*/ 57150 h 139700"/>
                <a:gd name="connsiteX17" fmla="*/ 374650 w 428587"/>
                <a:gd name="connsiteY17" fmla="*/ 114300 h 139700"/>
                <a:gd name="connsiteX18" fmla="*/ 387350 w 428587"/>
                <a:gd name="connsiteY18" fmla="*/ 63500 h 139700"/>
                <a:gd name="connsiteX19" fmla="*/ 381000 w 428587"/>
                <a:gd name="connsiteY19" fmla="*/ 38100 h 139700"/>
                <a:gd name="connsiteX20" fmla="*/ 361950 w 428587"/>
                <a:gd name="connsiteY20" fmla="*/ 57150 h 139700"/>
                <a:gd name="connsiteX21" fmla="*/ 355600 w 428587"/>
                <a:gd name="connsiteY21" fmla="*/ 139700 h 139700"/>
                <a:gd name="connsiteX22" fmla="*/ 381000 w 428587"/>
                <a:gd name="connsiteY22" fmla="*/ 127000 h 139700"/>
                <a:gd name="connsiteX23" fmla="*/ 400050 w 428587"/>
                <a:gd name="connsiteY23" fmla="*/ 101600 h 139700"/>
                <a:gd name="connsiteX24" fmla="*/ 419100 w 428587"/>
                <a:gd name="connsiteY24" fmla="*/ 88900 h 139700"/>
                <a:gd name="connsiteX25" fmla="*/ 419100 w 428587"/>
                <a:gd name="connsiteY25" fmla="*/ 12700 h 139700"/>
                <a:gd name="connsiteX26" fmla="*/ 400050 w 428587"/>
                <a:gd name="connsiteY26" fmla="*/ 6350 h 139700"/>
                <a:gd name="connsiteX27" fmla="*/ 361950 w 428587"/>
                <a:gd name="connsiteY27" fmla="*/ 19050 h 139700"/>
                <a:gd name="connsiteX28" fmla="*/ 349250 w 428587"/>
                <a:gd name="connsiteY28" fmla="*/ 38100 h 139700"/>
                <a:gd name="connsiteX29" fmla="*/ 330200 w 428587"/>
                <a:gd name="connsiteY29" fmla="*/ 57150 h 139700"/>
                <a:gd name="connsiteX30" fmla="*/ 323850 w 428587"/>
                <a:gd name="connsiteY30" fmla="*/ 76200 h 139700"/>
                <a:gd name="connsiteX31" fmla="*/ 400050 w 428587"/>
                <a:gd name="connsiteY31" fmla="*/ 101600 h 139700"/>
                <a:gd name="connsiteX32" fmla="*/ 406400 w 428587"/>
                <a:gd name="connsiteY32" fmla="*/ 76200 h 139700"/>
                <a:gd name="connsiteX33" fmla="*/ 419100 w 428587"/>
                <a:gd name="connsiteY33" fmla="*/ 57150 h 139700"/>
                <a:gd name="connsiteX34" fmla="*/ 412750 w 428587"/>
                <a:gd name="connsiteY34" fmla="*/ 5715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587" h="139700">
                  <a:moveTo>
                    <a:pt x="0" y="0"/>
                  </a:moveTo>
                  <a:cubicBezTo>
                    <a:pt x="82084" y="16417"/>
                    <a:pt x="-13474" y="-1078"/>
                    <a:pt x="158750" y="12700"/>
                  </a:cubicBezTo>
                  <a:cubicBezTo>
                    <a:pt x="177557" y="14205"/>
                    <a:pt x="220176" y="27318"/>
                    <a:pt x="234950" y="31750"/>
                  </a:cubicBezTo>
                  <a:cubicBezTo>
                    <a:pt x="241361" y="33673"/>
                    <a:pt x="247466" y="36648"/>
                    <a:pt x="254000" y="38100"/>
                  </a:cubicBezTo>
                  <a:cubicBezTo>
                    <a:pt x="266569" y="40893"/>
                    <a:pt x="279531" y="41657"/>
                    <a:pt x="292100" y="44450"/>
                  </a:cubicBezTo>
                  <a:cubicBezTo>
                    <a:pt x="298634" y="45902"/>
                    <a:pt x="304616" y="49348"/>
                    <a:pt x="311150" y="50800"/>
                  </a:cubicBezTo>
                  <a:cubicBezTo>
                    <a:pt x="323719" y="53593"/>
                    <a:pt x="336550" y="55033"/>
                    <a:pt x="349250" y="57150"/>
                  </a:cubicBezTo>
                  <a:cubicBezTo>
                    <a:pt x="353793" y="79867"/>
                    <a:pt x="351949" y="91599"/>
                    <a:pt x="368300" y="107950"/>
                  </a:cubicBezTo>
                  <a:cubicBezTo>
                    <a:pt x="373696" y="113346"/>
                    <a:pt x="381000" y="116417"/>
                    <a:pt x="387350" y="120650"/>
                  </a:cubicBezTo>
                  <a:cubicBezTo>
                    <a:pt x="393700" y="116417"/>
                    <a:pt x="401632" y="113909"/>
                    <a:pt x="406400" y="107950"/>
                  </a:cubicBezTo>
                  <a:cubicBezTo>
                    <a:pt x="415160" y="97000"/>
                    <a:pt x="414830" y="74037"/>
                    <a:pt x="406400" y="63500"/>
                  </a:cubicBezTo>
                  <a:cubicBezTo>
                    <a:pt x="402219" y="58273"/>
                    <a:pt x="393700" y="59267"/>
                    <a:pt x="387350" y="57150"/>
                  </a:cubicBezTo>
                  <a:cubicBezTo>
                    <a:pt x="372533" y="59267"/>
                    <a:pt x="356287" y="56807"/>
                    <a:pt x="342900" y="63500"/>
                  </a:cubicBezTo>
                  <a:cubicBezTo>
                    <a:pt x="328729" y="70585"/>
                    <a:pt x="341525" y="102451"/>
                    <a:pt x="342900" y="107950"/>
                  </a:cubicBezTo>
                  <a:cubicBezTo>
                    <a:pt x="351367" y="105833"/>
                    <a:pt x="361485" y="107052"/>
                    <a:pt x="368300" y="101600"/>
                  </a:cubicBezTo>
                  <a:cubicBezTo>
                    <a:pt x="381766" y="90827"/>
                    <a:pt x="369991" y="59257"/>
                    <a:pt x="368300" y="50800"/>
                  </a:cubicBezTo>
                  <a:cubicBezTo>
                    <a:pt x="351367" y="52917"/>
                    <a:pt x="326662" y="42753"/>
                    <a:pt x="317500" y="57150"/>
                  </a:cubicBezTo>
                  <a:cubicBezTo>
                    <a:pt x="261164" y="145678"/>
                    <a:pt x="354393" y="116832"/>
                    <a:pt x="374650" y="114300"/>
                  </a:cubicBezTo>
                  <a:cubicBezTo>
                    <a:pt x="379661" y="99268"/>
                    <a:pt x="387350" y="78825"/>
                    <a:pt x="387350" y="63500"/>
                  </a:cubicBezTo>
                  <a:cubicBezTo>
                    <a:pt x="387350" y="54773"/>
                    <a:pt x="383117" y="46567"/>
                    <a:pt x="381000" y="38100"/>
                  </a:cubicBezTo>
                  <a:cubicBezTo>
                    <a:pt x="374650" y="44450"/>
                    <a:pt x="367699" y="50251"/>
                    <a:pt x="361950" y="57150"/>
                  </a:cubicBezTo>
                  <a:cubicBezTo>
                    <a:pt x="336794" y="87337"/>
                    <a:pt x="350320" y="86898"/>
                    <a:pt x="355600" y="139700"/>
                  </a:cubicBezTo>
                  <a:cubicBezTo>
                    <a:pt x="364067" y="135467"/>
                    <a:pt x="373813" y="133160"/>
                    <a:pt x="381000" y="127000"/>
                  </a:cubicBezTo>
                  <a:cubicBezTo>
                    <a:pt x="389035" y="120112"/>
                    <a:pt x="392566" y="109084"/>
                    <a:pt x="400050" y="101600"/>
                  </a:cubicBezTo>
                  <a:cubicBezTo>
                    <a:pt x="405446" y="96204"/>
                    <a:pt x="412750" y="93133"/>
                    <a:pt x="419100" y="88900"/>
                  </a:cubicBezTo>
                  <a:cubicBezTo>
                    <a:pt x="428585" y="60444"/>
                    <a:pt x="434567" y="51368"/>
                    <a:pt x="419100" y="12700"/>
                  </a:cubicBezTo>
                  <a:cubicBezTo>
                    <a:pt x="416614" y="6485"/>
                    <a:pt x="406400" y="8467"/>
                    <a:pt x="400050" y="6350"/>
                  </a:cubicBezTo>
                  <a:cubicBezTo>
                    <a:pt x="387350" y="10583"/>
                    <a:pt x="373302" y="11955"/>
                    <a:pt x="361950" y="19050"/>
                  </a:cubicBezTo>
                  <a:cubicBezTo>
                    <a:pt x="355478" y="23095"/>
                    <a:pt x="354136" y="32237"/>
                    <a:pt x="349250" y="38100"/>
                  </a:cubicBezTo>
                  <a:cubicBezTo>
                    <a:pt x="343501" y="44999"/>
                    <a:pt x="336550" y="50800"/>
                    <a:pt x="330200" y="57150"/>
                  </a:cubicBezTo>
                  <a:cubicBezTo>
                    <a:pt x="328083" y="63500"/>
                    <a:pt x="323850" y="69507"/>
                    <a:pt x="323850" y="76200"/>
                  </a:cubicBezTo>
                  <a:cubicBezTo>
                    <a:pt x="323850" y="131869"/>
                    <a:pt x="343139" y="106774"/>
                    <a:pt x="400050" y="101600"/>
                  </a:cubicBezTo>
                  <a:cubicBezTo>
                    <a:pt x="402167" y="93133"/>
                    <a:pt x="402962" y="84222"/>
                    <a:pt x="406400" y="76200"/>
                  </a:cubicBezTo>
                  <a:cubicBezTo>
                    <a:pt x="409406" y="69185"/>
                    <a:pt x="416687" y="64390"/>
                    <a:pt x="419100" y="57150"/>
                  </a:cubicBezTo>
                  <a:cubicBezTo>
                    <a:pt x="419769" y="55142"/>
                    <a:pt x="414867" y="57150"/>
                    <a:pt x="412750" y="57150"/>
                  </a:cubicBezTo>
                </a:path>
              </a:pathLst>
            </a:custGeom>
            <a:ln>
              <a:headEnd type="none" w="med" len="med"/>
              <a:tailEnd type="none" w="med" len="med"/>
            </a:ln>
            <a:extLst/>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7" name="Oval 16"/>
            <p:cNvSpPr/>
            <p:nvPr/>
          </p:nvSpPr>
          <p:spPr bwMode="auto">
            <a:xfrm>
              <a:off x="1080006" y="1754430"/>
              <a:ext cx="152400" cy="13652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18" name="Oval 17"/>
            <p:cNvSpPr/>
            <p:nvPr/>
          </p:nvSpPr>
          <p:spPr bwMode="auto">
            <a:xfrm>
              <a:off x="1242658" y="1607922"/>
              <a:ext cx="152400" cy="13652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grpSp>
      <p:sp>
        <p:nvSpPr>
          <p:cNvPr id="2" name="Title 1"/>
          <p:cNvSpPr>
            <a:spLocks noGrp="1"/>
          </p:cNvSpPr>
          <p:nvPr>
            <p:ph type="title"/>
          </p:nvPr>
        </p:nvSpPr>
        <p:spPr>
          <a:xfrm>
            <a:off x="290084" y="209550"/>
            <a:ext cx="5562600" cy="733425"/>
          </a:xfrm>
        </p:spPr>
        <p:txBody>
          <a:bodyPr/>
          <a:lstStyle/>
          <a:p>
            <a:r>
              <a:rPr lang="en-US" sz="3200" dirty="0" smtClean="0">
                <a:solidFill>
                  <a:srgbClr val="175BAF"/>
                </a:solidFill>
              </a:rPr>
              <a:t>Try it!</a:t>
            </a:r>
            <a:endParaRPr lang="en-US" sz="3200" dirty="0">
              <a:solidFill>
                <a:srgbClr val="175BAF"/>
              </a:solidFill>
            </a:endParaRPr>
          </a:p>
        </p:txBody>
      </p:sp>
      <p:sp>
        <p:nvSpPr>
          <p:cNvPr id="11" name="TextBox 10"/>
          <p:cNvSpPr txBox="1"/>
          <p:nvPr/>
        </p:nvSpPr>
        <p:spPr>
          <a:xfrm>
            <a:off x="3886200" y="971550"/>
            <a:ext cx="4800600" cy="2795637"/>
          </a:xfrm>
          <a:prstGeom prst="rect">
            <a:avLst/>
          </a:prstGeom>
          <a:noFill/>
        </p:spPr>
        <p:txBody>
          <a:bodyPr wrap="square" rtlCol="0">
            <a:spAutoFit/>
          </a:bodyPr>
          <a:lstStyle/>
          <a:p>
            <a:pPr marL="342900" indent="-342900" algn="l">
              <a:lnSpc>
                <a:spcPct val="110000"/>
              </a:lnSpc>
              <a:buFont typeface="+mj-lt"/>
              <a:buAutoNum type="arabicPeriod"/>
            </a:pPr>
            <a:r>
              <a:rPr lang="en-US" sz="2000" spc="-90" dirty="0">
                <a:solidFill>
                  <a:schemeClr val="tx1">
                    <a:lumMod val="65000"/>
                    <a:lumOff val="35000"/>
                  </a:schemeClr>
                </a:solidFill>
                <a:latin typeface="Arial" panose="020B0604020202020204" pitchFamily="34" charset="0"/>
                <a:cs typeface="Arial" panose="020B0604020202020204" pitchFamily="34" charset="0"/>
              </a:rPr>
              <a:t>Compare differences in heat </a:t>
            </a:r>
            <a:r>
              <a:rPr lang="en-US" sz="2000" spc="-90" dirty="0" smtClean="0">
                <a:solidFill>
                  <a:schemeClr val="tx1">
                    <a:lumMod val="65000"/>
                    <a:lumOff val="35000"/>
                  </a:schemeClr>
                </a:solidFill>
                <a:latin typeface="Arial" panose="020B0604020202020204" pitchFamily="34" charset="0"/>
                <a:cs typeface="Arial" panose="020B0604020202020204" pitchFamily="34" charset="0"/>
              </a:rPr>
              <a:t>between </a:t>
            </a:r>
            <a:r>
              <a:rPr lang="en-US" sz="2000" spc="-100" dirty="0" smtClean="0">
                <a:solidFill>
                  <a:schemeClr val="tx1">
                    <a:lumMod val="65000"/>
                    <a:lumOff val="35000"/>
                  </a:schemeClr>
                </a:solidFill>
                <a:latin typeface="Arial" panose="020B0604020202020204" pitchFamily="34" charset="0"/>
                <a:cs typeface="Arial" panose="020B0604020202020204" pitchFamily="34" charset="0"/>
              </a:rPr>
              <a:t/>
            </a:r>
            <a:br>
              <a:rPr lang="en-US" sz="2000" spc="-100" dirty="0" smtClean="0">
                <a:solidFill>
                  <a:schemeClr val="tx1">
                    <a:lumMod val="65000"/>
                    <a:lumOff val="35000"/>
                  </a:schemeClr>
                </a:solidFill>
                <a:latin typeface="Arial" panose="020B0604020202020204" pitchFamily="34" charset="0"/>
                <a:cs typeface="Arial" panose="020B0604020202020204" pitchFamily="34" charset="0"/>
              </a:rPr>
            </a:br>
            <a:r>
              <a:rPr lang="en-US" sz="2000" dirty="0" smtClean="0">
                <a:solidFill>
                  <a:schemeClr val="tx1">
                    <a:lumMod val="65000"/>
                    <a:lumOff val="35000"/>
                  </a:schemeClr>
                </a:solidFill>
                <a:latin typeface="Arial" panose="020B0604020202020204" pitchFamily="34" charset="0"/>
                <a:cs typeface="Arial" panose="020B0604020202020204" pitchFamily="34" charset="0"/>
              </a:rPr>
              <a:t>an incandescent bulb and an LED. </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lgn="l">
              <a:lnSpc>
                <a:spcPct val="11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Predict how long it will take for the incandescent bulb to pop the balloon.</a:t>
            </a:r>
          </a:p>
          <a:p>
            <a:pPr marL="342900" indent="-342900" algn="l">
              <a:lnSpc>
                <a:spcPct val="110000"/>
              </a:lnSpc>
              <a:buFont typeface="+mj-lt"/>
              <a:buAutoNum type="arabicPeriod"/>
            </a:pPr>
            <a:r>
              <a:rPr lang="en-US" sz="2000" dirty="0" smtClean="0">
                <a:solidFill>
                  <a:schemeClr val="tx1">
                    <a:lumMod val="65000"/>
                    <a:lumOff val="35000"/>
                  </a:schemeClr>
                </a:solidFill>
                <a:latin typeface="Arial" panose="020B0604020202020204" pitchFamily="34" charset="0"/>
                <a:cs typeface="Arial" panose="020B0604020202020204" pitchFamily="34" charset="0"/>
              </a:rPr>
              <a:t>Compare </a:t>
            </a:r>
            <a:r>
              <a:rPr lang="en-US" sz="2000" dirty="0">
                <a:solidFill>
                  <a:schemeClr val="tx1">
                    <a:lumMod val="65000"/>
                    <a:lumOff val="35000"/>
                  </a:schemeClr>
                </a:solidFill>
                <a:latin typeface="Arial" panose="020B0604020202020204" pitchFamily="34" charset="0"/>
                <a:cs typeface="Arial" panose="020B0604020202020204" pitchFamily="34" charset="0"/>
              </a:rPr>
              <a:t>your prediction with the actual amount of time. </a:t>
            </a:r>
          </a:p>
          <a:p>
            <a:pPr marL="342900" indent="-342900" algn="l">
              <a:lnSpc>
                <a:spcPct val="110000"/>
              </a:lnSpc>
              <a:buFont typeface="+mj-lt"/>
              <a:buAutoNum type="arabicPeriod"/>
            </a:pPr>
            <a:r>
              <a:rPr lang="en-US" sz="2000" spc="-20" dirty="0">
                <a:solidFill>
                  <a:schemeClr val="tx1">
                    <a:lumMod val="65000"/>
                    <a:lumOff val="35000"/>
                  </a:schemeClr>
                </a:solidFill>
                <a:latin typeface="Arial" panose="020B0604020202020204" pitchFamily="34" charset="0"/>
                <a:cs typeface="Arial" panose="020B0604020202020204" pitchFamily="34" charset="0"/>
              </a:rPr>
              <a:t>Approximate the amount of energy </a:t>
            </a:r>
            <a:r>
              <a:rPr lang="en-US" sz="2000" dirty="0">
                <a:solidFill>
                  <a:schemeClr val="tx1">
                    <a:lumMod val="65000"/>
                    <a:lumOff val="35000"/>
                  </a:schemeClr>
                </a:solidFill>
                <a:latin typeface="Arial" panose="020B0604020202020204" pitchFamily="34" charset="0"/>
                <a:cs typeface="Arial" panose="020B0604020202020204" pitchFamily="34" charset="0"/>
              </a:rPr>
              <a:t>“wasted” as heat energy.</a:t>
            </a:r>
            <a:endParaRPr lang="en-US" sz="2000" dirty="0" smtClean="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8" name="Group 27"/>
          <p:cNvGrpSpPr/>
          <p:nvPr/>
        </p:nvGrpSpPr>
        <p:grpSpPr>
          <a:xfrm>
            <a:off x="1536843" y="-2762250"/>
            <a:ext cx="1742328" cy="2568464"/>
            <a:chOff x="1737194" y="238236"/>
            <a:chExt cx="1742328" cy="2568464"/>
          </a:xfrm>
        </p:grpSpPr>
        <p:pic>
          <p:nvPicPr>
            <p:cNvPr id="5125" name="Picture 5" descr="C:\Users\a0r04v\AppData\Local\Microsoft\Windows\INetCache\IE\QS8HA4B7\balloon_2_yellow[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53436">
              <a:off x="1737194" y="238236"/>
              <a:ext cx="1742328" cy="2113644"/>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26"/>
            <p:cNvSpPr/>
            <p:nvPr/>
          </p:nvSpPr>
          <p:spPr bwMode="auto">
            <a:xfrm>
              <a:off x="2336800" y="2051050"/>
              <a:ext cx="476965" cy="755650"/>
            </a:xfrm>
            <a:custGeom>
              <a:avLst/>
              <a:gdLst>
                <a:gd name="connsiteX0" fmla="*/ 0 w 476965"/>
                <a:gd name="connsiteY0" fmla="*/ 0 h 755650"/>
                <a:gd name="connsiteX1" fmla="*/ 19050 w 476965"/>
                <a:gd name="connsiteY1" fmla="*/ 31750 h 755650"/>
                <a:gd name="connsiteX2" fmla="*/ 57150 w 476965"/>
                <a:gd name="connsiteY2" fmla="*/ 76200 h 755650"/>
                <a:gd name="connsiteX3" fmla="*/ 76200 w 476965"/>
                <a:gd name="connsiteY3" fmla="*/ 88900 h 755650"/>
                <a:gd name="connsiteX4" fmla="*/ 107950 w 476965"/>
                <a:gd name="connsiteY4" fmla="*/ 120650 h 755650"/>
                <a:gd name="connsiteX5" fmla="*/ 120650 w 476965"/>
                <a:gd name="connsiteY5" fmla="*/ 139700 h 755650"/>
                <a:gd name="connsiteX6" fmla="*/ 139700 w 476965"/>
                <a:gd name="connsiteY6" fmla="*/ 171450 h 755650"/>
                <a:gd name="connsiteX7" fmla="*/ 177800 w 476965"/>
                <a:gd name="connsiteY7" fmla="*/ 228600 h 755650"/>
                <a:gd name="connsiteX8" fmla="*/ 184150 w 476965"/>
                <a:gd name="connsiteY8" fmla="*/ 254000 h 755650"/>
                <a:gd name="connsiteX9" fmla="*/ 196850 w 476965"/>
                <a:gd name="connsiteY9" fmla="*/ 279400 h 755650"/>
                <a:gd name="connsiteX10" fmla="*/ 203200 w 476965"/>
                <a:gd name="connsiteY10" fmla="*/ 355600 h 755650"/>
                <a:gd name="connsiteX11" fmla="*/ 209550 w 476965"/>
                <a:gd name="connsiteY11" fmla="*/ 381000 h 755650"/>
                <a:gd name="connsiteX12" fmla="*/ 222250 w 476965"/>
                <a:gd name="connsiteY12" fmla="*/ 457200 h 755650"/>
                <a:gd name="connsiteX13" fmla="*/ 247650 w 476965"/>
                <a:gd name="connsiteY13" fmla="*/ 495300 h 755650"/>
                <a:gd name="connsiteX14" fmla="*/ 273050 w 476965"/>
                <a:gd name="connsiteY14" fmla="*/ 501650 h 755650"/>
                <a:gd name="connsiteX15" fmla="*/ 311150 w 476965"/>
                <a:gd name="connsiteY15" fmla="*/ 539750 h 755650"/>
                <a:gd name="connsiteX16" fmla="*/ 330200 w 476965"/>
                <a:gd name="connsiteY16" fmla="*/ 590550 h 755650"/>
                <a:gd name="connsiteX17" fmla="*/ 342900 w 476965"/>
                <a:gd name="connsiteY17" fmla="*/ 654050 h 755650"/>
                <a:gd name="connsiteX18" fmla="*/ 355600 w 476965"/>
                <a:gd name="connsiteY18" fmla="*/ 679450 h 755650"/>
                <a:gd name="connsiteX19" fmla="*/ 381000 w 476965"/>
                <a:gd name="connsiteY19" fmla="*/ 698500 h 755650"/>
                <a:gd name="connsiteX20" fmla="*/ 400050 w 476965"/>
                <a:gd name="connsiteY20" fmla="*/ 717550 h 755650"/>
                <a:gd name="connsiteX21" fmla="*/ 438150 w 476965"/>
                <a:gd name="connsiteY21" fmla="*/ 736600 h 755650"/>
                <a:gd name="connsiteX22" fmla="*/ 476250 w 476965"/>
                <a:gd name="connsiteY22" fmla="*/ 755650 h 755650"/>
                <a:gd name="connsiteX23" fmla="*/ 469900 w 476965"/>
                <a:gd name="connsiteY23" fmla="*/ 7493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965" h="755650">
                  <a:moveTo>
                    <a:pt x="0" y="0"/>
                  </a:moveTo>
                  <a:cubicBezTo>
                    <a:pt x="6350" y="10583"/>
                    <a:pt x="12204" y="21481"/>
                    <a:pt x="19050" y="31750"/>
                  </a:cubicBezTo>
                  <a:cubicBezTo>
                    <a:pt x="29561" y="47517"/>
                    <a:pt x="42434" y="63937"/>
                    <a:pt x="57150" y="76200"/>
                  </a:cubicBezTo>
                  <a:cubicBezTo>
                    <a:pt x="63013" y="81086"/>
                    <a:pt x="69850" y="84667"/>
                    <a:pt x="76200" y="88900"/>
                  </a:cubicBezTo>
                  <a:cubicBezTo>
                    <a:pt x="110067" y="139700"/>
                    <a:pt x="65617" y="78317"/>
                    <a:pt x="107950" y="120650"/>
                  </a:cubicBezTo>
                  <a:cubicBezTo>
                    <a:pt x="113346" y="126046"/>
                    <a:pt x="116605" y="133228"/>
                    <a:pt x="120650" y="139700"/>
                  </a:cubicBezTo>
                  <a:cubicBezTo>
                    <a:pt x="127191" y="150166"/>
                    <a:pt x="132854" y="161181"/>
                    <a:pt x="139700" y="171450"/>
                  </a:cubicBezTo>
                  <a:cubicBezTo>
                    <a:pt x="192611" y="250816"/>
                    <a:pt x="122453" y="136355"/>
                    <a:pt x="177800" y="228600"/>
                  </a:cubicBezTo>
                  <a:cubicBezTo>
                    <a:pt x="179917" y="237067"/>
                    <a:pt x="181086" y="245828"/>
                    <a:pt x="184150" y="254000"/>
                  </a:cubicBezTo>
                  <a:cubicBezTo>
                    <a:pt x="187474" y="262863"/>
                    <a:pt x="195106" y="270096"/>
                    <a:pt x="196850" y="279400"/>
                  </a:cubicBezTo>
                  <a:cubicBezTo>
                    <a:pt x="201547" y="304451"/>
                    <a:pt x="200039" y="330309"/>
                    <a:pt x="203200" y="355600"/>
                  </a:cubicBezTo>
                  <a:cubicBezTo>
                    <a:pt x="204282" y="364260"/>
                    <a:pt x="208115" y="372392"/>
                    <a:pt x="209550" y="381000"/>
                  </a:cubicBezTo>
                  <a:cubicBezTo>
                    <a:pt x="210444" y="386363"/>
                    <a:pt x="215105" y="442910"/>
                    <a:pt x="222250" y="457200"/>
                  </a:cubicBezTo>
                  <a:cubicBezTo>
                    <a:pt x="229076" y="470852"/>
                    <a:pt x="232842" y="491598"/>
                    <a:pt x="247650" y="495300"/>
                  </a:cubicBezTo>
                  <a:lnTo>
                    <a:pt x="273050" y="501650"/>
                  </a:lnTo>
                  <a:cubicBezTo>
                    <a:pt x="285750" y="514350"/>
                    <a:pt x="307628" y="522138"/>
                    <a:pt x="311150" y="539750"/>
                  </a:cubicBezTo>
                  <a:cubicBezTo>
                    <a:pt x="318997" y="578984"/>
                    <a:pt x="311513" y="562520"/>
                    <a:pt x="330200" y="590550"/>
                  </a:cubicBezTo>
                  <a:cubicBezTo>
                    <a:pt x="333956" y="616844"/>
                    <a:pt x="333400" y="631884"/>
                    <a:pt x="342900" y="654050"/>
                  </a:cubicBezTo>
                  <a:cubicBezTo>
                    <a:pt x="346629" y="662751"/>
                    <a:pt x="349440" y="672263"/>
                    <a:pt x="355600" y="679450"/>
                  </a:cubicBezTo>
                  <a:cubicBezTo>
                    <a:pt x="362488" y="687485"/>
                    <a:pt x="372965" y="691612"/>
                    <a:pt x="381000" y="698500"/>
                  </a:cubicBezTo>
                  <a:cubicBezTo>
                    <a:pt x="387818" y="704344"/>
                    <a:pt x="393151" y="711801"/>
                    <a:pt x="400050" y="717550"/>
                  </a:cubicBezTo>
                  <a:cubicBezTo>
                    <a:pt x="427347" y="740298"/>
                    <a:pt x="409511" y="722281"/>
                    <a:pt x="438150" y="736600"/>
                  </a:cubicBezTo>
                  <a:cubicBezTo>
                    <a:pt x="450992" y="743021"/>
                    <a:pt x="460289" y="755650"/>
                    <a:pt x="476250" y="755650"/>
                  </a:cubicBezTo>
                  <a:cubicBezTo>
                    <a:pt x="479243" y="755650"/>
                    <a:pt x="472017" y="751417"/>
                    <a:pt x="469900" y="749300"/>
                  </a:cubicBez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Geneva" charset="0"/>
              </a:endParaRPr>
            </a:p>
          </p:txBody>
        </p:sp>
      </p:grpSp>
      <p:sp>
        <p:nvSpPr>
          <p:cNvPr id="32" name="TextBox 31"/>
          <p:cNvSpPr txBox="1"/>
          <p:nvPr/>
        </p:nvSpPr>
        <p:spPr>
          <a:xfrm>
            <a:off x="3886200" y="590550"/>
            <a:ext cx="28194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Balloon vs. bulbs</a:t>
            </a:r>
          </a:p>
        </p:txBody>
      </p:sp>
    </p:spTree>
    <p:extLst>
      <p:ext uri="{BB962C8B-B14F-4D97-AF65-F5344CB8AC3E}">
        <p14:creationId xmlns:p14="http://schemas.microsoft.com/office/powerpoint/2010/main" val="223671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42" presetClass="path" presetSubtype="0" accel="50000" decel="50000" fill="hold" nodeType="afterEffect">
                                  <p:stCondLst>
                                    <p:cond delay="1000"/>
                                  </p:stCondLst>
                                  <p:childTnLst>
                                    <p:animMotion origin="layout" path="M -0.01337 -0.00278 L -0.01007 0.57703 " pathEditMode="relative" rAng="0" ptsTypes="AA">
                                      <p:cBhvr>
                                        <p:cTn id="13" dur="2000" fill="hold"/>
                                        <p:tgtEl>
                                          <p:spTgt spid="28"/>
                                        </p:tgtEl>
                                        <p:attrNameLst>
                                          <p:attrName>ppt_x</p:attrName>
                                          <p:attrName>ppt_y</p:attrName>
                                        </p:attrNameLst>
                                      </p:cBhvr>
                                      <p:rCtr x="156" y="28990"/>
                                    </p:animMotion>
                                  </p:childTnLst>
                                </p:cTn>
                              </p:par>
                            </p:childTnLst>
                          </p:cTn>
                        </p:par>
                        <p:par>
                          <p:cTn id="14" fill="hold">
                            <p:stCondLst>
                              <p:cond delay="4000"/>
                            </p:stCondLst>
                            <p:childTnLst>
                              <p:par>
                                <p:cTn id="15" presetID="10" presetClass="entr" presetSubtype="0" fill="hold" grpId="0" nodeType="afterEffect">
                                  <p:stCondLst>
                                    <p:cond delay="10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5500"/>
                            </p:stCondLst>
                            <p:childTnLst>
                              <p:par>
                                <p:cTn id="19" presetID="10" presetClass="entr" presetSubtype="0" fill="hold" grpId="0"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352550"/>
            <a:ext cx="8458200" cy="1559401"/>
          </a:xfrm>
          <a:prstGeom prst="rect">
            <a:avLst/>
          </a:prstGeom>
          <a:noFill/>
        </p:spPr>
        <p:txBody>
          <a:bodyPr wrap="square" rtlCol="0">
            <a:spAutoFit/>
          </a:bodyPr>
          <a:lstStyle/>
          <a:p>
            <a:pPr marL="342900" indent="-342900" algn="l">
              <a:lnSpc>
                <a:spcPct val="120000"/>
              </a:lnSpc>
              <a:buFont typeface="Arial"/>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Energy cannot be created or destroyed.</a:t>
            </a:r>
          </a:p>
          <a:p>
            <a:pPr marL="342900" indent="-342900" algn="l">
              <a:lnSpc>
                <a:spcPct val="120000"/>
              </a:lnSpc>
              <a:buFont typeface="Arial"/>
              <a:buChar char="•"/>
            </a:pPr>
            <a:r>
              <a:rPr lang="en-US" sz="2000" spc="-20" dirty="0">
                <a:solidFill>
                  <a:schemeClr val="tx1">
                    <a:lumMod val="65000"/>
                    <a:lumOff val="35000"/>
                  </a:schemeClr>
                </a:solidFill>
                <a:latin typeface="Arial" panose="020B0604020202020204" pitchFamily="34" charset="0"/>
                <a:cs typeface="Arial" panose="020B0604020202020204" pitchFamily="34" charset="0"/>
              </a:rPr>
              <a:t>Kinetic energy and potential energy are the two main forms of energy.</a:t>
            </a:r>
          </a:p>
          <a:p>
            <a:pPr marL="342900" indent="-342900">
              <a:lnSpc>
                <a:spcPct val="120000"/>
              </a:lnSpc>
              <a:buFont typeface="Arial"/>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Energy can transform into different types of energy.</a:t>
            </a:r>
          </a:p>
          <a:p>
            <a:pPr marL="342900" indent="-342900" algn="l">
              <a:lnSpc>
                <a:spcPct val="120000"/>
              </a:lnSpc>
              <a:buFont typeface="Arial"/>
              <a:buChar char="•"/>
            </a:pPr>
            <a:r>
              <a:rPr lang="en-US" sz="2000" spc="-50" dirty="0">
                <a:solidFill>
                  <a:schemeClr val="tx1">
                    <a:lumMod val="65000"/>
                    <a:lumOff val="35000"/>
                  </a:schemeClr>
                </a:solidFill>
                <a:latin typeface="Arial" panose="020B0604020202020204" pitchFamily="34" charset="0"/>
                <a:cs typeface="Arial" panose="020B0604020202020204" pitchFamily="34" charset="0"/>
              </a:rPr>
              <a:t>When energy transforms, it often becomes more than one type of energy.</a:t>
            </a:r>
            <a:r>
              <a:rPr lang="en-US" sz="2000" spc="-50" dirty="0" smtClean="0">
                <a:solidFill>
                  <a:schemeClr val="tx1">
                    <a:lumMod val="65000"/>
                    <a:lumOff val="35000"/>
                  </a:schemeClr>
                </a:solidFill>
                <a:latin typeface="Arial" panose="020B0604020202020204" pitchFamily="34" charset="0"/>
                <a:cs typeface="Arial" panose="020B0604020202020204" pitchFamily="34" charset="0"/>
              </a:rPr>
              <a:t> </a:t>
            </a:r>
          </a:p>
        </p:txBody>
      </p:sp>
      <p:sp>
        <p:nvSpPr>
          <p:cNvPr id="5" name="Title 1"/>
          <p:cNvSpPr>
            <a:spLocks noGrp="1"/>
          </p:cNvSpPr>
          <p:nvPr>
            <p:ph type="title"/>
          </p:nvPr>
        </p:nvSpPr>
        <p:spPr>
          <a:xfrm>
            <a:off x="290084" y="209550"/>
            <a:ext cx="7101316" cy="733425"/>
          </a:xfrm>
        </p:spPr>
        <p:txBody>
          <a:bodyPr/>
          <a:lstStyle/>
          <a:p>
            <a:r>
              <a:rPr lang="en-US" dirty="0" smtClean="0">
                <a:solidFill>
                  <a:srgbClr val="175BAF"/>
                </a:solidFill>
              </a:rPr>
              <a:t>Show </a:t>
            </a:r>
            <a:r>
              <a:rPr lang="en-US" dirty="0" err="1" smtClean="0">
                <a:solidFill>
                  <a:srgbClr val="175BAF"/>
                </a:solidFill>
              </a:rPr>
              <a:t>whatcha</a:t>
            </a:r>
            <a:r>
              <a:rPr lang="en-US" dirty="0" smtClean="0">
                <a:solidFill>
                  <a:srgbClr val="175BAF"/>
                </a:solidFill>
              </a:rPr>
              <a:t> know…</a:t>
            </a:r>
            <a:endParaRPr lang="en-US" dirty="0">
              <a:solidFill>
                <a:srgbClr val="175BAF"/>
              </a:solidFill>
            </a:endParaRPr>
          </a:p>
        </p:txBody>
      </p:sp>
      <p:sp>
        <p:nvSpPr>
          <p:cNvPr id="6" name="TextBox 5"/>
          <p:cNvSpPr txBox="1"/>
          <p:nvPr/>
        </p:nvSpPr>
        <p:spPr>
          <a:xfrm>
            <a:off x="457200" y="969264"/>
            <a:ext cx="60198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Elaborate on the points below.</a:t>
            </a:r>
          </a:p>
        </p:txBody>
      </p:sp>
    </p:spTree>
    <p:extLst>
      <p:ext uri="{BB962C8B-B14F-4D97-AF65-F5344CB8AC3E}">
        <p14:creationId xmlns:p14="http://schemas.microsoft.com/office/powerpoint/2010/main" val="2035111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lank">
  <a:themeElements>
    <a:clrScheme name="ALLIANT ENERGY NEW">
      <a:dk1>
        <a:srgbClr val="000000"/>
      </a:dk1>
      <a:lt1>
        <a:srgbClr val="FFFFFF"/>
      </a:lt1>
      <a:dk2>
        <a:srgbClr val="000000"/>
      </a:dk2>
      <a:lt2>
        <a:srgbClr val="808080"/>
      </a:lt2>
      <a:accent1>
        <a:srgbClr val="2199DB"/>
      </a:accent1>
      <a:accent2>
        <a:srgbClr val="66CCFF"/>
      </a:accent2>
      <a:accent3>
        <a:srgbClr val="F49F15"/>
      </a:accent3>
      <a:accent4>
        <a:srgbClr val="72BE45"/>
      </a:accent4>
      <a:accent5>
        <a:srgbClr val="1B71BC"/>
      </a:accent5>
      <a:accent6>
        <a:srgbClr val="505153"/>
      </a:accent6>
      <a:hlink>
        <a:srgbClr val="B3B3B3"/>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lnDef>
    <a:txDef>
      <a:spPr>
        <a:noFill/>
      </a:spPr>
      <a:bodyPr wrap="square" rtlCol="0">
        <a:spAutoFit/>
      </a:bodyPr>
      <a:lstStyle>
        <a:defPPr algn="l">
          <a:defRPr sz="1600" dirty="0" err="1"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ALLIANT ENERGY NEW">
      <a:dk1>
        <a:srgbClr val="000000"/>
      </a:dk1>
      <a:lt1>
        <a:srgbClr val="FFFFFF"/>
      </a:lt1>
      <a:dk2>
        <a:srgbClr val="000000"/>
      </a:dk2>
      <a:lt2>
        <a:srgbClr val="808080"/>
      </a:lt2>
      <a:accent1>
        <a:srgbClr val="2199DB"/>
      </a:accent1>
      <a:accent2>
        <a:srgbClr val="66CCFF"/>
      </a:accent2>
      <a:accent3>
        <a:srgbClr val="F49F15"/>
      </a:accent3>
      <a:accent4>
        <a:srgbClr val="72BE45"/>
      </a:accent4>
      <a:accent5>
        <a:srgbClr val="1B71BC"/>
      </a:accent5>
      <a:accent6>
        <a:srgbClr val="505153"/>
      </a:accent6>
      <a:hlink>
        <a:srgbClr val="B3B3B3"/>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lnDef>
    <a:txDef>
      <a:spPr>
        <a:noFill/>
      </a:spPr>
      <a:bodyPr wrap="square" rtlCol="0">
        <a:spAutoFit/>
      </a:bodyPr>
      <a:lstStyle>
        <a:defPPr algn="l">
          <a:defRPr sz="1600" dirty="0" err="1"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0e89f72-0066-4a44-9cf9-00e87109f0de"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C33C36B69F67AF4980CDCC0350D9448F" ma:contentTypeVersion="4" ma:contentTypeDescription="Create a new document." ma:contentTypeScope="" ma:versionID="bdcc7b80e11c298f727053f46308783d">
  <xsd:schema xmlns:xsd="http://www.w3.org/2001/XMLSchema" xmlns:xs="http://www.w3.org/2001/XMLSchema" xmlns:p="http://schemas.microsoft.com/office/2006/metadata/properties" xmlns:ns2="6259d422-5119-4798-9a46-8ea4cd2e94f5" targetNamespace="http://schemas.microsoft.com/office/2006/metadata/properties" ma:root="true" ma:fieldsID="69cb94a5a6c24510e22a20c2c358f129" ns2:_="">
    <xsd:import namespace="6259d422-5119-4798-9a46-8ea4cd2e94f5"/>
    <xsd:element name="properties">
      <xsd:complexType>
        <xsd:sequence>
          <xsd:element name="documentManagement">
            <xsd:complexType>
              <xsd:all>
                <xsd:element ref="ns2:TaxCatchAll" minOccurs="0"/>
                <xsd:element ref="ns2:TaxCatchAllLabel" minOccurs="0"/>
                <xsd:element ref="ns2:Data_x0020_ClassificationsTaxHTField0" minOccurs="0"/>
                <xsd:element ref="ns2:_dlc_DocId" minOccurs="0"/>
                <xsd:element ref="ns2:_dlc_DocIdUrl" minOccurs="0"/>
                <xsd:element ref="ns2:_dlc_DocIdPersistId"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9d422-5119-4798-9a46-8ea4cd2e94f5"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af1532d-0c95-4247-b8f4-84880e234e2d}" ma:internalName="TaxCatchAll" ma:showField="CatchAllData" ma:web="146e5ec7-75f4-4968-92d4-37077851217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af1532d-0c95-4247-b8f4-84880e234e2d}" ma:internalName="TaxCatchAllLabel" ma:readOnly="true" ma:showField="CatchAllDataLabel" ma:web="146e5ec7-75f4-4968-92d4-370778512172">
      <xsd:complexType>
        <xsd:complexContent>
          <xsd:extension base="dms:MultiChoiceLookup">
            <xsd:sequence>
              <xsd:element name="Value" type="dms:Lookup" maxOccurs="unbounded" minOccurs="0" nillable="true"/>
            </xsd:sequence>
          </xsd:extension>
        </xsd:complexContent>
      </xsd:complexType>
    </xsd:element>
    <xsd:element name="Data_x0020_ClassificationsTaxHTField0" ma:index="10" nillable="true" ma:taxonomy="true" ma:internalName="Data_x0020_ClassificationsTaxHTField0" ma:taxonomyFieldName="Data_x0020_Classifications" ma:displayName="Data Classifications" ma:readOnly="false" ma:default="" ma:fieldId="{14a1af96-f5a0-4ae4-ade0-c35c64a397e4}" ma:sspId="20e89f72-0066-4a44-9cf9-00e87109f0de" ma:termSetId="7bbbad2a-dbc0-4a88-aef7-4c99e3538bc9" ma:anchorId="dfa5421a-0da9-4d05-9eb5-072227d3d266" ma:open="false" ma:isKeyword="false">
      <xsd:complexType>
        <xsd:sequence>
          <xsd:element ref="pc:Terms" minOccurs="0" maxOccurs="1"/>
        </xsd:sequence>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Enterprise Keywords" ma:readOnly="false" ma:fieldId="{23f27201-bee3-471e-b2e7-b64fd8b7ca38}" ma:taxonomyMulti="true" ma:sspId="20e89f72-0066-4a44-9cf9-00e87109f0d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59d422-5119-4798-9a46-8ea4cd2e94f5"/>
    <Data_x0020_ClassificationsTaxHTField0 xmlns="6259d422-5119-4798-9a46-8ea4cd2e94f5">
      <Terms xmlns="http://schemas.microsoft.com/office/infopath/2007/PartnerControls"/>
    </Data_x0020_ClassificationsTaxHTField0>
    <TaxKeywordTaxHTField xmlns="6259d422-5119-4798-9a46-8ea4cd2e94f5">
      <Terms xmlns="http://schemas.microsoft.com/office/infopath/2007/PartnerControls"/>
    </TaxKeywordTaxHTField>
    <_dlc_DocId xmlns="6259d422-5119-4798-9a46-8ea4cd2e94f5">ITOPS-1646148367-61</_dlc_DocId>
    <_dlc_DocIdUrl xmlns="6259d422-5119-4798-9a46-8ea4cd2e94f5">
      <Url>https://sp.alliant-energy.com/ops/it/external_website_teams/EECWebTech/_layouts/DocIdRedir.aspx?ID=ITOPS-1646148367-61</Url>
      <Description>ITOPS-1646148367-61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8D5E0-D75C-4857-BB71-D272505E8A9F}">
  <ds:schemaRefs>
    <ds:schemaRef ds:uri="Microsoft.SharePoint.Taxonomy.ContentTypeSync"/>
  </ds:schemaRefs>
</ds:datastoreItem>
</file>

<file path=customXml/itemProps2.xml><?xml version="1.0" encoding="utf-8"?>
<ds:datastoreItem xmlns:ds="http://schemas.openxmlformats.org/officeDocument/2006/customXml" ds:itemID="{78821A5F-F474-47A5-956A-54E6E02D7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9d422-5119-4798-9a46-8ea4cd2e9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E0826D-86EC-41D9-8958-E146975A7E7A}">
  <ds:schemaRefs>
    <ds:schemaRef ds:uri="6259d422-5119-4798-9a46-8ea4cd2e94f5"/>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4C2ADA85-8DEA-4A20-A58B-DB0252BD6FEE}">
  <ds:schemaRefs>
    <ds:schemaRef ds:uri="http://schemas.microsoft.com/sharepoint/events"/>
  </ds:schemaRefs>
</ds:datastoreItem>
</file>

<file path=customXml/itemProps5.xml><?xml version="1.0" encoding="utf-8"?>
<ds:datastoreItem xmlns:ds="http://schemas.openxmlformats.org/officeDocument/2006/customXml" ds:itemID="{3283386A-E327-4180-BC5F-1B56272BC5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2164</Words>
  <Application>Microsoft Office PowerPoint</Application>
  <PresentationFormat>On-screen Show (16:9)</PresentationFormat>
  <Paragraphs>145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vt:lpstr>
      <vt:lpstr>1_Blank</vt:lpstr>
      <vt:lpstr>Input vs. output</vt:lpstr>
      <vt:lpstr>PowerPoint Presentation</vt:lpstr>
      <vt:lpstr>Energized?</vt:lpstr>
      <vt:lpstr>Try it!</vt:lpstr>
      <vt:lpstr>Law of Conservation of Energy</vt:lpstr>
      <vt:lpstr>Incandescent vs. LED</vt:lpstr>
      <vt:lpstr>So … what’s a watt?</vt:lpstr>
      <vt:lpstr>Try it!</vt:lpstr>
      <vt:lpstr>Show whatcha know…</vt:lpstr>
      <vt:lpstr>The law in action: efficiency vs. waste</vt:lpstr>
      <vt:lpstr>The law in action: Electric currents</vt:lpstr>
      <vt:lpstr>Your turn</vt:lpstr>
      <vt:lpstr>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2012-03-28T21:04:30Z</dcterms:created>
  <dcterms:modified xsi:type="dcterms:W3CDTF">2019-02-04T19:10:08Z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0x010100C33C36B69F67AF4980CDCC0350D9448F</vt:lpwstr>
  </property>
  <property fmtid="{D5CDD505-2E9C-101B-9397-08002B2CF9AE}" pid="3" name="_dlc_DocIdItemGuid">
    <vt:lpwstr>e69717d5-a0a6-46bd-abeb-e5de94f4660e</vt:lpwstr>
  </property>
  <property fmtid="{D5CDD505-2E9C-101B-9397-08002B2CF9AE}" pid="4" name="Data Classifications">
    <vt:lpwstr/>
  </property>
  <property fmtid="{D5CDD505-2E9C-101B-9397-08002B2CF9AE}" pid="5" name="TaxKeyword">
    <vt:lpwstr/>
  </property>
</Properties>
</file>