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6" r:id="rId4"/>
    <p:sldMasterId id="2147483699" r:id="rId5"/>
  </p:sldMasterIdLst>
  <p:notesMasterIdLst>
    <p:notesMasterId r:id="rId28"/>
  </p:notesMasterIdLst>
  <p:sldIdLst>
    <p:sldId id="281" r:id="rId6"/>
    <p:sldId id="276" r:id="rId7"/>
    <p:sldId id="280" r:id="rId8"/>
    <p:sldId id="259" r:id="rId9"/>
    <p:sldId id="260" r:id="rId10"/>
    <p:sldId id="261" r:id="rId11"/>
    <p:sldId id="262" r:id="rId12"/>
    <p:sldId id="263" r:id="rId13"/>
    <p:sldId id="264" r:id="rId14"/>
    <p:sldId id="277" r:id="rId15"/>
    <p:sldId id="266" r:id="rId16"/>
    <p:sldId id="267" r:id="rId17"/>
    <p:sldId id="282" r:id="rId18"/>
    <p:sldId id="278" r:id="rId19"/>
    <p:sldId id="283" r:id="rId20"/>
    <p:sldId id="287" r:id="rId21"/>
    <p:sldId id="271" r:id="rId22"/>
    <p:sldId id="272" r:id="rId23"/>
    <p:sldId id="273" r:id="rId24"/>
    <p:sldId id="274" r:id="rId25"/>
    <p:sldId id="285" r:id="rId26"/>
    <p:sldId id="286" r:id="rId2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1" clrIdx="0"/>
  <p:cmAuthor id="1" name="Bruce Nofsinger" initials="BN"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6FC"/>
    <a:srgbClr val="25A7FF"/>
    <a:srgbClr val="157EE7"/>
    <a:srgbClr val="FDC70B"/>
    <a:srgbClr val="FFE60B"/>
    <a:srgbClr val="FCA20A"/>
    <a:srgbClr val="B7D610"/>
    <a:srgbClr val="61BB2C"/>
    <a:srgbClr val="1999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DF1"/>
          </a:solidFill>
        </a:fill>
      </a:tcStyle>
    </a:wholeTbl>
    <a:band2H>
      <a:tcTxStyle/>
      <a:tcStyle>
        <a:tcBdr/>
        <a:fill>
          <a:solidFill>
            <a:srgbClr val="E7EFF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BDFCA"/>
          </a:solidFill>
        </a:fill>
      </a:tcStyle>
    </a:wholeTbl>
    <a:band2H>
      <a:tcTxStyle/>
      <a:tcStyle>
        <a:tcBdr/>
        <a:fill>
          <a:solidFill>
            <a:srgbClr val="FDEFE7"/>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FCF"/>
          </a:solidFill>
        </a:fill>
      </a:tcStyle>
    </a:wholeTbl>
    <a:band2H>
      <a:tcTxStyle/>
      <a:tcStyle>
        <a:tcBdr/>
        <a:fill>
          <a:solidFill>
            <a:srgbClr val="E8E8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03" autoAdjust="0"/>
  </p:normalViewPr>
  <p:slideViewPr>
    <p:cSldViewPr snapToGrid="0" snapToObjects="1">
      <p:cViewPr>
        <p:scale>
          <a:sx n="75" d="100"/>
          <a:sy n="75" d="100"/>
        </p:scale>
        <p:origin x="-1589" y="-54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004354388"/>
      </p:ext>
    </p:extLst>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Times"/>
      </a:defRPr>
    </a:lvl1pPr>
    <a:lvl2pPr indent="228600" latinLnBrk="0">
      <a:spcBef>
        <a:spcPts val="400"/>
      </a:spcBef>
      <a:defRPr sz="1200">
        <a:latin typeface="+mj-lt"/>
        <a:ea typeface="+mj-ea"/>
        <a:cs typeface="+mj-cs"/>
        <a:sym typeface="Times"/>
      </a:defRPr>
    </a:lvl2pPr>
    <a:lvl3pPr indent="457200" latinLnBrk="0">
      <a:spcBef>
        <a:spcPts val="400"/>
      </a:spcBef>
      <a:defRPr sz="1200">
        <a:latin typeface="+mj-lt"/>
        <a:ea typeface="+mj-ea"/>
        <a:cs typeface="+mj-cs"/>
        <a:sym typeface="Times"/>
      </a:defRPr>
    </a:lvl3pPr>
    <a:lvl4pPr indent="685800" latinLnBrk="0">
      <a:spcBef>
        <a:spcPts val="400"/>
      </a:spcBef>
      <a:defRPr sz="1200">
        <a:latin typeface="+mj-lt"/>
        <a:ea typeface="+mj-ea"/>
        <a:cs typeface="+mj-cs"/>
        <a:sym typeface="Times"/>
      </a:defRPr>
    </a:lvl4pPr>
    <a:lvl5pPr indent="914400" latinLnBrk="0">
      <a:spcBef>
        <a:spcPts val="400"/>
      </a:spcBef>
      <a:defRPr sz="1200">
        <a:latin typeface="+mj-lt"/>
        <a:ea typeface="+mj-ea"/>
        <a:cs typeface="+mj-cs"/>
        <a:sym typeface="Times"/>
      </a:defRPr>
    </a:lvl5pPr>
    <a:lvl6pPr indent="1143000" latinLnBrk="0">
      <a:spcBef>
        <a:spcPts val="400"/>
      </a:spcBef>
      <a:defRPr sz="1200">
        <a:latin typeface="+mj-lt"/>
        <a:ea typeface="+mj-ea"/>
        <a:cs typeface="+mj-cs"/>
        <a:sym typeface="Times"/>
      </a:defRPr>
    </a:lvl6pPr>
    <a:lvl7pPr indent="1371600" latinLnBrk="0">
      <a:spcBef>
        <a:spcPts val="400"/>
      </a:spcBef>
      <a:defRPr sz="1200">
        <a:latin typeface="+mj-lt"/>
        <a:ea typeface="+mj-ea"/>
        <a:cs typeface="+mj-cs"/>
        <a:sym typeface="Times"/>
      </a:defRPr>
    </a:lvl7pPr>
    <a:lvl8pPr indent="1600200" latinLnBrk="0">
      <a:spcBef>
        <a:spcPts val="400"/>
      </a:spcBef>
      <a:defRPr sz="1200">
        <a:latin typeface="+mj-lt"/>
        <a:ea typeface="+mj-ea"/>
        <a:cs typeface="+mj-cs"/>
        <a:sym typeface="Times"/>
      </a:defRPr>
    </a:lvl8pPr>
    <a:lvl9pPr indent="1828800" latinLnBrk="0">
      <a:spcBef>
        <a:spcPts val="400"/>
      </a:spcBef>
      <a:defRPr sz="1200">
        <a:latin typeface="+mj-lt"/>
        <a:ea typeface="+mj-ea"/>
        <a:cs typeface="+mj-cs"/>
        <a:sym typeface="Time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90398" tIns="45199" rIns="90398" bIns="45199"/>
          <a:lstStyle/>
          <a:p>
            <a:endParaRPr lang="en-US" dirty="0"/>
          </a:p>
        </p:txBody>
      </p:sp>
    </p:spTree>
    <p:extLst>
      <p:ext uri="{BB962C8B-B14F-4D97-AF65-F5344CB8AC3E}">
        <p14:creationId xmlns:p14="http://schemas.microsoft.com/office/powerpoint/2010/main" val="400579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pPr>
              <a:defRPr b="1"/>
            </a:pPr>
            <a:r>
              <a:t>CORRECT ANSWER IS D.</a:t>
            </a:r>
            <a:r>
              <a:rPr b="0"/>
              <a:t> </a:t>
            </a:r>
            <a:r>
              <a:t>(8 of 9 slides) </a:t>
            </a:r>
            <a:r>
              <a:rPr b="0"/>
              <a:t>The way this question is asked may be a little confusing for students, so you may need to make sure they get its gist. Sand is required for the silicon in PVs, crucial components for solar electricity. While we can get energy directly from sand, it’s a resource that most be collected. So this question compares the amount of one resource compared to another to create the same amount of electricity. The difference is massive!</a:t>
            </a:r>
          </a:p>
          <a:p>
            <a:endParaRPr b="0"/>
          </a:p>
          <a:p>
            <a:pPr marL="228600" indent="-228600">
              <a:spcBef>
                <a:spcPts val="1200"/>
              </a:spcBef>
              <a:buSzPct val="100000"/>
              <a:buAutoNum type="arabicPeriod"/>
            </a:pPr>
            <a:r>
              <a:t>Have students convert the tonnage into pounds of coal (1,000,000,000 to help reinforce how much more 500,000 Xs greater the amount is. For many students, 1 billion pounds will seem like a whole lot more than 2,000 pounds. </a:t>
            </a:r>
            <a:endParaRPr lang="en-US"/>
          </a:p>
          <a:p>
            <a:pPr marL="228600" indent="-228600">
              <a:spcBef>
                <a:spcPts val="1200"/>
              </a:spcBef>
              <a:buSzPct val="100000"/>
              <a:buAutoNum type="arabicPeriod"/>
            </a:pPr>
            <a:endParaRPr/>
          </a:p>
          <a:p>
            <a:pPr marL="228600" indent="-228600">
              <a:spcBef>
                <a:spcPts val="1200"/>
              </a:spcBef>
              <a:buSzPct val="100000"/>
              <a:buAutoNum type="arabicPeriod"/>
            </a:pPr>
            <a:r>
              <a:t>Ask students why they think this question is included — what does it help illustrate? They’ll likely know that coal is a key source of carbon emissions, that coal excavation is dangerous, that transporting 500,000 tons of coal is expensive, etc.  And the question is reinforcing many of the benefits of renewable energy sources by quantifying some of the differences.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a:defRPr b="1"/>
            </a:pPr>
            <a:r>
              <a:rPr dirty="0"/>
              <a:t>CORRECT ANSWER IS B.</a:t>
            </a:r>
            <a:r>
              <a:rPr b="0" dirty="0"/>
              <a:t> </a:t>
            </a:r>
            <a:r>
              <a:rPr dirty="0"/>
              <a:t>(9 of 9 slides) </a:t>
            </a:r>
            <a:r>
              <a:rPr b="0" dirty="0"/>
              <a:t>Heating and cooling systems (HVAC, water </a:t>
            </a:r>
            <a:r>
              <a:rPr b="0" dirty="0" smtClean="0"/>
              <a:t>heater)</a:t>
            </a:r>
            <a:r>
              <a:rPr lang="en-US" b="0" baseline="0" dirty="0" smtClean="0"/>
              <a:t> </a:t>
            </a:r>
            <a:r>
              <a:rPr b="0" dirty="0" smtClean="0"/>
              <a:t>typically </a:t>
            </a:r>
            <a:r>
              <a:rPr b="0" dirty="0"/>
              <a:t>account for 48% of the energy bill. A clothes dryer is often the appliance that uses the most energy when it’s in </a:t>
            </a:r>
            <a:r>
              <a:rPr b="0" dirty="0" smtClean="0"/>
              <a:t>use</a:t>
            </a:r>
            <a:r>
              <a:rPr lang="en-US" b="0" baseline="0" dirty="0" smtClean="0"/>
              <a:t> – BUT, </a:t>
            </a:r>
            <a:r>
              <a:rPr lang="en-US" b="0" dirty="0" smtClean="0"/>
              <a:t>it’s </a:t>
            </a:r>
            <a:r>
              <a:rPr b="0" dirty="0" smtClean="0"/>
              <a:t>used </a:t>
            </a:r>
            <a:r>
              <a:rPr b="0" dirty="0"/>
              <a:t>much less often than heating/cooling systems. Students may also think that the answer is A, since the question mentions electric gadgets. This question is intended to ensure that students focus on energy use, elevating the value and importance of renewable energy </a:t>
            </a:r>
            <a:r>
              <a:rPr b="0" dirty="0" smtClean="0"/>
              <a:t>sources</a:t>
            </a:r>
            <a:r>
              <a:rPr lang="en-US" b="0" dirty="0" smtClean="0"/>
              <a:t>.</a:t>
            </a:r>
            <a:endParaRPr b="0" dirty="0"/>
          </a:p>
          <a:p>
            <a:endParaRPr b="0" dirty="0"/>
          </a:p>
          <a:p>
            <a:pPr marL="228600" indent="-228600">
              <a:spcBef>
                <a:spcPts val="1200"/>
              </a:spcBef>
              <a:buSzPct val="100000"/>
              <a:buAutoNum type="arabicPeriod"/>
            </a:pPr>
            <a:r>
              <a:rPr dirty="0"/>
              <a:t>Ask students to explain the rationale of their choices — why they believed certain appliances or devices consume roughly half the energy in a home. Their reasoning should help give some insight into their perspective on personal energy consumption and energy consumption in general. </a:t>
            </a:r>
            <a:endParaRPr lang="en-US" dirty="0"/>
          </a:p>
          <a:p>
            <a:pPr marL="228600" indent="-228600">
              <a:spcBef>
                <a:spcPts val="1200"/>
              </a:spcBef>
              <a:buSzPct val="100000"/>
              <a:buAutoNum type="arabicPeriod"/>
            </a:pPr>
            <a:endParaRPr dirty="0"/>
          </a:p>
          <a:p>
            <a:pPr marL="228600" indent="-228600">
              <a:spcBef>
                <a:spcPts val="1200"/>
              </a:spcBef>
              <a:buSzPct val="100000"/>
              <a:buAutoNum type="arabicPeriod"/>
            </a:pPr>
            <a:r>
              <a:rPr dirty="0"/>
              <a:t>Since this is the last multiple choice question, as a review, ask students which questions/answers most surprised them and/or interest them.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381000" y="685800"/>
            <a:ext cx="6096000" cy="3429000"/>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a:defRPr b="1"/>
            </a:pPr>
            <a:r>
              <a:rPr dirty="0"/>
              <a:t>Transition: Defining the </a:t>
            </a:r>
            <a:r>
              <a:rPr lang="en-US" dirty="0" smtClean="0"/>
              <a:t>l</a:t>
            </a:r>
            <a:r>
              <a:rPr dirty="0" smtClean="0"/>
              <a:t>aw </a:t>
            </a:r>
            <a:r>
              <a:rPr dirty="0"/>
              <a:t>of </a:t>
            </a:r>
            <a:r>
              <a:rPr lang="en-US" dirty="0" smtClean="0"/>
              <a:t>c</a:t>
            </a:r>
            <a:r>
              <a:rPr dirty="0" smtClean="0"/>
              <a:t>onservation </a:t>
            </a:r>
            <a:r>
              <a:rPr dirty="0"/>
              <a:t>of </a:t>
            </a:r>
            <a:r>
              <a:rPr lang="en-US" dirty="0" smtClean="0"/>
              <a:t>e</a:t>
            </a:r>
            <a:r>
              <a:rPr dirty="0" smtClean="0"/>
              <a:t>nergy </a:t>
            </a:r>
            <a:r>
              <a:rPr dirty="0"/>
              <a:t>(1 slide: 7 - 12 minutes)</a:t>
            </a:r>
          </a:p>
          <a:p>
            <a:pPr>
              <a:defRPr b="1"/>
            </a:pPr>
            <a:r>
              <a:rPr b="0" dirty="0"/>
              <a:t>Renewable energy sources are clear examples of energy transfer from one form into other forms — ultimately, electric energy.  This slide presents a definition for the </a:t>
            </a:r>
            <a:r>
              <a:rPr b="0" i="1" dirty="0"/>
              <a:t>Law of Conservation of Energy</a:t>
            </a:r>
            <a:r>
              <a:rPr b="0" dirty="0"/>
              <a:t> — a law of physics that zeroes in on energy transfer. </a:t>
            </a:r>
          </a:p>
          <a:p>
            <a:pPr>
              <a:defRPr b="1"/>
            </a:pPr>
            <a:endParaRPr b="0" dirty="0"/>
          </a:p>
          <a:p>
            <a:pPr marL="228600" indent="-228600">
              <a:spcBef>
                <a:spcPts val="1200"/>
              </a:spcBef>
              <a:buSzPct val="100000"/>
              <a:buAutoNum type="arabicPeriod"/>
              <a:defRPr b="1"/>
            </a:pPr>
            <a:r>
              <a:rPr b="0" dirty="0"/>
              <a:t>Before showing the definition, ask students if they know what the </a:t>
            </a:r>
            <a:r>
              <a:rPr b="0" i="1" dirty="0" smtClean="0"/>
              <a:t>Law </a:t>
            </a:r>
            <a:r>
              <a:rPr b="0" i="1" dirty="0"/>
              <a:t>of Conservation of Energy</a:t>
            </a:r>
            <a:r>
              <a:rPr b="0" dirty="0"/>
              <a:t> means. Accept multiple explanations, giving little indication </a:t>
            </a:r>
            <a:r>
              <a:rPr lang="en-US" b="0" dirty="0" smtClean="0"/>
              <a:t>of</a:t>
            </a:r>
            <a:r>
              <a:rPr lang="en-US" b="0" baseline="0" dirty="0" smtClean="0"/>
              <a:t> accuracy and </a:t>
            </a:r>
            <a:r>
              <a:rPr b="0" dirty="0" smtClean="0"/>
              <a:t>asking </a:t>
            </a:r>
            <a:r>
              <a:rPr b="0" dirty="0"/>
              <a:t>only for clarification if needed. </a:t>
            </a:r>
            <a:endParaRPr lang="en-US" b="0" dirty="0"/>
          </a:p>
          <a:p>
            <a:pPr marL="228600" indent="-228600">
              <a:spcBef>
                <a:spcPts val="1200"/>
              </a:spcBef>
              <a:buSzPct val="100000"/>
              <a:buAutoNum type="arabicPeriod"/>
              <a:defRPr b="1"/>
            </a:pPr>
            <a:endParaRPr b="0" dirty="0"/>
          </a:p>
          <a:p>
            <a:pPr marL="228600" indent="-228600">
              <a:spcBef>
                <a:spcPts val="1200"/>
              </a:spcBef>
              <a:buSzPct val="100000"/>
              <a:buAutoNum type="arabicPeriod"/>
              <a:defRPr b="1"/>
            </a:pPr>
            <a:r>
              <a:rPr b="0" dirty="0"/>
              <a:t>Show the </a:t>
            </a:r>
            <a:r>
              <a:rPr b="0" dirty="0" smtClean="0"/>
              <a:t>definition</a:t>
            </a:r>
            <a:r>
              <a:rPr lang="en-US" b="0" baseline="0" dirty="0" smtClean="0"/>
              <a:t> video: https://www.youtube.com/watch?v=Vx0yAS2u8gI</a:t>
            </a:r>
            <a:endParaRPr lang="en-US" b="0" dirty="0"/>
          </a:p>
          <a:p>
            <a:pPr marL="228600" indent="-228600">
              <a:spcBef>
                <a:spcPts val="1200"/>
              </a:spcBef>
              <a:buSzPct val="100000"/>
              <a:buAutoNum type="arabicPeriod"/>
              <a:defRPr b="1"/>
            </a:pPr>
            <a:endParaRPr b="0" dirty="0"/>
          </a:p>
          <a:p>
            <a:pPr marL="228600" indent="-228600">
              <a:spcBef>
                <a:spcPts val="1200"/>
              </a:spcBef>
              <a:buSzPct val="100000"/>
              <a:buAutoNum type="arabicPeriod"/>
              <a:defRPr b="1"/>
            </a:pPr>
            <a:r>
              <a:rPr b="0" dirty="0"/>
              <a:t>As a class explore how the definition of the </a:t>
            </a:r>
            <a:r>
              <a:rPr b="0" i="1" dirty="0"/>
              <a:t>Law of Conservation of Energy</a:t>
            </a:r>
            <a:r>
              <a:rPr b="0" dirty="0"/>
              <a:t> relates to renewable energy sources. Connections can include:</a:t>
            </a:r>
          </a:p>
          <a:p>
            <a:pPr marL="457200" indent="-228600">
              <a:spcBef>
                <a:spcPts val="600"/>
              </a:spcBef>
              <a:buSzPct val="100000"/>
              <a:buChar char="•"/>
              <a:defRPr b="1"/>
            </a:pPr>
            <a:r>
              <a:rPr b="0" dirty="0"/>
              <a:t>Since energy is neither created nor destroyed, there is a lot of energy in the world that </a:t>
            </a:r>
            <a:r>
              <a:rPr lang="en-US" b="0" dirty="0" smtClean="0"/>
              <a:t>is </a:t>
            </a:r>
            <a:r>
              <a:rPr b="0" dirty="0" smtClean="0"/>
              <a:t>renewable.</a:t>
            </a:r>
            <a:endParaRPr b="0" dirty="0"/>
          </a:p>
          <a:p>
            <a:pPr marL="457200" indent="-228600">
              <a:spcBef>
                <a:spcPts val="600"/>
              </a:spcBef>
              <a:buSzPct val="100000"/>
              <a:buChar char="•"/>
              <a:defRPr b="1"/>
            </a:pPr>
            <a:r>
              <a:rPr b="0" dirty="0"/>
              <a:t>It can be a challenge to capture/harness forms of renewable energy.</a:t>
            </a:r>
          </a:p>
          <a:p>
            <a:pPr marL="457200" indent="-228600">
              <a:spcBef>
                <a:spcPts val="600"/>
              </a:spcBef>
              <a:buSzPct val="100000"/>
              <a:buChar char="•"/>
              <a:defRPr b="1"/>
            </a:pPr>
            <a:r>
              <a:rPr b="0" dirty="0"/>
              <a:t>The transfer of energy from one form to another is how renewable energy sources </a:t>
            </a:r>
            <a:r>
              <a:rPr lang="en-US" b="0" dirty="0" smtClean="0"/>
              <a:t>become</a:t>
            </a:r>
            <a:r>
              <a:rPr b="0" dirty="0" smtClean="0"/>
              <a:t> </a:t>
            </a:r>
            <a:r>
              <a:rPr b="0" dirty="0"/>
              <a:t>useful.</a:t>
            </a:r>
          </a:p>
          <a:p>
            <a:pPr marL="457200" indent="-228600">
              <a:spcBef>
                <a:spcPts val="1200"/>
              </a:spcBef>
              <a:buSzPct val="100000"/>
              <a:buChar char="•"/>
              <a:defRPr b="1"/>
            </a:pPr>
            <a:r>
              <a:rPr b="0" dirty="0"/>
              <a:t>The “loss” of energy with renewables in transferring to electrical energy isn’t necessarily “</a:t>
            </a:r>
            <a:r>
              <a:rPr b="0" dirty="0" smtClean="0"/>
              <a:t>wasteful</a:t>
            </a:r>
            <a:r>
              <a:rPr lang="en-US" b="0" dirty="0" smtClean="0"/>
              <a:t>,</a:t>
            </a:r>
            <a:r>
              <a:rPr b="0" dirty="0" smtClean="0"/>
              <a:t>” </a:t>
            </a:r>
            <a:r>
              <a:rPr b="0" dirty="0"/>
              <a:t>because </a:t>
            </a:r>
            <a:r>
              <a:rPr lang="en-US" b="0" dirty="0" smtClean="0"/>
              <a:t>the source (i.e.,</a:t>
            </a:r>
            <a:r>
              <a:rPr lang="en-US" b="0" baseline="0" dirty="0" smtClean="0"/>
              <a:t> the sun) has </a:t>
            </a:r>
            <a:r>
              <a:rPr b="0" dirty="0" smtClean="0"/>
              <a:t>an </a:t>
            </a:r>
            <a:r>
              <a:rPr b="0" dirty="0"/>
              <a:t>infinite </a:t>
            </a:r>
            <a:r>
              <a:rPr b="0" dirty="0" smtClean="0"/>
              <a:t>supply. </a:t>
            </a:r>
            <a:endParaRPr lang="en-US" b="0" dirty="0"/>
          </a:p>
          <a:p>
            <a:pPr marL="457200" indent="-228600">
              <a:spcBef>
                <a:spcPts val="1200"/>
              </a:spcBef>
              <a:buSzPct val="100000"/>
              <a:buChar char="•"/>
              <a:defRPr b="1"/>
            </a:pPr>
            <a:endParaRPr b="0" dirty="0"/>
          </a:p>
          <a:p>
            <a:pPr marL="160421" indent="-160421">
              <a:spcBef>
                <a:spcPts val="600"/>
              </a:spcBef>
              <a:buSzPct val="100000"/>
              <a:buAutoNum type="arabicPeriod" startAt="4"/>
              <a:defRPr b="1"/>
            </a:pPr>
            <a:r>
              <a:rPr b="0" dirty="0"/>
              <a:t>Let students know that they’ll be working on some experiments that help illustrate the transference and conversion of energy.</a:t>
            </a:r>
          </a:p>
          <a:p>
            <a:pPr marL="457200" indent="-228600">
              <a:spcBef>
                <a:spcPts val="600"/>
              </a:spcBef>
              <a:buSzPct val="100000"/>
              <a:buChar char="•"/>
              <a:defRPr b="1"/>
            </a:pPr>
            <a:endParaRPr b="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90398" tIns="45199" rIns="90398" bIns="45199"/>
          <a:lstStyle/>
          <a:p>
            <a:pPr>
              <a:defRPr b="1"/>
            </a:pPr>
            <a:r>
              <a:rPr lang="en-US" dirty="0" smtClean="0"/>
              <a:t>Experiments: Energy conversion &amp; transference (2 slides: 20 - 25 minutes)</a:t>
            </a:r>
          </a:p>
          <a:p>
            <a:pPr>
              <a:defRPr b="1"/>
            </a:pPr>
            <a:r>
              <a:rPr lang="en-US" b="0" dirty="0" smtClean="0"/>
              <a:t>These two slides emphasize experiments that help illustrate energy conversion and transference. This slide focuses on an experiment with a tennis ball and a basketball that you can do with the whole class. You will challenge students to figure out how to propel the tennis ball the farthest, using only gravity to initiate the action. By dropping the two balls together with the tennis ball atop the basketball, you can maximize the energy conversion (from potential to kinetic) and transference (from basketball to tennis ball) to propel the tennis ball. </a:t>
            </a:r>
          </a:p>
          <a:p>
            <a:pPr>
              <a:defRPr b="1"/>
            </a:pPr>
            <a:r>
              <a:rPr lang="en-US" b="0" dirty="0" smtClean="0"/>
              <a:t>You will need:</a:t>
            </a:r>
          </a:p>
          <a:p>
            <a:pPr marL="457200" indent="-228600">
              <a:buSzPct val="100000"/>
              <a:buChar char="•"/>
              <a:defRPr b="1"/>
            </a:pPr>
            <a:r>
              <a:rPr lang="en-US" b="0" dirty="0" smtClean="0"/>
              <a:t>1 tennis ball</a:t>
            </a:r>
          </a:p>
          <a:p>
            <a:pPr marL="457200" indent="-228600">
              <a:buSzPct val="100000"/>
              <a:buChar char="•"/>
              <a:defRPr b="1"/>
            </a:pPr>
            <a:r>
              <a:rPr lang="en-US" b="0" dirty="0" smtClean="0"/>
              <a:t>1 basketball</a:t>
            </a:r>
          </a:p>
          <a:p>
            <a:pPr marL="457200" indent="-228600">
              <a:buSzPct val="100000"/>
              <a:buChar char="•"/>
              <a:defRPr b="1"/>
            </a:pPr>
            <a:r>
              <a:rPr lang="en-US" b="0" dirty="0" smtClean="0"/>
              <a:t>Enough space that an errant flying tennis ball won’t do any damage!</a:t>
            </a:r>
          </a:p>
          <a:p>
            <a:pPr>
              <a:defRPr b="1"/>
            </a:pPr>
            <a:endParaRPr lang="en-US" b="0" dirty="0" smtClean="0"/>
          </a:p>
          <a:p>
            <a:pPr marL="228600" indent="-228600">
              <a:spcBef>
                <a:spcPts val="1200"/>
              </a:spcBef>
              <a:buSzPct val="100000"/>
              <a:buAutoNum type="arabicPeriod"/>
              <a:defRPr b="1"/>
            </a:pPr>
            <a:r>
              <a:rPr lang="en-US" b="0" dirty="0" smtClean="0"/>
              <a:t>Set up this first experiment/challenge. Showing the two balls, tell students that you want to figure out how to transfer/convert energy in ways that will make the tennis ball bounce the farthest, using only gravity.  Ask students if any have already seen or done this before, and if so, to remain quiet at first. </a:t>
            </a:r>
          </a:p>
          <a:p>
            <a:pPr marL="228600" indent="-228600">
              <a:spcBef>
                <a:spcPts val="1200"/>
              </a:spcBef>
              <a:buSzPct val="100000"/>
              <a:buAutoNum type="arabicPeriod"/>
              <a:defRPr b="1"/>
            </a:pPr>
            <a:endParaRPr lang="en-US" b="0" dirty="0" smtClean="0"/>
          </a:p>
          <a:p>
            <a:pPr marL="228600" indent="-228600">
              <a:spcBef>
                <a:spcPts val="1200"/>
              </a:spcBef>
              <a:buSzPct val="100000"/>
              <a:buAutoNum type="arabicPeriod"/>
              <a:defRPr b="1"/>
            </a:pPr>
            <a:r>
              <a:rPr lang="en-US" b="0" dirty="0" smtClean="0"/>
              <a:t>Drop each ball separately to show how high they bounce. Then create a point of reference by adding a little force to the bounce. Let students know that there’s a way to make the tennis ball bounce even more than that using only gravity.</a:t>
            </a:r>
          </a:p>
          <a:p>
            <a:pPr marL="228600" indent="-228600">
              <a:spcBef>
                <a:spcPts val="1200"/>
              </a:spcBef>
              <a:buSzPct val="100000"/>
              <a:buAutoNum type="arabicPeriod"/>
              <a:defRPr b="1"/>
            </a:pPr>
            <a:endParaRPr lang="en-US" b="0" dirty="0" smtClean="0"/>
          </a:p>
          <a:p>
            <a:pPr marL="228600" indent="-228600">
              <a:spcBef>
                <a:spcPts val="1200"/>
              </a:spcBef>
              <a:buSzPct val="100000"/>
              <a:buAutoNum type="arabicPeriod"/>
              <a:defRPr b="1"/>
            </a:pPr>
            <a:r>
              <a:rPr lang="en-US" b="0" dirty="0" smtClean="0"/>
              <a:t>Entertain theories of how to do it, allow for experimentation (that doesn’t pose too much danger of a flying basketball, tennis ball and/or students climbing to heights to drop the balls) Students may arrive at the solution immediately or require time and attempts to discover it. </a:t>
            </a:r>
          </a:p>
          <a:p>
            <a:pPr marL="228600" indent="-228600">
              <a:spcBef>
                <a:spcPts val="1200"/>
              </a:spcBef>
              <a:buSzPct val="100000"/>
              <a:buAutoNum type="arabicPeriod"/>
              <a:defRPr b="1"/>
            </a:pPr>
            <a:endParaRPr lang="en-US" b="0" dirty="0" smtClean="0"/>
          </a:p>
          <a:p>
            <a:pPr marL="228600" indent="-228600">
              <a:spcBef>
                <a:spcPts val="1200"/>
              </a:spcBef>
              <a:buSzPct val="100000"/>
              <a:buAutoNum type="arabicPeriod"/>
              <a:defRPr b="1"/>
            </a:pPr>
            <a:r>
              <a:rPr lang="en-US" b="0" dirty="0" smtClean="0"/>
              <a:t>Once students arrive at a good solution, repeat it for everyone to see. Ask for explanations of why it works the way it does. They should be able to identify that the (kinetic) energy from the basketball transfers to the tennis ball. Potential energy converts to kinetic energy and then transfers from one object to the other. </a:t>
            </a:r>
          </a:p>
          <a:p>
            <a:pPr algn="l" defTabSz="903976" rtl="0" eaLnBrk="0" fontAlgn="base" hangingPunct="0">
              <a:spcBef>
                <a:spcPct val="30000"/>
              </a:spcBef>
              <a:spcAft>
                <a:spcPct val="0"/>
              </a:spcAft>
              <a:defRPr/>
            </a:pPr>
            <a:endParaRPr lang="en-US" baseline="0" dirty="0"/>
          </a:p>
        </p:txBody>
      </p:sp>
    </p:spTree>
    <p:extLst>
      <p:ext uri="{BB962C8B-B14F-4D97-AF65-F5344CB8AC3E}">
        <p14:creationId xmlns:p14="http://schemas.microsoft.com/office/powerpoint/2010/main" val="351243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a:defRPr b="1"/>
            </a:pPr>
            <a:r>
              <a:rPr dirty="0"/>
              <a:t>Experiments: Energy </a:t>
            </a:r>
            <a:r>
              <a:rPr lang="en-US" dirty="0" smtClean="0"/>
              <a:t>c</a:t>
            </a:r>
            <a:r>
              <a:rPr dirty="0" smtClean="0"/>
              <a:t>onversion </a:t>
            </a:r>
            <a:r>
              <a:rPr dirty="0"/>
              <a:t>&amp; </a:t>
            </a:r>
            <a:r>
              <a:rPr lang="en-US" dirty="0" smtClean="0"/>
              <a:t>t</a:t>
            </a:r>
            <a:r>
              <a:rPr dirty="0" smtClean="0"/>
              <a:t>ransference </a:t>
            </a:r>
            <a:r>
              <a:rPr dirty="0"/>
              <a:t>(2 of 2 slides)</a:t>
            </a:r>
          </a:p>
          <a:p>
            <a:pPr>
              <a:defRPr b="1"/>
            </a:pPr>
            <a:r>
              <a:rPr b="0" dirty="0"/>
              <a:t>This slide focuses on having student groups experiment and try to create chains of energy transference and conversions using the objects that you provide. By its nature, this activity is likely to involve a lot of trial and error — i.e., more informal experimentation. You will need to decide the degree to which you want students to document their attempts. Additionally, the amount of time you devote to this can vary depending on how deeply students engage, the number of objects that you provide, and the number of different challenges you pose. As a result, this may exceed the time referenced on the previous slide.  </a:t>
            </a:r>
          </a:p>
          <a:p>
            <a:pPr>
              <a:defRPr b="1"/>
            </a:pPr>
            <a:r>
              <a:rPr b="0" dirty="0"/>
              <a:t>You will need as many of the following as you can </a:t>
            </a:r>
            <a:r>
              <a:rPr lang="en-US" b="0" dirty="0" smtClean="0"/>
              <a:t>find</a:t>
            </a:r>
            <a:r>
              <a:rPr b="0" dirty="0" smtClean="0"/>
              <a:t>:</a:t>
            </a:r>
            <a:endParaRPr b="0" dirty="0"/>
          </a:p>
          <a:p>
            <a:pPr marL="457200" indent="-228600">
              <a:buSzPct val="100000"/>
              <a:buChar char="•"/>
              <a:defRPr b="1"/>
            </a:pPr>
            <a:r>
              <a:rPr b="0" dirty="0"/>
              <a:t>rubber bands</a:t>
            </a:r>
          </a:p>
          <a:p>
            <a:pPr marL="457200" indent="-228600">
              <a:buSzPct val="100000"/>
              <a:buChar char="•"/>
              <a:defRPr b="1"/>
            </a:pPr>
            <a:r>
              <a:rPr b="0" dirty="0"/>
              <a:t>balloons</a:t>
            </a:r>
          </a:p>
          <a:p>
            <a:pPr marL="457200" indent="-228600">
              <a:buSzPct val="100000"/>
              <a:buChar char="•"/>
              <a:defRPr b="1"/>
            </a:pPr>
            <a:r>
              <a:rPr b="0" dirty="0"/>
              <a:t>magnets</a:t>
            </a:r>
          </a:p>
          <a:p>
            <a:pPr marL="457200" indent="-228600">
              <a:buSzPct val="100000"/>
              <a:buChar char="•"/>
              <a:defRPr b="1"/>
            </a:pPr>
            <a:r>
              <a:rPr b="0" dirty="0"/>
              <a:t>balls/marbles</a:t>
            </a:r>
          </a:p>
          <a:p>
            <a:pPr marL="457200" indent="-228600">
              <a:buSzPct val="100000"/>
              <a:buChar char="•"/>
              <a:defRPr b="1"/>
            </a:pPr>
            <a:r>
              <a:rPr b="0" dirty="0"/>
              <a:t>matchbox cars</a:t>
            </a:r>
          </a:p>
          <a:p>
            <a:pPr marL="457200" indent="-228600">
              <a:buSzPct val="100000"/>
              <a:buChar char="•"/>
              <a:defRPr b="1"/>
            </a:pPr>
            <a:r>
              <a:rPr b="0" dirty="0"/>
              <a:t>nuts — heavier nuts that can be tied to a </a:t>
            </a:r>
            <a:r>
              <a:rPr b="0" dirty="0" smtClean="0"/>
              <a:t>string</a:t>
            </a:r>
            <a:r>
              <a:rPr lang="en-US" b="0" dirty="0" smtClean="0"/>
              <a:t>,</a:t>
            </a:r>
            <a:r>
              <a:rPr b="0" dirty="0" smtClean="0"/>
              <a:t> </a:t>
            </a:r>
            <a:r>
              <a:rPr b="0" dirty="0"/>
              <a:t>like a </a:t>
            </a:r>
            <a:r>
              <a:rPr b="0" dirty="0" smtClean="0"/>
              <a:t>pendulum</a:t>
            </a:r>
            <a:endParaRPr b="0" dirty="0"/>
          </a:p>
          <a:p>
            <a:pPr marL="457200" indent="-228600">
              <a:buSzPct val="100000"/>
              <a:buChar char="•"/>
              <a:defRPr b="1"/>
            </a:pPr>
            <a:r>
              <a:rPr b="0" dirty="0"/>
              <a:t>springs</a:t>
            </a:r>
          </a:p>
          <a:p>
            <a:pPr marL="457200" indent="-228600">
              <a:buSzPct val="100000"/>
              <a:buChar char="•"/>
              <a:defRPr b="1"/>
            </a:pPr>
            <a:r>
              <a:rPr b="0" dirty="0"/>
              <a:t>string</a:t>
            </a:r>
          </a:p>
          <a:p>
            <a:pPr marL="457200" indent="-228600">
              <a:buSzPct val="100000"/>
              <a:buChar char="•"/>
              <a:defRPr b="1"/>
            </a:pPr>
            <a:r>
              <a:rPr b="0" dirty="0"/>
              <a:t>inclined planes</a:t>
            </a:r>
          </a:p>
          <a:p>
            <a:pPr marL="457200" indent="-228600">
              <a:buSzPct val="100000"/>
              <a:buChar char="•"/>
              <a:defRPr b="1"/>
            </a:pPr>
            <a:r>
              <a:rPr b="0" dirty="0"/>
              <a:t>pulleys</a:t>
            </a:r>
          </a:p>
          <a:p>
            <a:pPr>
              <a:defRPr b="1"/>
            </a:pPr>
            <a:endParaRPr b="0" dirty="0"/>
          </a:p>
          <a:p>
            <a:pPr marL="228600" indent="-228600">
              <a:spcBef>
                <a:spcPts val="1200"/>
              </a:spcBef>
              <a:buSzPct val="100000"/>
              <a:buAutoNum type="arabicPeriod"/>
              <a:defRPr b="1"/>
            </a:pPr>
            <a:r>
              <a:rPr b="0" dirty="0"/>
              <a:t>Divide students into groups/pairs and set up the basic challenge. Once students understand the gist of what they’re doing, you can add other challenges like those referenced on the slide. They can try to create a series of energy transference using as many objects as they can. They can try to create the greatest energy output at the end.</a:t>
            </a:r>
            <a:endParaRPr lang="en-US" b="0" dirty="0"/>
          </a:p>
          <a:p>
            <a:pPr marL="228600" indent="-228600">
              <a:spcBef>
                <a:spcPts val="1200"/>
              </a:spcBef>
              <a:buSzPct val="100000"/>
              <a:buAutoNum type="arabicPeriod"/>
              <a:defRPr b="1"/>
            </a:pPr>
            <a:endParaRPr b="0" dirty="0"/>
          </a:p>
          <a:p>
            <a:pPr marL="228600" indent="-228600">
              <a:spcBef>
                <a:spcPts val="1200"/>
              </a:spcBef>
              <a:buSzPct val="100000"/>
              <a:buAutoNum type="arabicPeriod"/>
              <a:defRPr b="1"/>
            </a:pPr>
            <a:r>
              <a:rPr b="0" dirty="0"/>
              <a:t>Establish guidelines and expectations for safety and general decorum.  </a:t>
            </a:r>
            <a:endParaRPr lang="en-US" b="0" dirty="0"/>
          </a:p>
          <a:p>
            <a:pPr marL="228600" indent="-228600">
              <a:spcBef>
                <a:spcPts val="1200"/>
              </a:spcBef>
              <a:buSzPct val="100000"/>
              <a:buAutoNum type="arabicPeriod"/>
              <a:defRPr b="1"/>
            </a:pPr>
            <a:endParaRPr b="0" dirty="0"/>
          </a:p>
          <a:p>
            <a:pPr marL="228600" indent="-228600">
              <a:spcBef>
                <a:spcPts val="600"/>
              </a:spcBef>
              <a:buSzPct val="100000"/>
              <a:buAutoNum type="arabicPeriod"/>
              <a:defRPr b="1"/>
            </a:pPr>
            <a:r>
              <a:rPr b="0" dirty="0"/>
              <a:t>Set the expectations for the time they’ll have, challenges, etc. You should also encourage students to consider:</a:t>
            </a:r>
          </a:p>
          <a:p>
            <a:pPr marL="348915" indent="-120315">
              <a:spcBef>
                <a:spcPts val="600"/>
              </a:spcBef>
              <a:buSzPct val="100000"/>
              <a:buChar char="•"/>
              <a:defRPr b="1"/>
            </a:pPr>
            <a:r>
              <a:rPr b="0" dirty="0"/>
              <a:t>Is the chain of conversion/transference consistent? If not, why not. (They should complete the chain at least 3 times to gauge its consistency.)</a:t>
            </a:r>
          </a:p>
          <a:p>
            <a:pPr marL="348915" indent="-120315">
              <a:spcBef>
                <a:spcPts val="1200"/>
              </a:spcBef>
              <a:buSzPct val="100000"/>
              <a:buChar char="•"/>
              <a:defRPr b="1"/>
            </a:pPr>
            <a:r>
              <a:rPr b="0" dirty="0"/>
              <a:t>Where does it seem like energy is wasted in the transference/conversion?</a:t>
            </a:r>
          </a:p>
          <a:p>
            <a:pPr marL="348915" indent="-120315">
              <a:spcBef>
                <a:spcPts val="1200"/>
              </a:spcBef>
              <a:buSzPct val="100000"/>
              <a:buChar char="•"/>
              <a:defRPr b="1"/>
            </a:pPr>
            <a:r>
              <a:rPr b="0" dirty="0"/>
              <a:t>Which objects seem to be more efficient? More conducive to energy transference? </a:t>
            </a:r>
            <a:endParaRPr lang="en-US" b="0" dirty="0" smtClean="0"/>
          </a:p>
          <a:p>
            <a:pPr marL="348915" indent="-120315">
              <a:spcBef>
                <a:spcPts val="1200"/>
              </a:spcBef>
              <a:buSzPct val="100000"/>
              <a:buChar char="•"/>
              <a:defRPr b="1"/>
            </a:pPr>
            <a:endParaRPr b="0" dirty="0"/>
          </a:p>
          <a:p>
            <a:pPr marL="228600" indent="-228600">
              <a:spcBef>
                <a:spcPts val="1200"/>
              </a:spcBef>
              <a:buSzPct val="100000"/>
              <a:buAutoNum type="arabicPeriod" startAt="4"/>
              <a:defRPr b="1"/>
            </a:pPr>
            <a:r>
              <a:rPr b="0" dirty="0"/>
              <a:t>Observe the groups at work the way you normally do.</a:t>
            </a:r>
            <a:endParaRPr lang="en-US" b="0" dirty="0"/>
          </a:p>
          <a:p>
            <a:pPr marL="228600" indent="-228600">
              <a:spcBef>
                <a:spcPts val="1200"/>
              </a:spcBef>
              <a:buSzPct val="100000"/>
              <a:buAutoNum type="arabicPeriod" startAt="4"/>
              <a:defRPr b="1"/>
            </a:pPr>
            <a:endParaRPr b="0" dirty="0"/>
          </a:p>
          <a:p>
            <a:pPr marL="228600" indent="-228600">
              <a:spcBef>
                <a:spcPts val="1200"/>
              </a:spcBef>
              <a:buSzPct val="100000"/>
              <a:buAutoNum type="arabicPeriod" startAt="4"/>
              <a:defRPr b="1"/>
            </a:pPr>
            <a:r>
              <a:rPr b="0" dirty="0"/>
              <a:t>Have students demonstrate at least one chain of conversion/transference for the entire class, describing what they observed in arriving at that final chain. </a:t>
            </a:r>
          </a:p>
          <a:p>
            <a:pPr marL="457200" indent="-228600">
              <a:spcBef>
                <a:spcPts val="600"/>
              </a:spcBef>
              <a:buSzPct val="100000"/>
              <a:buChar char="•"/>
              <a:defRPr b="1"/>
            </a:pPr>
            <a:endParaRPr b="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90398" tIns="45199" rIns="90398" bIns="45199"/>
          <a:lstStyle/>
          <a:p>
            <a:pPr>
              <a:defRPr b="1"/>
            </a:pPr>
            <a:r>
              <a:rPr lang="en-US" dirty="0" smtClean="0"/>
              <a:t>Transition into next activity (3 - 5 minutes)</a:t>
            </a:r>
          </a:p>
          <a:p>
            <a:pPr>
              <a:defRPr b="1"/>
            </a:pPr>
            <a:r>
              <a:rPr lang="en-US" b="0" dirty="0" smtClean="0"/>
              <a:t>This slide helps sum up what students learned from their experiments.  </a:t>
            </a:r>
          </a:p>
          <a:p>
            <a:pPr>
              <a:defRPr b="1"/>
            </a:pPr>
            <a:endParaRPr lang="en-US" b="0" dirty="0" smtClean="0"/>
          </a:p>
          <a:p>
            <a:pPr marL="228600" indent="-228600">
              <a:spcBef>
                <a:spcPts val="1200"/>
              </a:spcBef>
              <a:buSzPct val="100000"/>
              <a:buAutoNum type="arabicPeriod"/>
              <a:defRPr b="1"/>
            </a:pPr>
            <a:r>
              <a:rPr lang="en-US" b="0" dirty="0" smtClean="0"/>
              <a:t>One at a time, have different students expand upon each bullet as a way to review and set up the activity.</a:t>
            </a:r>
            <a:endParaRPr lang="en-US" b="0" dirty="0"/>
          </a:p>
        </p:txBody>
      </p:sp>
    </p:spTree>
    <p:extLst>
      <p:ext uri="{BB962C8B-B14F-4D97-AF65-F5344CB8AC3E}">
        <p14:creationId xmlns:p14="http://schemas.microsoft.com/office/powerpoint/2010/main" val="3806158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See if students get the joke: Renewable energy is</a:t>
            </a:r>
            <a:r>
              <a:rPr lang="en-US" baseline="0" dirty="0" smtClean="0"/>
              <a:t> a hot topic, but it’s been around for forever! Humans have been using energy from the wind, sun </a:t>
            </a:r>
            <a:r>
              <a:rPr lang="en-US" baseline="0" smtClean="0"/>
              <a:t>and water for </a:t>
            </a:r>
            <a:r>
              <a:rPr lang="en-US" baseline="0" dirty="0" smtClean="0"/>
              <a:t>generations. </a:t>
            </a:r>
            <a:endParaRPr lang="en-US" dirty="0"/>
          </a:p>
        </p:txBody>
      </p:sp>
    </p:spTree>
    <p:extLst>
      <p:ext uri="{BB962C8B-B14F-4D97-AF65-F5344CB8AC3E}">
        <p14:creationId xmlns:p14="http://schemas.microsoft.com/office/powerpoint/2010/main" val="1220958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xfrm>
            <a:off x="381000" y="685800"/>
            <a:ext cx="6096000" cy="3429000"/>
          </a:xfrm>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pPr>
              <a:defRPr b="1"/>
            </a:pPr>
            <a:r>
              <a:rPr dirty="0"/>
              <a:t>Solar </a:t>
            </a:r>
            <a:r>
              <a:rPr lang="en-US" dirty="0" smtClean="0"/>
              <a:t>p</a:t>
            </a:r>
            <a:r>
              <a:rPr dirty="0" smtClean="0"/>
              <a:t>ower</a:t>
            </a:r>
            <a:r>
              <a:rPr dirty="0"/>
              <a:t>: Video on the </a:t>
            </a:r>
            <a:r>
              <a:rPr lang="en-US" dirty="0" smtClean="0"/>
              <a:t>s</a:t>
            </a:r>
            <a:r>
              <a:rPr dirty="0" smtClean="0"/>
              <a:t>olar</a:t>
            </a:r>
            <a:r>
              <a:rPr lang="en-US" dirty="0" smtClean="0"/>
              <a:t>-p</a:t>
            </a:r>
            <a:r>
              <a:rPr dirty="0" smtClean="0"/>
              <a:t>owered </a:t>
            </a:r>
            <a:r>
              <a:rPr lang="en-US" dirty="0" smtClean="0"/>
              <a:t>h</a:t>
            </a:r>
            <a:r>
              <a:rPr dirty="0" smtClean="0"/>
              <a:t>ome </a:t>
            </a:r>
            <a:r>
              <a:rPr dirty="0"/>
              <a:t>(1 slide: 5 - 7 minutes)</a:t>
            </a:r>
          </a:p>
          <a:p>
            <a:pPr>
              <a:defRPr b="1"/>
            </a:pPr>
            <a:r>
              <a:rPr b="0" dirty="0"/>
              <a:t>This slide links to a short video on how solar power works in </a:t>
            </a:r>
            <a:r>
              <a:rPr b="0" dirty="0" smtClean="0"/>
              <a:t>general </a:t>
            </a:r>
            <a:r>
              <a:rPr b="0" dirty="0"/>
              <a:t>— with a specific focus on solar power at </a:t>
            </a:r>
            <a:r>
              <a:rPr b="0" dirty="0" smtClean="0"/>
              <a:t>home.</a:t>
            </a:r>
            <a:endParaRPr b="0" dirty="0"/>
          </a:p>
          <a:p>
            <a:pPr>
              <a:defRPr b="1"/>
            </a:pPr>
            <a:endParaRPr b="0" dirty="0"/>
          </a:p>
          <a:p>
            <a:pPr marL="228600" indent="-228600">
              <a:spcBef>
                <a:spcPts val="1200"/>
              </a:spcBef>
              <a:buSzPct val="100000"/>
              <a:buAutoNum type="arabicPeriod"/>
              <a:defRPr b="1"/>
            </a:pPr>
            <a:r>
              <a:rPr b="0" dirty="0"/>
              <a:t>Before showing the video, ask students if they remember how much energy the sun produces in an hour. They should remember that it’s more than the world uses in an entire year. They may also remember that it’s 430 quintillion joules of energy. </a:t>
            </a:r>
            <a:endParaRPr lang="en-US" b="0" dirty="0" smtClean="0"/>
          </a:p>
          <a:p>
            <a:pPr marL="228600" indent="-228600">
              <a:spcBef>
                <a:spcPts val="1200"/>
              </a:spcBef>
              <a:buSzPct val="100000"/>
              <a:buAutoNum type="arabicPeriod"/>
              <a:defRPr b="1"/>
            </a:pPr>
            <a:r>
              <a:rPr lang="en-US" b="0" dirty="0" smtClean="0"/>
              <a:t>Show the video: https://www.youtube.com/watch?v=O8sd_juIjU8&amp;feature=youtu.be </a:t>
            </a:r>
            <a:endParaRPr lang="en-US" b="0" dirty="0"/>
          </a:p>
          <a:p>
            <a:pPr marL="228600" indent="-228600">
              <a:spcBef>
                <a:spcPts val="1200"/>
              </a:spcBef>
              <a:buSzPct val="100000"/>
              <a:buAutoNum type="arabicPeriod"/>
              <a:defRPr b="1"/>
            </a:pPr>
            <a:endParaRPr b="0" dirty="0"/>
          </a:p>
          <a:p>
            <a:pPr marL="228600" indent="-228600">
              <a:spcBef>
                <a:spcPts val="1200"/>
              </a:spcBef>
              <a:buSzPct val="100000"/>
              <a:buAutoNum type="arabicPeriod"/>
              <a:defRPr b="1"/>
            </a:pPr>
            <a:r>
              <a:rPr b="0" dirty="0"/>
              <a:t>Show the video.   </a:t>
            </a:r>
            <a:endParaRPr lang="en-US" b="0" dirty="0"/>
          </a:p>
          <a:p>
            <a:pPr marL="228600" indent="-228600">
              <a:spcBef>
                <a:spcPts val="1200"/>
              </a:spcBef>
              <a:buSzPct val="100000"/>
              <a:buAutoNum type="arabicPeriod"/>
              <a:defRPr b="1"/>
            </a:pPr>
            <a:endParaRPr b="0" dirty="0"/>
          </a:p>
          <a:p>
            <a:pPr marL="228600" indent="-228600">
              <a:spcBef>
                <a:spcPts val="600"/>
              </a:spcBef>
              <a:buSzPct val="100000"/>
              <a:buAutoNum type="arabicPeriod"/>
              <a:defRPr b="1"/>
            </a:pPr>
            <a:r>
              <a:rPr b="0" dirty="0"/>
              <a:t>Ask students to identify all of the instances of energy conversion and transference depicted in the video. </a:t>
            </a:r>
          </a:p>
          <a:p>
            <a:pPr marL="457200" indent="-228600">
              <a:spcBef>
                <a:spcPts val="600"/>
              </a:spcBef>
              <a:buSzPct val="100000"/>
              <a:buChar char="•"/>
              <a:defRPr b="1"/>
            </a:pPr>
            <a:r>
              <a:rPr b="0" dirty="0"/>
              <a:t>Solar energy transfers from the air/atmosphere to PVs.</a:t>
            </a:r>
          </a:p>
          <a:p>
            <a:pPr marL="457200" indent="-228600">
              <a:spcBef>
                <a:spcPts val="600"/>
              </a:spcBef>
              <a:buSzPct val="100000"/>
              <a:buChar char="•"/>
              <a:defRPr b="1"/>
            </a:pPr>
            <a:r>
              <a:rPr b="0" dirty="0"/>
              <a:t>PVs convert solar energy into electric energy.</a:t>
            </a:r>
          </a:p>
          <a:p>
            <a:pPr marL="457200" indent="-228600">
              <a:spcBef>
                <a:spcPts val="600"/>
              </a:spcBef>
              <a:buSzPct val="100000"/>
              <a:buChar char="•"/>
              <a:defRPr b="1"/>
            </a:pPr>
            <a:r>
              <a:rPr b="0" dirty="0"/>
              <a:t>PVs transfer electric energy to power grid/directly to home.</a:t>
            </a:r>
          </a:p>
          <a:p>
            <a:pPr marL="457200" indent="-228600">
              <a:spcBef>
                <a:spcPts val="600"/>
              </a:spcBef>
              <a:buSzPct val="100000"/>
              <a:buChar char="•"/>
              <a:defRPr b="1"/>
            </a:pPr>
            <a:r>
              <a:rPr b="0" dirty="0"/>
              <a:t>Electric energy transfers to light energy (and a little heat energy).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a:defRPr b="1"/>
            </a:pPr>
            <a:r>
              <a:rPr dirty="0"/>
              <a:t>Renewable </a:t>
            </a:r>
            <a:r>
              <a:rPr lang="en-US" dirty="0" smtClean="0"/>
              <a:t>e</a:t>
            </a:r>
            <a:r>
              <a:rPr dirty="0" smtClean="0"/>
              <a:t>nergy </a:t>
            </a:r>
            <a:r>
              <a:rPr dirty="0"/>
              <a:t>and </a:t>
            </a:r>
            <a:r>
              <a:rPr lang="en-US" dirty="0" smtClean="0"/>
              <a:t>e</a:t>
            </a:r>
            <a:r>
              <a:rPr dirty="0" smtClean="0"/>
              <a:t>lectricity</a:t>
            </a:r>
            <a:r>
              <a:rPr dirty="0"/>
              <a:t>: Defining turbine (1 slide: 3 - 5 minutes)</a:t>
            </a:r>
          </a:p>
          <a:p>
            <a:pPr>
              <a:defRPr b="1"/>
            </a:pPr>
            <a:r>
              <a:rPr b="0" dirty="0"/>
              <a:t>The definition for turbine focuses largely on a wind turbines and provides an explanation for the transfer of energy from wind to mechanical energy to electric energy. </a:t>
            </a:r>
          </a:p>
          <a:p>
            <a:pPr>
              <a:defRPr b="1"/>
            </a:pPr>
            <a:endParaRPr b="0" dirty="0"/>
          </a:p>
          <a:p>
            <a:pPr marL="228600" indent="-228600">
              <a:spcBef>
                <a:spcPts val="600"/>
              </a:spcBef>
              <a:buSzPct val="100000"/>
              <a:buAutoNum type="arabicPeriod"/>
              <a:defRPr b="1"/>
            </a:pPr>
            <a:r>
              <a:rPr b="0" dirty="0"/>
              <a:t>Before showing the definition, ask students to recall some of the facts about wind turbines that were highlighted in some of the quiz questions at the beginning of the lesson.</a:t>
            </a:r>
          </a:p>
          <a:p>
            <a:pPr marL="457200" indent="-228600">
              <a:spcBef>
                <a:spcPts val="600"/>
              </a:spcBef>
              <a:buSzPct val="100000"/>
              <a:buChar char="•"/>
              <a:defRPr b="1"/>
            </a:pPr>
            <a:r>
              <a:rPr b="0" dirty="0"/>
              <a:t> The average wind turbine can produce enough electricity to power more than 300 homes.</a:t>
            </a:r>
          </a:p>
          <a:p>
            <a:pPr marL="457200" indent="-228600">
              <a:spcBef>
                <a:spcPts val="600"/>
              </a:spcBef>
              <a:buSzPct val="100000"/>
              <a:buChar char="•"/>
              <a:defRPr b="1"/>
            </a:pPr>
            <a:r>
              <a:rPr b="0" dirty="0"/>
              <a:t>The largest wind turbines can produce enough electricity in only one rotation to power a home for a day.</a:t>
            </a:r>
          </a:p>
          <a:p>
            <a:pPr marL="457200" indent="-228600">
              <a:spcBef>
                <a:spcPts val="1200"/>
              </a:spcBef>
              <a:buSzPct val="100000"/>
              <a:buChar char="•"/>
              <a:defRPr b="1"/>
            </a:pPr>
            <a:r>
              <a:rPr b="0" dirty="0"/>
              <a:t>Use of wind power is increasing rapidly — e.g., 7 gigawatts added to the power grid in 2017.</a:t>
            </a:r>
            <a:endParaRPr lang="en-US" b="0" dirty="0"/>
          </a:p>
          <a:p>
            <a:pPr marL="457200" indent="-228600">
              <a:spcBef>
                <a:spcPts val="1200"/>
              </a:spcBef>
              <a:buSzPct val="100000"/>
              <a:buChar char="•"/>
              <a:defRPr b="1"/>
            </a:pPr>
            <a:endParaRPr b="0" dirty="0"/>
          </a:p>
          <a:p>
            <a:pPr marL="228600" indent="-228600">
              <a:spcBef>
                <a:spcPts val="1200"/>
              </a:spcBef>
              <a:buSzPct val="100000"/>
              <a:buAutoNum type="arabicPeriod" startAt="2"/>
              <a:defRPr b="1"/>
            </a:pPr>
            <a:r>
              <a:rPr b="0" dirty="0"/>
              <a:t>Show </a:t>
            </a:r>
            <a:r>
              <a:rPr b="0"/>
              <a:t>the </a:t>
            </a:r>
            <a:r>
              <a:rPr b="0" smtClean="0"/>
              <a:t>definition</a:t>
            </a:r>
            <a:r>
              <a:rPr lang="en-US" b="0" smtClean="0"/>
              <a:t>:</a:t>
            </a:r>
            <a:r>
              <a:rPr lang="en-US" b="0" baseline="0" smtClean="0"/>
              <a:t> https://www.youtube.com/watch?v=X3XgIueu4xk&amp;feature=youtu.be </a:t>
            </a:r>
            <a:endParaRPr lang="en-US" b="0" dirty="0"/>
          </a:p>
          <a:p>
            <a:pPr marL="228600" indent="-228600">
              <a:spcBef>
                <a:spcPts val="1200"/>
              </a:spcBef>
              <a:buSzPct val="100000"/>
              <a:buAutoNum type="arabicPeriod" startAt="2"/>
              <a:defRPr b="1"/>
            </a:pPr>
            <a:endParaRPr b="0" dirty="0"/>
          </a:p>
          <a:p>
            <a:pPr marL="228600" indent="-228600">
              <a:spcBef>
                <a:spcPts val="600"/>
              </a:spcBef>
              <a:buSzPct val="100000"/>
              <a:buAutoNum type="arabicPeriod" startAt="2"/>
              <a:defRPr b="1"/>
            </a:pPr>
            <a:r>
              <a:rPr b="0" dirty="0"/>
              <a:t>Ask students to identify all of the instances of energy conversion and transference depicted in the video. </a:t>
            </a:r>
          </a:p>
          <a:p>
            <a:pPr marL="457200" indent="-228600">
              <a:spcBef>
                <a:spcPts val="600"/>
              </a:spcBef>
              <a:buSzPct val="100000"/>
              <a:buChar char="•"/>
              <a:defRPr b="1"/>
            </a:pPr>
            <a:r>
              <a:rPr b="0" dirty="0"/>
              <a:t>Wind energy converts into mechanical energy with the rotors/turbine.</a:t>
            </a:r>
          </a:p>
          <a:p>
            <a:pPr marL="457200" indent="-228600">
              <a:spcBef>
                <a:spcPts val="600"/>
              </a:spcBef>
              <a:buSzPct val="100000"/>
              <a:buChar char="•"/>
              <a:defRPr b="1"/>
            </a:pPr>
            <a:r>
              <a:rPr b="0" dirty="0"/>
              <a:t>Turbines convert mechanical energy into electric energy (a generator is also part of the equation).</a:t>
            </a:r>
          </a:p>
          <a:p>
            <a:pPr marL="457200" indent="-228600">
              <a:spcBef>
                <a:spcPts val="600"/>
              </a:spcBef>
              <a:buSzPct val="100000"/>
              <a:buChar char="•"/>
              <a:defRPr b="1"/>
            </a:pPr>
            <a:r>
              <a:rPr b="0" dirty="0"/>
              <a:t>Potential energy in fossil fuels converts to thermal energy.</a:t>
            </a:r>
          </a:p>
          <a:p>
            <a:pPr marL="457200" indent="-228600">
              <a:spcBef>
                <a:spcPts val="600"/>
              </a:spcBef>
              <a:buSzPct val="100000"/>
              <a:buChar char="•"/>
              <a:defRPr b="1"/>
            </a:pPr>
            <a:r>
              <a:rPr b="0" dirty="0"/>
              <a:t>Thermal energy converts into mechanical energy with the turbine.</a:t>
            </a:r>
          </a:p>
          <a:p>
            <a:pPr marL="457200" indent="-228600">
              <a:spcBef>
                <a:spcPts val="600"/>
              </a:spcBef>
              <a:buSzPct val="100000"/>
              <a:buChar char="•"/>
              <a:defRPr b="1"/>
            </a:pPr>
            <a:r>
              <a:rPr b="0" dirty="0"/>
              <a:t>Turbines transfer electric energy to power grid. (Students may break this down more to talk about the generating station.)</a:t>
            </a:r>
          </a:p>
          <a:p>
            <a:pPr marL="457200" indent="-228600">
              <a:spcBef>
                <a:spcPts val="600"/>
              </a:spcBef>
              <a:buSzPct val="100000"/>
              <a:buChar char="•"/>
              <a:defRPr b="1"/>
            </a:pPr>
            <a:r>
              <a:rPr b="0" dirty="0"/>
              <a:t>Electric energy transfers to light energy (and a little heat energy).</a:t>
            </a:r>
            <a:endParaRPr lang="en-US" b="0" dirty="0"/>
          </a:p>
          <a:p>
            <a:pPr marL="457200" indent="-228600">
              <a:spcBef>
                <a:spcPts val="600"/>
              </a:spcBef>
              <a:buSzPct val="100000"/>
              <a:buChar char="•"/>
              <a:defRPr b="1"/>
            </a:pPr>
            <a:endParaRPr b="0" dirty="0"/>
          </a:p>
          <a:p>
            <a:pPr marL="228600" indent="-228600">
              <a:spcBef>
                <a:spcPts val="1200"/>
              </a:spcBef>
              <a:buSzPct val="100000"/>
              <a:buAutoNum type="arabicPeriod" startAt="4"/>
              <a:defRPr b="1"/>
            </a:pPr>
            <a:r>
              <a:rPr b="0" dirty="0"/>
              <a:t>Let students know that they will eventually be participating in a design challenge to create a way to generate power from a renewable resource. Could be from solar energy. Could be like a wind energy. </a:t>
            </a:r>
          </a:p>
          <a:p>
            <a:pPr>
              <a:spcBef>
                <a:spcPts val="600"/>
              </a:spcBef>
              <a:defRPr b="1"/>
            </a:pPr>
            <a:endParaRPr b="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xfrm>
            <a:off x="381000" y="685800"/>
            <a:ext cx="6096000" cy="3429000"/>
          </a:xfrm>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pPr>
              <a:defRPr b="1"/>
            </a:pPr>
            <a:r>
              <a:rPr dirty="0"/>
              <a:t>Renewable </a:t>
            </a:r>
            <a:r>
              <a:rPr lang="en-US" dirty="0" smtClean="0"/>
              <a:t>e</a:t>
            </a:r>
            <a:r>
              <a:rPr dirty="0" smtClean="0"/>
              <a:t>nergy </a:t>
            </a:r>
            <a:r>
              <a:rPr lang="en-US" dirty="0" smtClean="0"/>
              <a:t>r</a:t>
            </a:r>
            <a:r>
              <a:rPr dirty="0" smtClean="0"/>
              <a:t>esearch </a:t>
            </a:r>
            <a:r>
              <a:rPr dirty="0"/>
              <a:t>(2 slides: 30 - 45 minutes)</a:t>
            </a:r>
          </a:p>
          <a:p>
            <a:pPr>
              <a:defRPr b="1"/>
            </a:pPr>
            <a:r>
              <a:rPr b="0" dirty="0"/>
              <a:t>This slide provides students with some guiding questions for exploring more about renewable energy. You will need to decide how much time to allow </a:t>
            </a:r>
            <a:r>
              <a:rPr b="0" dirty="0" smtClean="0"/>
              <a:t>student</a:t>
            </a:r>
            <a:r>
              <a:rPr lang="en-US" b="0" dirty="0" smtClean="0"/>
              <a:t>s</a:t>
            </a:r>
            <a:r>
              <a:rPr b="0" dirty="0" smtClean="0"/>
              <a:t> </a:t>
            </a:r>
            <a:r>
              <a:rPr b="0" dirty="0"/>
              <a:t>to do their research, how they will do their research, etc. The primary rationale for this portion of the module is to capitalize on student interest in renewables and help them develop a broader understanding of renewables before starting their design challenge. If you need to abridge the module, this can be cut out of the process.</a:t>
            </a:r>
          </a:p>
          <a:p>
            <a:pPr>
              <a:defRPr b="1"/>
            </a:pPr>
            <a:endParaRPr b="0" dirty="0"/>
          </a:p>
          <a:p>
            <a:pPr marL="228600" indent="-228600">
              <a:spcBef>
                <a:spcPts val="1200"/>
              </a:spcBef>
              <a:buSzPct val="100000"/>
              <a:buAutoNum type="arabicPeriod"/>
            </a:pPr>
            <a:r>
              <a:rPr dirty="0"/>
              <a:t>Share the research parameters and expectations with students — e.g., how much time they have, individual vs. group research, source limitations, etc. The Alliant Energy Kids website </a:t>
            </a:r>
            <a:r>
              <a:rPr lang="en-US" dirty="0" smtClean="0"/>
              <a:t>(alliantenergykids.com) </a:t>
            </a:r>
            <a:r>
              <a:rPr dirty="0" smtClean="0"/>
              <a:t>provides </a:t>
            </a:r>
            <a:r>
              <a:rPr dirty="0"/>
              <a:t>a wealth of information on renewable energy. You can simply have students conduct their research using the website. Additionally, to help students strengthen their media literacy skills, you can emphasize having students analyze any of the sources they consult in their research. Does a source have an agenda? Does the source present a biased perspective?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381000" y="685800"/>
            <a:ext cx="6096000" cy="3429000"/>
          </a:xfrm>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pPr>
              <a:defRPr b="1"/>
            </a:pPr>
            <a:r>
              <a:rPr lang="en-US" dirty="0" smtClean="0"/>
              <a:t>Setting the stage (1 slide: 3 – 5 minutes)</a:t>
            </a:r>
          </a:p>
          <a:p>
            <a:endParaRPr lang="en-US" dirty="0" smtClean="0"/>
          </a:p>
          <a:p>
            <a:pPr marL="228600" indent="-228600">
              <a:buSzPct val="100000"/>
              <a:buAutoNum type="arabicPeriod"/>
            </a:pPr>
            <a:r>
              <a:rPr lang="en-US" dirty="0" smtClean="0"/>
              <a:t>Have this slide on display as students enter the classroom. If that’s not possible, be sure to leave it up for at least 30 seconds before introducing the activity. </a:t>
            </a:r>
          </a:p>
          <a:p>
            <a:pPr marL="228600" indent="-228600">
              <a:buSzPct val="100000"/>
              <a:buAutoNum type="arabicPeriod"/>
            </a:pPr>
            <a:endParaRPr lang="en-US" dirty="0" smtClean="0"/>
          </a:p>
          <a:p>
            <a:pPr marL="228600" indent="-228600">
              <a:buSzPct val="100000"/>
              <a:buAutoNum type="arabicPeriod" startAt="2"/>
            </a:pPr>
            <a:r>
              <a:rPr lang="en-US" dirty="0" smtClean="0"/>
              <a:t>Ask students to speculate on what the images have in common. Once they’ve had the chance to think about it, ask a few students to share how they think the images relate to one another. (If they struggle, point to the title of the slide as a hint.) </a:t>
            </a:r>
          </a:p>
          <a:p>
            <a:pPr marL="228600" indent="-228600">
              <a:buSzPct val="100000"/>
              <a:buAutoNum type="arabicPeriod" startAt="2"/>
            </a:pPr>
            <a:endParaRPr lang="en-US" dirty="0" smtClean="0"/>
          </a:p>
          <a:p>
            <a:pPr marL="228600" indent="-228600">
              <a:buSzPct val="100000"/>
              <a:buAutoNum type="arabicPeriod" startAt="3"/>
            </a:pPr>
            <a:r>
              <a:rPr lang="en-US" dirty="0" smtClean="0"/>
              <a:t>Once you reach the point where students agree that the images depict sources</a:t>
            </a:r>
            <a:r>
              <a:rPr lang="en-US" baseline="0" dirty="0" smtClean="0"/>
              <a:t> of renewable energy</a:t>
            </a:r>
            <a:r>
              <a:rPr lang="en-US" dirty="0" smtClean="0"/>
              <a:t>, ask for a show of hands from those who know very little about </a:t>
            </a:r>
            <a:r>
              <a:rPr lang="en-US" baseline="0" dirty="0" smtClean="0"/>
              <a:t>renewable energy</a:t>
            </a:r>
            <a:r>
              <a:rPr lang="en-US" dirty="0" smtClean="0"/>
              <a:t>, then from those who know a few things, then finally from those who think they know a lot about </a:t>
            </a:r>
            <a:r>
              <a:rPr lang="en-US" baseline="0" dirty="0" smtClean="0"/>
              <a:t>renewable energy.</a:t>
            </a:r>
          </a:p>
          <a:p>
            <a:pPr marL="0" indent="0">
              <a:buSzPct val="100000"/>
              <a:buNone/>
            </a:pPr>
            <a:endParaRPr lang="en-US" dirty="0" smtClean="0"/>
          </a:p>
          <a:p>
            <a:pPr marL="228600" indent="-228600">
              <a:buSzPct val="100000"/>
              <a:buAutoNum type="arabicPeriod" startAt="4"/>
            </a:pPr>
            <a:r>
              <a:rPr lang="en-US" dirty="0" smtClean="0"/>
              <a:t>Let students know that you’re going to give them the chance to test themselves to see how much they know.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381000" y="685800"/>
            <a:ext cx="6096000" cy="3429000"/>
          </a:xfrm>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a:defRPr b="1"/>
            </a:pPr>
            <a:r>
              <a:rPr dirty="0"/>
              <a:t>Renewable </a:t>
            </a:r>
            <a:r>
              <a:rPr lang="en-US" dirty="0" smtClean="0"/>
              <a:t>e</a:t>
            </a:r>
            <a:r>
              <a:rPr dirty="0" smtClean="0"/>
              <a:t>nergy </a:t>
            </a:r>
            <a:r>
              <a:rPr lang="en-US" dirty="0" smtClean="0"/>
              <a:t>r</a:t>
            </a:r>
            <a:r>
              <a:rPr dirty="0" smtClean="0"/>
              <a:t>esearch </a:t>
            </a:r>
            <a:r>
              <a:rPr dirty="0"/>
              <a:t>(2 of 2 slides)</a:t>
            </a:r>
          </a:p>
          <a:p>
            <a:pPr>
              <a:defRPr b="1"/>
            </a:pPr>
            <a:r>
              <a:rPr b="0" dirty="0"/>
              <a:t>This slide provides additional guidance on outcomes for and assessment of students’ research. These bullet points reflect processing information that the questions on the previous slide help students in their inquiry. </a:t>
            </a:r>
          </a:p>
          <a:p>
            <a:pPr>
              <a:defRPr b="1"/>
            </a:pPr>
            <a:endParaRPr b="0" dirty="0"/>
          </a:p>
          <a:p>
            <a:pPr marL="228600" indent="-228600">
              <a:spcBef>
                <a:spcPts val="1200"/>
              </a:spcBef>
              <a:buSzPct val="100000"/>
              <a:buAutoNum type="arabicPeriod"/>
            </a:pPr>
            <a:r>
              <a:rPr dirty="0"/>
              <a:t>Make sure that students understand the thrust of each of the bullet points. </a:t>
            </a:r>
            <a:endParaRPr lang="en-US" dirty="0"/>
          </a:p>
          <a:p>
            <a:pPr marL="228600" indent="-228600">
              <a:spcBef>
                <a:spcPts val="1200"/>
              </a:spcBef>
              <a:buSzPct val="100000"/>
              <a:buAutoNum type="arabicPeriod"/>
            </a:pPr>
            <a:endParaRPr dirty="0"/>
          </a:p>
          <a:p>
            <a:pPr marL="228600" indent="-228600">
              <a:spcBef>
                <a:spcPts val="1200"/>
              </a:spcBef>
              <a:buSzPct val="100000"/>
              <a:buAutoNum type="arabicPeriod"/>
            </a:pPr>
            <a:r>
              <a:rPr dirty="0"/>
              <a:t>If the research takes place at school, check in on what they are discovering. </a:t>
            </a:r>
            <a:endParaRPr lang="en-US" dirty="0"/>
          </a:p>
          <a:p>
            <a:pPr marL="228600" indent="-228600">
              <a:spcBef>
                <a:spcPts val="1200"/>
              </a:spcBef>
              <a:buSzPct val="100000"/>
              <a:buAutoNum type="arabicPeriod"/>
            </a:pPr>
            <a:endParaRPr dirty="0"/>
          </a:p>
          <a:p>
            <a:pPr marL="228600" indent="-228600">
              <a:spcBef>
                <a:spcPts val="1200"/>
              </a:spcBef>
              <a:buSzPct val="100000"/>
              <a:buAutoNum type="arabicPeriod"/>
            </a:pPr>
            <a:r>
              <a:rPr dirty="0"/>
              <a:t>As a class, use the bullet points on this slide for students to identify what they discovered and how they processed the information.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90398" tIns="45199" rIns="90398" bIns="45199"/>
          <a:lstStyle/>
          <a:p>
            <a:pPr>
              <a:defRPr b="1"/>
            </a:pPr>
            <a:r>
              <a:rPr lang="en-US" dirty="0" smtClean="0"/>
              <a:t>Engineering design challenge (2 slides 45 – 90 minutes)</a:t>
            </a:r>
          </a:p>
          <a:p>
            <a:pPr>
              <a:defRPr b="1"/>
            </a:pPr>
            <a:r>
              <a:rPr lang="en-US" b="0" dirty="0" smtClean="0"/>
              <a:t>These slides guide students</a:t>
            </a:r>
            <a:r>
              <a:rPr lang="en-US" b="0" baseline="0" dirty="0" smtClean="0"/>
              <a:t> in their design challenge: to create an apparatus that “powers” an action/activity using a renewable energy source</a:t>
            </a:r>
            <a:r>
              <a:rPr lang="en-US" b="0" dirty="0" smtClean="0"/>
              <a:t>. It is important for you</a:t>
            </a:r>
            <a:r>
              <a:rPr lang="en-US" b="0" baseline="0" dirty="0" smtClean="0"/>
              <a:t> to decide how open-ended you want the experience to be. For example, will students be limited by the materials that you provide? Or will they be able to bring materials from home? How much class time will you allow? (Make sure you account for time for students to </a:t>
            </a:r>
            <a:r>
              <a:rPr lang="en-US" sz="1200" b="0" u="none" baseline="0" dirty="0" smtClean="0">
                <a:latin typeface="+mj-lt"/>
                <a:ea typeface="+mj-ea"/>
                <a:cs typeface="+mj-cs"/>
                <a:sym typeface="Times"/>
              </a:rPr>
              <a:t>demonstrate</a:t>
            </a:r>
            <a:r>
              <a:rPr lang="en-US" sz="1200" b="1" u="none" baseline="0" dirty="0" smtClean="0">
                <a:latin typeface="+mj-lt"/>
                <a:ea typeface="+mj-ea"/>
                <a:cs typeface="+mj-cs"/>
                <a:sym typeface="Times"/>
              </a:rPr>
              <a:t> </a:t>
            </a:r>
            <a:r>
              <a:rPr lang="en-US" b="0" baseline="0" dirty="0" smtClean="0"/>
              <a:t>their projects.)</a:t>
            </a:r>
          </a:p>
          <a:p>
            <a:pPr>
              <a:defRPr b="1"/>
            </a:pPr>
            <a:endParaRPr lang="en-US" b="0" baseline="0" dirty="0" smtClean="0"/>
          </a:p>
          <a:p>
            <a:pPr>
              <a:defRPr b="1"/>
            </a:pPr>
            <a:r>
              <a:rPr lang="en-US" b="0" baseline="0" dirty="0" smtClean="0"/>
              <a:t>In order to replicate renewable energy sources within the design and demonstration, students may need to use fans (wind), hair dryers (heat and/or wind), heat lamps (heat), handmade waves for water current, etc.  </a:t>
            </a:r>
            <a:r>
              <a:rPr lang="en-US" b="0" dirty="0" smtClean="0"/>
              <a:t> </a:t>
            </a:r>
          </a:p>
          <a:p>
            <a:pPr>
              <a:defRPr b="1"/>
            </a:pPr>
            <a:endParaRPr lang="en-US" b="0" dirty="0" smtClean="0"/>
          </a:p>
          <a:p>
            <a:pPr marL="228600" indent="-228600">
              <a:spcBef>
                <a:spcPts val="1200"/>
              </a:spcBef>
              <a:buSzPct val="100000"/>
              <a:buAutoNum type="arabicPeriod"/>
              <a:defRPr b="1"/>
            </a:pPr>
            <a:r>
              <a:rPr lang="en-US" b="0" dirty="0" smtClean="0"/>
              <a:t>Maintain the</a:t>
            </a:r>
            <a:r>
              <a:rPr lang="en-US" b="0" baseline="0" dirty="0" smtClean="0"/>
              <a:t> same </a:t>
            </a:r>
            <a:r>
              <a:rPr lang="en-US" b="0" dirty="0" smtClean="0"/>
              <a:t>groups/pairs or create new</a:t>
            </a:r>
            <a:r>
              <a:rPr lang="en-US" b="0" baseline="0" dirty="0" smtClean="0"/>
              <a:t> ones,</a:t>
            </a:r>
            <a:r>
              <a:rPr lang="en-US" b="0" dirty="0" smtClean="0"/>
              <a:t> and set up the basic challenge. They will be engineers, designing mini wind turbines, water-powered apparatuses, etc. It is</a:t>
            </a:r>
            <a:r>
              <a:rPr lang="en-US" b="0" baseline="0" dirty="0" smtClean="0"/>
              <a:t> important for students to understand that whatever they build must power something. </a:t>
            </a:r>
            <a:endParaRPr lang="en-US" b="0" dirty="0" smtClean="0"/>
          </a:p>
          <a:p>
            <a:pPr marL="228600" indent="-228600">
              <a:spcBef>
                <a:spcPts val="1200"/>
              </a:spcBef>
              <a:buSzPct val="100000"/>
              <a:buAutoNum type="arabicPeriod"/>
              <a:defRPr b="1"/>
            </a:pPr>
            <a:endParaRPr lang="en-US" b="0" dirty="0" smtClean="0"/>
          </a:p>
          <a:p>
            <a:pPr marL="228600" indent="-228600">
              <a:spcBef>
                <a:spcPts val="1200"/>
              </a:spcBef>
              <a:buSzPct val="100000"/>
              <a:buAutoNum type="arabicPeriod"/>
              <a:defRPr b="1"/>
            </a:pPr>
            <a:r>
              <a:rPr lang="en-US" b="0" dirty="0" smtClean="0"/>
              <a:t>Establish guidelines and expectations for safety and general decorum.  </a:t>
            </a:r>
          </a:p>
          <a:p>
            <a:pPr marL="228600" indent="-228600">
              <a:spcBef>
                <a:spcPts val="1200"/>
              </a:spcBef>
              <a:buSzPct val="100000"/>
              <a:buAutoNum type="arabicPeriod"/>
              <a:defRPr b="1"/>
            </a:pPr>
            <a:endParaRPr lang="en-US" b="0" dirty="0" smtClean="0"/>
          </a:p>
          <a:p>
            <a:pPr marL="228600" indent="-228600">
              <a:spcBef>
                <a:spcPts val="600"/>
              </a:spcBef>
              <a:buSzPct val="100000"/>
              <a:buAutoNum type="arabicPeriod"/>
              <a:defRPr b="1"/>
            </a:pPr>
            <a:r>
              <a:rPr lang="en-US" b="0" dirty="0" smtClean="0"/>
              <a:t>Set the expectations for the time they’ll have, limitations on</a:t>
            </a:r>
            <a:r>
              <a:rPr lang="en-US" b="0" baseline="0" dirty="0" smtClean="0"/>
              <a:t> materials they can use, etc. (The next slide breaks down the design process, so you may want to provide time expectations for each step in the process.)</a:t>
            </a:r>
          </a:p>
          <a:p>
            <a:pPr marL="228600" lvl="1" indent="-228600">
              <a:spcBef>
                <a:spcPts val="600"/>
              </a:spcBef>
              <a:buSzPct val="100000"/>
              <a:buFont typeface="Arial"/>
              <a:buChar char="•"/>
              <a:defRPr b="1"/>
            </a:pPr>
            <a:endParaRPr lang="en-US" b="0" baseline="0" dirty="0" smtClean="0"/>
          </a:p>
          <a:p>
            <a:pPr marL="228600" indent="-228600">
              <a:spcBef>
                <a:spcPts val="600"/>
              </a:spcBef>
              <a:buSzPct val="100000"/>
              <a:buAutoNum type="arabicPeriod"/>
              <a:defRPr b="1"/>
            </a:pPr>
            <a:r>
              <a:rPr lang="en-US" b="0" baseline="0" dirty="0" smtClean="0"/>
              <a:t>If you use the rubric that is provided, hand it out and go over it. </a:t>
            </a:r>
            <a:endParaRPr lang="en-US" b="0" dirty="0" smtClean="0"/>
          </a:p>
          <a:p>
            <a:pPr marL="457200" indent="-228600">
              <a:spcBef>
                <a:spcPts val="600"/>
              </a:spcBef>
              <a:buSzPct val="100000"/>
              <a:buChar char="•"/>
              <a:defRPr b="1"/>
            </a:pPr>
            <a:endParaRPr lang="en-US" b="0" dirty="0" smtClean="0"/>
          </a:p>
          <a:p>
            <a:endParaRPr lang="en-US" baseline="0" dirty="0"/>
          </a:p>
        </p:txBody>
      </p:sp>
    </p:spTree>
    <p:extLst>
      <p:ext uri="{BB962C8B-B14F-4D97-AF65-F5344CB8AC3E}">
        <p14:creationId xmlns:p14="http://schemas.microsoft.com/office/powerpoint/2010/main" val="3616188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90398" tIns="45199" rIns="90398" bIns="45199"/>
          <a:lstStyle/>
          <a:p>
            <a:pPr>
              <a:defRPr b="1"/>
            </a:pPr>
            <a:r>
              <a:rPr lang="en-US" dirty="0" smtClean="0"/>
              <a:t>Engineering design challenge (2 of 2 slides)</a:t>
            </a:r>
          </a:p>
          <a:p>
            <a:pPr>
              <a:defRPr b="1"/>
            </a:pPr>
            <a:r>
              <a:rPr lang="en-US" b="0" dirty="0" smtClean="0"/>
              <a:t>Leave this slide up as they work on their projects. The percentages correspond</a:t>
            </a:r>
            <a:r>
              <a:rPr lang="en-US" b="0" baseline="0" dirty="0" smtClean="0"/>
              <a:t> with the approximate amount of time they should spend on each step in the process.</a:t>
            </a:r>
            <a:endParaRPr lang="en-US" b="0" dirty="0" smtClean="0"/>
          </a:p>
          <a:p>
            <a:pPr>
              <a:defRPr b="1"/>
            </a:pPr>
            <a:endParaRPr lang="en-US" b="0" dirty="0" smtClean="0"/>
          </a:p>
          <a:p>
            <a:pPr marL="228600" indent="-228600">
              <a:spcBef>
                <a:spcPts val="1200"/>
              </a:spcBef>
              <a:buSzPct val="100000"/>
              <a:buAutoNum type="arabicPeriod"/>
              <a:defRPr b="1"/>
            </a:pPr>
            <a:r>
              <a:rPr lang="en-US" b="0" dirty="0" smtClean="0"/>
              <a:t>Go through each step in the design process.</a:t>
            </a:r>
            <a:r>
              <a:rPr lang="en-US" b="0" baseline="0" dirty="0" smtClean="0"/>
              <a:t> Ask students to explain what they think each of the steps means. Provide any guidance as necessary. See if they can guess what the percentages mean. </a:t>
            </a:r>
          </a:p>
          <a:p>
            <a:pPr marL="228600" indent="-228600">
              <a:spcBef>
                <a:spcPts val="1200"/>
              </a:spcBef>
              <a:buSzPct val="100000"/>
              <a:buAutoNum type="arabicPeriod"/>
              <a:defRPr b="1"/>
            </a:pPr>
            <a:endParaRPr lang="en-US" b="0" dirty="0" smtClean="0"/>
          </a:p>
          <a:p>
            <a:pPr marL="228600" indent="-228600">
              <a:spcBef>
                <a:spcPts val="1200"/>
              </a:spcBef>
              <a:buSzPct val="100000"/>
              <a:buAutoNum type="arabicPeriod"/>
              <a:defRPr b="1"/>
            </a:pPr>
            <a:r>
              <a:rPr lang="en-US" b="0" dirty="0" smtClean="0"/>
              <a:t>Observe the groups at work the way you normally do.</a:t>
            </a:r>
          </a:p>
          <a:p>
            <a:pPr marL="228600" indent="-228600">
              <a:spcBef>
                <a:spcPts val="1200"/>
              </a:spcBef>
              <a:buSzPct val="100000"/>
              <a:buAutoNum type="arabicPeriod"/>
              <a:defRPr b="1"/>
            </a:pPr>
            <a:endParaRPr lang="en-US" b="0" dirty="0" smtClean="0"/>
          </a:p>
          <a:p>
            <a:pPr marL="228600" indent="-228600">
              <a:spcBef>
                <a:spcPts val="1200"/>
              </a:spcBef>
              <a:buSzPct val="100000"/>
              <a:buAutoNum type="arabicPeriod"/>
              <a:defRPr b="1"/>
            </a:pPr>
            <a:r>
              <a:rPr lang="en-US" b="0" dirty="0" smtClean="0"/>
              <a:t>When it is time</a:t>
            </a:r>
            <a:r>
              <a:rPr lang="en-US" b="0" baseline="0" dirty="0" smtClean="0"/>
              <a:t> to demonstrate their apparatuses, have a student share about the group’s experiences during the design process. Some questions to consider for prompting reflection:</a:t>
            </a:r>
          </a:p>
          <a:p>
            <a:pPr marL="228600" lvl="3" indent="-228600">
              <a:spcBef>
                <a:spcPts val="1200"/>
              </a:spcBef>
              <a:buSzPct val="100000"/>
              <a:buFont typeface="Arial"/>
              <a:buChar char="•"/>
              <a:defRPr b="1"/>
            </a:pPr>
            <a:r>
              <a:rPr lang="en-US" b="0" dirty="0" smtClean="0"/>
              <a:t>Did</a:t>
            </a:r>
            <a:r>
              <a:rPr lang="en-US" b="0" baseline="0" dirty="0" smtClean="0"/>
              <a:t> your group spend around half the time planning?</a:t>
            </a:r>
          </a:p>
          <a:p>
            <a:pPr marL="228600" lvl="3" indent="-228600">
              <a:spcBef>
                <a:spcPts val="1200"/>
              </a:spcBef>
              <a:buSzPct val="100000"/>
              <a:buFont typeface="Arial"/>
              <a:buChar char="•"/>
              <a:defRPr b="1"/>
            </a:pPr>
            <a:r>
              <a:rPr lang="en-US" b="0" baseline="0" dirty="0" smtClean="0"/>
              <a:t>How many different ideas did you generate during brainstorming?</a:t>
            </a:r>
          </a:p>
          <a:p>
            <a:pPr marL="228600" lvl="3" indent="-228600">
              <a:spcBef>
                <a:spcPts val="1200"/>
              </a:spcBef>
              <a:buSzPct val="100000"/>
              <a:buFont typeface="Arial"/>
              <a:buChar char="•"/>
              <a:defRPr b="1"/>
            </a:pPr>
            <a:r>
              <a:rPr lang="en-US" b="0" baseline="0" dirty="0" smtClean="0"/>
              <a:t>Did you research to see if any others had attempted similar ideas?</a:t>
            </a:r>
          </a:p>
          <a:p>
            <a:pPr marL="228600" lvl="3" indent="-228600">
              <a:spcBef>
                <a:spcPts val="1200"/>
              </a:spcBef>
              <a:buSzPct val="100000"/>
              <a:buFont typeface="Arial"/>
              <a:buChar char="•"/>
              <a:defRPr b="1"/>
            </a:pPr>
            <a:r>
              <a:rPr lang="en-US" b="0" baseline="0" dirty="0" smtClean="0"/>
              <a:t>Did you do actual drawings during the design phase?</a:t>
            </a:r>
          </a:p>
          <a:p>
            <a:pPr marL="228600" lvl="3" indent="-228600">
              <a:spcBef>
                <a:spcPts val="1200"/>
              </a:spcBef>
              <a:buSzPct val="100000"/>
              <a:buFont typeface="Arial"/>
              <a:buChar char="•"/>
              <a:defRPr b="1"/>
            </a:pPr>
            <a:r>
              <a:rPr lang="en-US" b="0" baseline="0" dirty="0" smtClean="0"/>
              <a:t>Did you tweak the design while you built it?</a:t>
            </a:r>
          </a:p>
          <a:p>
            <a:pPr marL="228600" lvl="3" indent="-228600">
              <a:spcBef>
                <a:spcPts val="1200"/>
              </a:spcBef>
              <a:buSzPct val="100000"/>
              <a:buFont typeface="Arial"/>
              <a:buChar char="•"/>
              <a:defRPr b="1"/>
            </a:pPr>
            <a:r>
              <a:rPr lang="en-US" b="0" baseline="0" dirty="0" smtClean="0"/>
              <a:t>Did you test elements as you built it?</a:t>
            </a:r>
          </a:p>
          <a:p>
            <a:pPr marL="228600" lvl="3" indent="-228600">
              <a:spcBef>
                <a:spcPts val="1200"/>
              </a:spcBef>
              <a:buSzPct val="100000"/>
              <a:buFont typeface="Arial"/>
              <a:buChar char="•"/>
              <a:defRPr b="1"/>
            </a:pPr>
            <a:r>
              <a:rPr lang="en-US" b="0" baseline="0" dirty="0" smtClean="0"/>
              <a:t>How did you test it?</a:t>
            </a:r>
          </a:p>
          <a:p>
            <a:pPr marL="228600" lvl="3" indent="-228600">
              <a:spcBef>
                <a:spcPts val="1200"/>
              </a:spcBef>
              <a:buSzPct val="100000"/>
              <a:buFont typeface="Arial"/>
              <a:buChar char="•"/>
              <a:defRPr b="1"/>
            </a:pPr>
            <a:r>
              <a:rPr lang="en-US" b="0" baseline="0" dirty="0" smtClean="0"/>
              <a:t>How many times did you test it?</a:t>
            </a:r>
          </a:p>
          <a:p>
            <a:pPr marL="228600" lvl="3" indent="-228600">
              <a:spcBef>
                <a:spcPts val="1200"/>
              </a:spcBef>
              <a:buSzPct val="100000"/>
              <a:buFont typeface="Arial"/>
              <a:buChar char="•"/>
              <a:defRPr b="1"/>
            </a:pPr>
            <a:r>
              <a:rPr lang="en-US" b="0" baseline="0" dirty="0" smtClean="0"/>
              <a:t>What did you learn from testing?</a:t>
            </a:r>
          </a:p>
          <a:p>
            <a:pPr marL="228600" lvl="3" indent="-228600">
              <a:spcBef>
                <a:spcPts val="1200"/>
              </a:spcBef>
              <a:buSzPct val="100000"/>
              <a:buFont typeface="Arial"/>
              <a:buChar char="•"/>
              <a:defRPr b="1"/>
            </a:pPr>
            <a:r>
              <a:rPr lang="en-US" b="0" baseline="0" dirty="0" smtClean="0"/>
              <a:t>How did you decide to make changes?</a:t>
            </a:r>
            <a:endParaRPr lang="en-US" baseline="0" dirty="0"/>
          </a:p>
        </p:txBody>
      </p:sp>
    </p:spTree>
    <p:extLst>
      <p:ext uri="{BB962C8B-B14F-4D97-AF65-F5344CB8AC3E}">
        <p14:creationId xmlns:p14="http://schemas.microsoft.com/office/powerpoint/2010/main" val="361618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381000" y="685800"/>
            <a:ext cx="6096000" cy="3429000"/>
          </a:xfrm>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pPr>
              <a:defRPr b="1"/>
            </a:pPr>
            <a:r>
              <a:rPr lang="en-US" dirty="0"/>
              <a:t>Setting the </a:t>
            </a:r>
            <a:r>
              <a:rPr lang="en-US" dirty="0" smtClean="0"/>
              <a:t>stage</a:t>
            </a:r>
            <a:r>
              <a:rPr lang="en-US" dirty="0"/>
              <a:t>: Multiple </a:t>
            </a:r>
            <a:r>
              <a:rPr lang="en-US" dirty="0" smtClean="0"/>
              <a:t>choice </a:t>
            </a:r>
            <a:r>
              <a:rPr lang="en-US" dirty="0"/>
              <a:t>q</a:t>
            </a:r>
            <a:r>
              <a:rPr lang="en-US" dirty="0" smtClean="0"/>
              <a:t>uiz </a:t>
            </a:r>
            <a:r>
              <a:rPr lang="en-US" dirty="0"/>
              <a:t>(9 slides, 15 – 20 minutes)</a:t>
            </a:r>
            <a:br>
              <a:rPr lang="en-US" dirty="0"/>
            </a:br>
            <a:r>
              <a:rPr lang="en-US" dirty="0"/>
              <a:t/>
            </a:r>
            <a:br>
              <a:rPr lang="en-US" dirty="0"/>
            </a:br>
            <a:r>
              <a:rPr lang="en-US" dirty="0"/>
              <a:t>CORRECT ANWER IS THE OIL RIG. </a:t>
            </a:r>
            <a:r>
              <a:rPr lang="en-US" b="0" dirty="0"/>
              <a:t>Students may recognize that the oil rig is the only image that is different from the previous slide, but they’ll likely know that oil is not a renewable resource. </a:t>
            </a:r>
          </a:p>
          <a:p>
            <a:endParaRPr lang="en-US" b="0" dirty="0"/>
          </a:p>
          <a:p>
            <a:pPr marL="228600" indent="-228600">
              <a:spcBef>
                <a:spcPts val="1200"/>
              </a:spcBef>
              <a:buSzPct val="100000"/>
              <a:buAutoNum type="arabicPeriod"/>
            </a:pPr>
            <a:r>
              <a:rPr lang="en-US" dirty="0"/>
              <a:t>Decide how you want to solicit answers for the following quiz questions and let students know your expectations.</a:t>
            </a:r>
          </a:p>
          <a:p>
            <a:pPr marL="0" indent="0">
              <a:spcBef>
                <a:spcPts val="1200"/>
              </a:spcBef>
              <a:buSzPct val="100000"/>
              <a:buNone/>
            </a:pPr>
            <a:endParaRPr lang="en-US" dirty="0"/>
          </a:p>
          <a:p>
            <a:pPr marL="228600" indent="-228600">
              <a:spcBef>
                <a:spcPts val="600"/>
              </a:spcBef>
              <a:buSzPct val="100000"/>
              <a:buAutoNum type="arabicPeriod" startAt="2"/>
            </a:pPr>
            <a:r>
              <a:rPr lang="en-US" dirty="0"/>
              <a:t>Ask students to identify 5 different renewable energy sources. (Students should be able to come up with at least 3.) If they can’t identify all 5, tell them that you’re going to keep going and that they can see if they can determine renewable sources they’ve left out.</a:t>
            </a:r>
          </a:p>
          <a:p>
            <a:pPr marL="348915" indent="-120315">
              <a:buSzPct val="100000"/>
              <a:buChar char="•"/>
            </a:pPr>
            <a:r>
              <a:rPr lang="en-US" dirty="0"/>
              <a:t>solar</a:t>
            </a:r>
          </a:p>
          <a:p>
            <a:pPr marL="348915" indent="-120315">
              <a:buSzPct val="100000"/>
              <a:buChar char="•"/>
            </a:pPr>
            <a:r>
              <a:rPr lang="en-US" dirty="0"/>
              <a:t>wind </a:t>
            </a:r>
          </a:p>
          <a:p>
            <a:pPr marL="348915" indent="-120315">
              <a:buSzPct val="100000"/>
              <a:buChar char="•"/>
            </a:pPr>
            <a:r>
              <a:rPr lang="en-US" dirty="0"/>
              <a:t>hydro</a:t>
            </a:r>
          </a:p>
          <a:p>
            <a:pPr marL="348915" indent="-120315">
              <a:buSzPct val="100000"/>
              <a:buChar char="•"/>
            </a:pPr>
            <a:r>
              <a:rPr lang="en-US" dirty="0"/>
              <a:t>geothermal</a:t>
            </a:r>
          </a:p>
          <a:p>
            <a:pPr marL="348915" indent="-120315">
              <a:buSzPct val="100000"/>
              <a:buChar char="•"/>
            </a:pPr>
            <a:r>
              <a:rPr lang="en-US" dirty="0"/>
              <a:t>biomass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pPr>
              <a:defRPr b="1"/>
            </a:pPr>
            <a:r>
              <a:t>CORRECT ANSWER IS TRUE.</a:t>
            </a:r>
            <a:r>
              <a:rPr b="0"/>
              <a:t> </a:t>
            </a:r>
            <a:r>
              <a:t>(2 of 9 slides)</a:t>
            </a:r>
            <a:endParaRPr b="0"/>
          </a:p>
          <a:p>
            <a:endParaRPr b="0"/>
          </a:p>
          <a:p>
            <a:pPr marL="228600" indent="-228600">
              <a:buSzPct val="100000"/>
              <a:buAutoNum type="arabicPeriod"/>
            </a:pPr>
            <a:r>
              <a:t>After revealing the answer</a:t>
            </a:r>
            <a:r>
              <a:rPr lang="en-US"/>
              <a:t>, ask </a:t>
            </a:r>
            <a:r>
              <a:t>students how many zeros are in quintillion. (18)</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381000" y="685800"/>
            <a:ext cx="6096000" cy="3429000"/>
          </a:xfrm>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a:defRPr b="1"/>
            </a:pPr>
            <a:r>
              <a:rPr dirty="0"/>
              <a:t>CORRECT ANSWER IS FALSE.</a:t>
            </a:r>
            <a:r>
              <a:rPr b="0" dirty="0"/>
              <a:t> </a:t>
            </a:r>
            <a:r>
              <a:rPr dirty="0"/>
              <a:t>(3 of 9 slides) </a:t>
            </a:r>
            <a:r>
              <a:rPr b="0" dirty="0"/>
              <a:t>The slide reveals that the answer is double that number — 8 </a:t>
            </a:r>
            <a:r>
              <a:rPr b="0" dirty="0" err="1"/>
              <a:t>Xs</a:t>
            </a:r>
            <a:r>
              <a:rPr b="0" dirty="0"/>
              <a:t> growth in the 6 years. Students will likely miss this one because it seems as though it should be a true answer. It’s important that they recognize that it’s actually significantly greater growth.</a:t>
            </a:r>
          </a:p>
          <a:p>
            <a:endParaRPr b="0" dirty="0"/>
          </a:p>
          <a:p>
            <a:pPr marL="228600" indent="-228600">
              <a:buSzPct val="100000"/>
              <a:buAutoNum type="arabicPeriod"/>
            </a:pPr>
            <a:r>
              <a:rPr dirty="0"/>
              <a:t>Ask students if any of them have solar panels at home. Ask if they know if their parents plan to add solar panels in the future.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pPr>
              <a:defRPr b="1"/>
            </a:pPr>
            <a:r>
              <a:rPr dirty="0"/>
              <a:t>CORRECT ANSWER IS D. (4 of 9 slides) </a:t>
            </a:r>
            <a:r>
              <a:rPr b="0" dirty="0"/>
              <a:t>Students may guess this correctly because it’s the largest option. The number of homes powered by a wind turbine can be over </a:t>
            </a:r>
            <a:r>
              <a:rPr b="0" dirty="0" smtClean="0"/>
              <a:t>1,000 for </a:t>
            </a:r>
            <a:r>
              <a:rPr b="0" dirty="0"/>
              <a:t>larger turbines. This estimate is based on </a:t>
            </a:r>
            <a:r>
              <a:rPr lang="en-US" b="0" dirty="0" smtClean="0"/>
              <a:t>the</a:t>
            </a:r>
            <a:r>
              <a:rPr lang="en-US" b="0" baseline="0" dirty="0" smtClean="0"/>
              <a:t> turbines Alliant Energy is currently installing in their newest wind farms</a:t>
            </a:r>
            <a:r>
              <a:rPr b="0" dirty="0" smtClean="0"/>
              <a:t>. </a:t>
            </a:r>
            <a:r>
              <a:rPr b="0" dirty="0"/>
              <a:t>The next slide features one of the larger turbines currently in operation.  </a:t>
            </a:r>
          </a:p>
          <a:p>
            <a:endParaRPr b="0" dirty="0"/>
          </a:p>
          <a:p>
            <a:pPr marL="228600" indent="-228600">
              <a:spcBef>
                <a:spcPts val="1200"/>
              </a:spcBef>
              <a:buSzPct val="100000"/>
              <a:buAutoNum type="arabicPeriod"/>
            </a:pPr>
            <a:r>
              <a:rPr dirty="0"/>
              <a:t>Before or after you reveal the answer, ask students to guess how many kilowatt hours the average home uses in a year. (around 10,000) This number may not have much meaning to them, but it at least quantifies the amount to power that the turbine generates.</a:t>
            </a:r>
            <a:endParaRPr lang="en-US" dirty="0"/>
          </a:p>
          <a:p>
            <a:pPr marL="228600" indent="-228600">
              <a:spcBef>
                <a:spcPts val="1200"/>
              </a:spcBef>
              <a:buSzPct val="100000"/>
              <a:buAutoNum type="arabicPeriod"/>
            </a:pPr>
            <a:endParaRPr dirty="0"/>
          </a:p>
          <a:p>
            <a:pPr marL="228600" indent="-228600">
              <a:buSzPct val="100000"/>
              <a:buAutoNum type="arabicPeriod"/>
            </a:pPr>
            <a:r>
              <a:rPr dirty="0"/>
              <a:t>As a set up to the next slide, you can say that this is based on an average sized turbine. You can also share that in 2017, new wind turbines added more than 7 gigawatts (7,000 megawatts) of capacity around the world.</a:t>
            </a:r>
          </a:p>
          <a:p>
            <a:endParaRPr dirty="0"/>
          </a:p>
          <a:p>
            <a:pPr>
              <a:defRPr b="1"/>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pPr>
              <a:defRPr b="1"/>
            </a:pPr>
            <a:r>
              <a:t>CORRECT ANSWER IS D. (5 of 9 slides) </a:t>
            </a:r>
            <a:r>
              <a:rPr b="0"/>
              <a:t>The rotors are 80 meters. The company says that one rotation generates enough power for one home for one full day! </a:t>
            </a:r>
          </a:p>
          <a:p>
            <a:endParaRPr b="0"/>
          </a:p>
          <a:p>
            <a:pPr marL="228600" indent="-228600">
              <a:buSzPct val="100000"/>
              <a:buAutoNum type="arabicPeriod"/>
            </a:pPr>
            <a:r>
              <a:t>Before going over this question, ask students what some of the advantages are for being in the ocean. They’ll likely come up with advantages like, constant wind, stronger wind, open space/more room for giant turbines. Then ask about some disadvantages — e.g., difficult to access/repair, more prone to stress (weather, waves, tides, etc.) </a:t>
            </a:r>
          </a:p>
          <a:p>
            <a:pPr marL="228600" indent="-228600">
              <a:buSzPct val="100000"/>
              <a:buAutoNum type="arabicPeriod"/>
            </a:pPr>
            <a:endParaRPr/>
          </a:p>
          <a:p>
            <a:endParaRPr/>
          </a:p>
          <a:p>
            <a:pPr>
              <a:defRPr b="1"/>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381000" y="685800"/>
            <a:ext cx="6096000" cy="3429000"/>
          </a:xfrm>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pPr>
              <a:defRPr b="1"/>
            </a:pPr>
            <a:r>
              <a:t>CORRECT ANSWER IS TRUE. (6 of 9 slides)</a:t>
            </a:r>
            <a:r>
              <a:rPr b="0"/>
              <a:t> Students are likely to guess this correctly. Poop is an example of biomass. So students may now realize that biomass is one form of a renewable energy source. </a:t>
            </a:r>
          </a:p>
          <a:p>
            <a:endParaRPr b="0"/>
          </a:p>
          <a:p>
            <a:pPr marL="228600" indent="-228600">
              <a:spcBef>
                <a:spcPts val="1200"/>
              </a:spcBef>
              <a:buSzPct val="100000"/>
              <a:buAutoNum type="arabicPeriod"/>
            </a:pPr>
            <a:r>
              <a:t>If students had not already identified biomass as a renewable energy source, quickly review all that have been identified at this point. If you’re still missing any, let them know how many more are yet to be named. (There are a total of 5.)</a:t>
            </a:r>
            <a:endParaRPr lang="en-US"/>
          </a:p>
          <a:p>
            <a:pPr marL="228600" indent="-228600">
              <a:spcBef>
                <a:spcPts val="1200"/>
              </a:spcBef>
              <a:buSzPct val="100000"/>
              <a:buAutoNum type="arabicPeriod"/>
            </a:pPr>
            <a:endParaRPr/>
          </a:p>
          <a:p>
            <a:pPr marL="228600" indent="-228600">
              <a:spcBef>
                <a:spcPts val="1200"/>
              </a:spcBef>
              <a:buSzPct val="100000"/>
              <a:buAutoNum type="arabicPeriod"/>
            </a:pPr>
            <a:r>
              <a:t>Ask students to explain how they think the stored energy in biomass can be converted to electric energy. At minimum, they should be able to guess that the biomass is burned. They may also know that the burning biomass can create steam to power generators to create electricity! </a:t>
            </a:r>
          </a:p>
          <a:p>
            <a:pPr marL="228600" indent="-228600">
              <a:spcBef>
                <a:spcPts val="600"/>
              </a:spcBef>
              <a:buSzPct val="100000"/>
              <a:buAutoNum type="arabicPeriod"/>
            </a:pPr>
            <a:endParaRPr/>
          </a:p>
          <a:p>
            <a:pPr marL="228600" indent="-228600">
              <a:spcBef>
                <a:spcPts val="600"/>
              </a:spcBef>
              <a:buSzPct val="100000"/>
              <a:buAutoNum type="arabicPeriod" startAt="4"/>
            </a:pPr>
            <a:endParaRPr/>
          </a:p>
          <a:p>
            <a:endParaRPr/>
          </a:p>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381000" y="685800"/>
            <a:ext cx="6096000" cy="3429000"/>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defRPr b="1"/>
            </a:pPr>
            <a:r>
              <a:t>CORRECT ANSWER IS D. (7 of 9 slides) </a:t>
            </a:r>
            <a:r>
              <a:rPr b="0"/>
              <a:t>Islands formed by volcanoes have significant geothermal activity, so it’s not surprising that Iceland relies heavily on geothermal energy as a power source. It is also a mountainous country with many flowing rivers. AND it has a small population. Still, it’s impressive that 100% of its electricity is generated from renewable sources! This may be a point where students recognize another form of renewable energy. </a:t>
            </a:r>
          </a:p>
          <a:p>
            <a:endParaRPr b="0"/>
          </a:p>
          <a:p>
            <a:pPr marL="228600" indent="-228600">
              <a:spcBef>
                <a:spcPts val="1200"/>
              </a:spcBef>
              <a:buSzPct val="100000"/>
              <a:buAutoNum type="arabicPeriod"/>
            </a:pPr>
            <a:r>
              <a:t>At this point, all 5 forms of renewable energy sources should have been identified. Review them: solar, wind, hydro, geothermal, and biomass. </a:t>
            </a:r>
            <a:endParaRPr lang="en-US"/>
          </a:p>
          <a:p>
            <a:pPr marL="228600" indent="-228600">
              <a:spcBef>
                <a:spcPts val="1200"/>
              </a:spcBef>
              <a:buSzPct val="100000"/>
              <a:buAutoNum type="arabicPeriod"/>
            </a:pPr>
            <a:endParaRPr/>
          </a:p>
          <a:p>
            <a:pPr marL="228600" indent="-228600">
              <a:spcBef>
                <a:spcPts val="1200"/>
              </a:spcBef>
              <a:buSzPct val="100000"/>
              <a:buAutoNum type="arabicPeriod"/>
            </a:pPr>
            <a:r>
              <a:t>Since Iceland gets 100% of its power from renewable energy sources (two different sources), ask students to speculate on how much the U.S. generates from all renewable energy sources. In 2017, it was approximately 17% — hydropower being the most prevalent. </a:t>
            </a:r>
          </a:p>
          <a:p>
            <a:pPr marL="228600" indent="-228600">
              <a:buSzPct val="100000"/>
              <a:buAutoNum type="arabicPeriod"/>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logo only">
    <p:spTree>
      <p:nvGrpSpPr>
        <p:cNvPr id="1" name=""/>
        <p:cNvGrpSpPr/>
        <p:nvPr/>
      </p:nvGrpSpPr>
      <p:grpSpPr>
        <a:xfrm>
          <a:off x="0" y="0"/>
          <a:ext cx="0" cy="0"/>
          <a:chOff x="0" y="0"/>
          <a:chExt cx="0" cy="0"/>
        </a:xfrm>
      </p:grpSpPr>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 name="Title Text"/>
          <p:cNvSpPr txBox="1">
            <a:spLocks noGrp="1"/>
          </p:cNvSpPr>
          <p:nvPr>
            <p:ph type="title"/>
          </p:nvPr>
        </p:nvSpPr>
        <p:spPr>
          <a:prstGeom prst="rect">
            <a:avLst/>
          </a:prstGeom>
        </p:spPr>
        <p:txBody>
          <a:bodyPr/>
          <a:lstStyle/>
          <a:p>
            <a:r>
              <a:t>Title Text</a:t>
            </a:r>
          </a:p>
        </p:txBody>
      </p:sp>
      <p:sp>
        <p:nvSpPr>
          <p:cNvPr id="3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137FD46-FEAF-FA4C-B2D3-6B86DE40C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itle 8"/>
          <p:cNvSpPr>
            <a:spLocks noGrp="1"/>
          </p:cNvSpPr>
          <p:nvPr>
            <p:ph type="title" hasCustomPrompt="1"/>
          </p:nvPr>
        </p:nvSpPr>
        <p:spPr>
          <a:xfrm>
            <a:off x="0" y="2143125"/>
            <a:ext cx="9144000" cy="733425"/>
          </a:xfrm>
          <a:prstGeom prst="rect">
            <a:avLst/>
          </a:prstGeom>
        </p:spPr>
        <p:txBody>
          <a:bodyPr/>
          <a:lstStyle>
            <a:lvl1pPr marL="0" marR="0" indent="0" algn="ctr" defTabSz="914400" rtl="0" eaLnBrk="0" fontAlgn="base" latinLnBrk="0" hangingPunct="0">
              <a:lnSpc>
                <a:spcPct val="100000"/>
              </a:lnSpc>
              <a:spcBef>
                <a:spcPct val="0"/>
              </a:spcBef>
              <a:spcAft>
                <a:spcPct val="0"/>
              </a:spcAft>
              <a:buClrTx/>
              <a:buSzTx/>
              <a:buFontTx/>
              <a:buNone/>
              <a:tabLst/>
              <a:defRPr sz="4400">
                <a:solidFill>
                  <a:schemeClr val="accent5"/>
                </a:solidFill>
                <a:latin typeface="Arial" panose="020B0604020202020204" pitchFamily="34" charset="0"/>
                <a:cs typeface="Arial" panose="020B0604020202020204" pitchFamily="34" charset="0"/>
              </a:defRPr>
            </a:lvl1pPr>
          </a:lstStyle>
          <a:p>
            <a:r>
              <a:rPr lang="en-US" dirty="0"/>
              <a:t>Click to add title</a:t>
            </a:r>
          </a:p>
        </p:txBody>
      </p:sp>
      <p:sp>
        <p:nvSpPr>
          <p:cNvPr id="11" name="Subtitle 2"/>
          <p:cNvSpPr>
            <a:spLocks noGrp="1"/>
          </p:cNvSpPr>
          <p:nvPr>
            <p:ph type="subTitle" idx="1" hasCustomPrompt="1"/>
          </p:nvPr>
        </p:nvSpPr>
        <p:spPr>
          <a:xfrm>
            <a:off x="0" y="2876550"/>
            <a:ext cx="9144000" cy="762000"/>
          </a:xfrm>
          <a:prstGeom prst="rect">
            <a:avLst/>
          </a:prstGeom>
          <a:effectLst/>
        </p:spPr>
        <p:txBody>
          <a:bodyPr/>
          <a:lstStyle>
            <a:lvl1pPr marL="0" indent="0" algn="ctr">
              <a:buNone/>
              <a:defRPr sz="2000" b="1">
                <a:solidFill>
                  <a:schemeClr val="bg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175334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F00300F-85A7-5A41-9C18-3B63592B36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itle 8"/>
          <p:cNvSpPr>
            <a:spLocks noGrp="1"/>
          </p:cNvSpPr>
          <p:nvPr>
            <p:ph type="title" hasCustomPrompt="1"/>
          </p:nvPr>
        </p:nvSpPr>
        <p:spPr>
          <a:xfrm>
            <a:off x="1066800" y="1352550"/>
            <a:ext cx="5562600" cy="733425"/>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4400" baseline="0">
                <a:solidFill>
                  <a:schemeClr val="accent5"/>
                </a:solidFill>
                <a:latin typeface="Arial" panose="020B0604020202020204" pitchFamily="34" charset="0"/>
                <a:cs typeface="Arial" panose="020B0604020202020204" pitchFamily="34" charset="0"/>
              </a:defRPr>
            </a:lvl1pPr>
          </a:lstStyle>
          <a:p>
            <a:r>
              <a:rPr lang="en-US" dirty="0"/>
              <a:t>Click to add title</a:t>
            </a:r>
          </a:p>
        </p:txBody>
      </p:sp>
      <p:sp>
        <p:nvSpPr>
          <p:cNvPr id="11" name="Subtitle 2"/>
          <p:cNvSpPr>
            <a:spLocks noGrp="1"/>
          </p:cNvSpPr>
          <p:nvPr>
            <p:ph type="subTitle" idx="1" hasCustomPrompt="1"/>
          </p:nvPr>
        </p:nvSpPr>
        <p:spPr>
          <a:xfrm>
            <a:off x="1066800" y="2085975"/>
            <a:ext cx="5562600" cy="762000"/>
          </a:xfrm>
          <a:prstGeom prst="rect">
            <a:avLst/>
          </a:prstGeom>
          <a:effectLst/>
        </p:spPr>
        <p:txBody>
          <a:bodyPr/>
          <a:lstStyle>
            <a:lvl1pPr marL="0" indent="0" algn="l">
              <a:buNone/>
              <a:defRPr sz="2000" b="1" baseline="0">
                <a:solidFill>
                  <a:schemeClr val="bg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262822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Section blu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3745949-FC17-7D40-B8EF-D7FCD344C4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559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Section blu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D20BAE-D5DC-F649-B21F-B2BC132CE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98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Section blue">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C42DC71-65AC-384E-A565-5F731D2A2C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170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Section blu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85960A8-C2F1-C943-AB65-AA5719881F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092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B87FDA1-08A4-5646-B91D-0C4B28B8B3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8"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493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Tree>
    <p:extLst>
      <p:ext uri="{BB962C8B-B14F-4D97-AF65-F5344CB8AC3E}">
        <p14:creationId xmlns:p14="http://schemas.microsoft.com/office/powerpoint/2010/main" val="45365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4572000" y="1200150"/>
            <a:ext cx="4114800" cy="3276600"/>
          </a:xfrm>
          <a:prstGeom prst="rect">
            <a:avLst/>
          </a:prstGeom>
        </p:spPr>
        <p:txBody>
          <a:bodyPr>
            <a:normAutofit/>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8" name="Content Placeholder 3"/>
          <p:cNvSpPr>
            <a:spLocks noGrp="1"/>
          </p:cNvSpPr>
          <p:nvPr>
            <p:ph sz="quarter" idx="11"/>
          </p:nvPr>
        </p:nvSpPr>
        <p:spPr>
          <a:xfrm>
            <a:off x="457200" y="1200150"/>
            <a:ext cx="3886200" cy="3276600"/>
          </a:xfrm>
          <a:prstGeom prst="rect">
            <a:avLst/>
          </a:prstGeom>
        </p:spPr>
        <p:txBody>
          <a:bodyPr>
            <a:normAutofit/>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28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457200" y="1150938"/>
            <a:ext cx="4040188" cy="481012"/>
          </a:xfrm>
          <a:prstGeom prst="rect">
            <a:avLst/>
          </a:prstGeom>
        </p:spPr>
        <p:txBody>
          <a:bodyPr anchor="b"/>
          <a:lstStyle>
            <a:lvl1pPr marL="0" indent="0">
              <a:buNone/>
              <a:defRPr sz="2000" b="1">
                <a:solidFill>
                  <a:srgbClr val="64646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000" b="1">
                <a:solidFill>
                  <a:srgbClr val="64646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10"/>
          <p:cNvSpPr>
            <a:spLocks noGrp="1"/>
          </p:cNvSpPr>
          <p:nvPr>
            <p:ph sz="quarter" idx="11"/>
          </p:nvPr>
        </p:nvSpPr>
        <p:spPr>
          <a:xfrm>
            <a:off x="457200" y="1657350"/>
            <a:ext cx="4038600" cy="2971800"/>
          </a:xfrm>
          <a:prstGeom prst="rect">
            <a:avLst/>
          </a:prstGeom>
        </p:spPr>
        <p:txBody>
          <a:bodyPr>
            <a:normAutofit/>
          </a:bodyPr>
          <a:lstStyle>
            <a:lvl1pPr marL="171450" indent="-171450">
              <a:buClr>
                <a:schemeClr val="accent1"/>
              </a:buClr>
              <a:buSzPct val="109000"/>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1pPr>
            <a:lvl2pPr marL="461963" indent="-225425">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2pPr>
            <a:lvl3pPr marL="67945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3pPr>
            <a:lvl4pPr marL="917575"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4pPr>
            <a:lvl5pPr marL="114300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0"/>
          <p:cNvSpPr>
            <a:spLocks noGrp="1"/>
          </p:cNvSpPr>
          <p:nvPr>
            <p:ph sz="quarter" idx="12"/>
          </p:nvPr>
        </p:nvSpPr>
        <p:spPr>
          <a:xfrm>
            <a:off x="4648200" y="1657350"/>
            <a:ext cx="4038600" cy="2971800"/>
          </a:xfrm>
          <a:prstGeom prst="rect">
            <a:avLst/>
          </a:prstGeom>
        </p:spPr>
        <p:txBody>
          <a:bodyPr>
            <a:normAutofit/>
          </a:bodyPr>
          <a:lstStyle>
            <a:lvl1pPr marL="171450" indent="-171450">
              <a:buClr>
                <a:schemeClr val="accent1"/>
              </a:buClr>
              <a:buSzPct val="109000"/>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1pPr>
            <a:lvl2pPr marL="461963" indent="-225425">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2pPr>
            <a:lvl3pPr marL="67945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3pPr>
            <a:lvl4pPr marL="917575"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4pPr>
            <a:lvl5pPr marL="114300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8"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8138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ullet slide">
    <p:spTree>
      <p:nvGrpSpPr>
        <p:cNvPr id="1" name=""/>
        <p:cNvGrpSpPr/>
        <p:nvPr/>
      </p:nvGrpSpPr>
      <p:grpSpPr>
        <a:xfrm>
          <a:off x="0" y="0"/>
          <a:ext cx="0" cy="0"/>
          <a:chOff x="0" y="0"/>
          <a:chExt cx="0" cy="0"/>
        </a:xfrm>
      </p:grpSpPr>
      <p:pic>
        <p:nvPicPr>
          <p:cNvPr id="41" name="Picture 3" descr="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42" name="Title Text"/>
          <p:cNvSpPr txBox="1">
            <a:spLocks noGrp="1"/>
          </p:cNvSpPr>
          <p:nvPr>
            <p:ph type="title"/>
          </p:nvPr>
        </p:nvSpPr>
        <p:spPr>
          <a:prstGeom prst="rect">
            <a:avLst/>
          </a:prstGeom>
        </p:spPr>
        <p:txBody>
          <a:bodyPr/>
          <a:lstStyle/>
          <a:p>
            <a:r>
              <a:t>Title Text</a:t>
            </a:r>
          </a:p>
        </p:txBody>
      </p:sp>
      <p:sp>
        <p:nvSpPr>
          <p:cNvPr id="4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5"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94997066"/>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4887913"/>
            <a:ext cx="533400" cy="274637"/>
          </a:xfrm>
          <a:prstGeom prst="rect">
            <a:avLst/>
          </a:prstGeom>
        </p:spPr>
        <p:txBody>
          <a:bodyPr/>
          <a:lstStyle/>
          <a:p>
            <a:fld id="{1910CB5C-FA00-44BC-8C81-665BD0303758}" type="slidenum">
              <a:rPr lang="en-US" smtClean="0">
                <a:solidFill>
                  <a:srgbClr val="808080"/>
                </a:solidFill>
              </a:rPr>
              <a:pPr/>
              <a:t>‹#›</a:t>
            </a:fld>
            <a:endParaRPr lang="en-US" dirty="0">
              <a:solidFill>
                <a:srgbClr val="808080"/>
              </a:solidFill>
            </a:endParaRPr>
          </a:p>
        </p:txBody>
      </p:sp>
    </p:spTree>
    <p:extLst>
      <p:ext uri="{BB962C8B-B14F-4D97-AF65-F5344CB8AC3E}">
        <p14:creationId xmlns:p14="http://schemas.microsoft.com/office/powerpoint/2010/main" val="31015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137FD46-FEAF-FA4C-B2D3-6B86DE40C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itle 8"/>
          <p:cNvSpPr>
            <a:spLocks noGrp="1"/>
          </p:cNvSpPr>
          <p:nvPr>
            <p:ph type="title" hasCustomPrompt="1"/>
          </p:nvPr>
        </p:nvSpPr>
        <p:spPr>
          <a:xfrm>
            <a:off x="0" y="2143125"/>
            <a:ext cx="9144000" cy="733425"/>
          </a:xfrm>
          <a:prstGeom prst="rect">
            <a:avLst/>
          </a:prstGeom>
        </p:spPr>
        <p:txBody>
          <a:bodyPr/>
          <a:lstStyle>
            <a:lvl1pPr marL="0" marR="0" indent="0" algn="ctr" defTabSz="914400" rtl="0" eaLnBrk="0" fontAlgn="base" latinLnBrk="0" hangingPunct="0">
              <a:lnSpc>
                <a:spcPct val="100000"/>
              </a:lnSpc>
              <a:spcBef>
                <a:spcPct val="0"/>
              </a:spcBef>
              <a:spcAft>
                <a:spcPct val="0"/>
              </a:spcAft>
              <a:buClrTx/>
              <a:buSzTx/>
              <a:buFontTx/>
              <a:buNone/>
              <a:tabLst/>
              <a:defRPr sz="4400">
                <a:solidFill>
                  <a:schemeClr val="accent5"/>
                </a:solidFill>
                <a:latin typeface="Arial" panose="020B0604020202020204" pitchFamily="34" charset="0"/>
                <a:cs typeface="Arial" panose="020B0604020202020204" pitchFamily="34" charset="0"/>
              </a:defRPr>
            </a:lvl1pPr>
          </a:lstStyle>
          <a:p>
            <a:r>
              <a:rPr lang="en-US" dirty="0"/>
              <a:t>Click to add title</a:t>
            </a:r>
          </a:p>
        </p:txBody>
      </p:sp>
      <p:sp>
        <p:nvSpPr>
          <p:cNvPr id="11" name="Subtitle 2"/>
          <p:cNvSpPr>
            <a:spLocks noGrp="1"/>
          </p:cNvSpPr>
          <p:nvPr>
            <p:ph type="subTitle" idx="1" hasCustomPrompt="1"/>
          </p:nvPr>
        </p:nvSpPr>
        <p:spPr>
          <a:xfrm>
            <a:off x="0" y="2876550"/>
            <a:ext cx="9144000" cy="762000"/>
          </a:xfrm>
          <a:prstGeom prst="rect">
            <a:avLst/>
          </a:prstGeom>
          <a:effectLst/>
        </p:spPr>
        <p:txBody>
          <a:bodyPr/>
          <a:lstStyle>
            <a:lvl1pPr marL="0" indent="0" algn="ctr">
              <a:buNone/>
              <a:defRPr sz="2000" b="1">
                <a:solidFill>
                  <a:schemeClr val="bg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423313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F00300F-85A7-5A41-9C18-3B63592B36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itle 8"/>
          <p:cNvSpPr>
            <a:spLocks noGrp="1"/>
          </p:cNvSpPr>
          <p:nvPr>
            <p:ph type="title" hasCustomPrompt="1"/>
          </p:nvPr>
        </p:nvSpPr>
        <p:spPr>
          <a:xfrm>
            <a:off x="1066800" y="1352550"/>
            <a:ext cx="5562600" cy="733425"/>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4400" baseline="0">
                <a:solidFill>
                  <a:schemeClr val="accent5"/>
                </a:solidFill>
                <a:latin typeface="Arial" panose="020B0604020202020204" pitchFamily="34" charset="0"/>
                <a:cs typeface="Arial" panose="020B0604020202020204" pitchFamily="34" charset="0"/>
              </a:defRPr>
            </a:lvl1pPr>
          </a:lstStyle>
          <a:p>
            <a:r>
              <a:rPr lang="en-US" dirty="0"/>
              <a:t>Click to add title</a:t>
            </a:r>
          </a:p>
        </p:txBody>
      </p:sp>
      <p:sp>
        <p:nvSpPr>
          <p:cNvPr id="11" name="Subtitle 2"/>
          <p:cNvSpPr>
            <a:spLocks noGrp="1"/>
          </p:cNvSpPr>
          <p:nvPr>
            <p:ph type="subTitle" idx="1" hasCustomPrompt="1"/>
          </p:nvPr>
        </p:nvSpPr>
        <p:spPr>
          <a:xfrm>
            <a:off x="1066800" y="2085975"/>
            <a:ext cx="5562600" cy="762000"/>
          </a:xfrm>
          <a:prstGeom prst="rect">
            <a:avLst/>
          </a:prstGeom>
          <a:effectLst/>
        </p:spPr>
        <p:txBody>
          <a:bodyPr/>
          <a:lstStyle>
            <a:lvl1pPr marL="0" indent="0" algn="l">
              <a:buNone/>
              <a:defRPr sz="2000" b="1" baseline="0">
                <a:solidFill>
                  <a:schemeClr val="bg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115612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Section blu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3745949-FC17-7D40-B8EF-D7FCD344C4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424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Section blu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D20BAE-D5DC-F649-B21F-B2BC132CE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028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Section blue">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C42DC71-65AC-384E-A565-5F731D2A2C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667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Section blu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85960A8-C2F1-C943-AB65-AA5719881F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668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B87FDA1-08A4-5646-B91D-0C4B28B8B3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8"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037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Tree>
    <p:extLst>
      <p:ext uri="{BB962C8B-B14F-4D97-AF65-F5344CB8AC3E}">
        <p14:creationId xmlns:p14="http://schemas.microsoft.com/office/powerpoint/2010/main" val="295966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wo column">
    <p:spTree>
      <p:nvGrpSpPr>
        <p:cNvPr id="1" name=""/>
        <p:cNvGrpSpPr/>
        <p:nvPr/>
      </p:nvGrpSpPr>
      <p:grpSpPr>
        <a:xfrm>
          <a:off x="0" y="0"/>
          <a:ext cx="0" cy="0"/>
          <a:chOff x="0" y="0"/>
          <a:chExt cx="0" cy="0"/>
        </a:xfrm>
      </p:grpSpPr>
      <p:pic>
        <p:nvPicPr>
          <p:cNvPr id="51" name="Picture 3" descr="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52" name="Title Text"/>
          <p:cNvSpPr txBox="1">
            <a:spLocks noGrp="1"/>
          </p:cNvSpPr>
          <p:nvPr>
            <p:ph type="title"/>
          </p:nvPr>
        </p:nvSpPr>
        <p:spPr>
          <a:prstGeom prst="rect">
            <a:avLst/>
          </a:prstGeom>
        </p:spPr>
        <p:txBody>
          <a:bodyPr/>
          <a:lstStyle/>
          <a:p>
            <a:r>
              <a:t>Title Text</a:t>
            </a:r>
          </a:p>
        </p:txBody>
      </p:sp>
      <p:sp>
        <p:nvSpPr>
          <p:cNvPr id="53" name="Body Level One…"/>
          <p:cNvSpPr txBox="1">
            <a:spLocks noGrp="1"/>
          </p:cNvSpPr>
          <p:nvPr>
            <p:ph type="body" sz="half" idx="1"/>
          </p:nvPr>
        </p:nvSpPr>
        <p:spPr>
          <a:xfrm>
            <a:off x="4572000" y="1200150"/>
            <a:ext cx="4114800" cy="3276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4572000" y="1200150"/>
            <a:ext cx="4114800" cy="3276600"/>
          </a:xfrm>
          <a:prstGeom prst="rect">
            <a:avLst/>
          </a:prstGeom>
        </p:spPr>
        <p:txBody>
          <a:bodyPr>
            <a:normAutofit/>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8" name="Content Placeholder 3"/>
          <p:cNvSpPr>
            <a:spLocks noGrp="1"/>
          </p:cNvSpPr>
          <p:nvPr>
            <p:ph sz="quarter" idx="11"/>
          </p:nvPr>
        </p:nvSpPr>
        <p:spPr>
          <a:xfrm>
            <a:off x="457200" y="1200150"/>
            <a:ext cx="3886200" cy="3276600"/>
          </a:xfrm>
          <a:prstGeom prst="rect">
            <a:avLst/>
          </a:prstGeom>
        </p:spPr>
        <p:txBody>
          <a:bodyPr>
            <a:normAutofit/>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957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457200" y="1150938"/>
            <a:ext cx="4040188" cy="481012"/>
          </a:xfrm>
          <a:prstGeom prst="rect">
            <a:avLst/>
          </a:prstGeom>
        </p:spPr>
        <p:txBody>
          <a:bodyPr anchor="b"/>
          <a:lstStyle>
            <a:lvl1pPr marL="0" indent="0">
              <a:buNone/>
              <a:defRPr sz="2000" b="1">
                <a:solidFill>
                  <a:srgbClr val="64646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000" b="1">
                <a:solidFill>
                  <a:srgbClr val="64646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10"/>
          <p:cNvSpPr>
            <a:spLocks noGrp="1"/>
          </p:cNvSpPr>
          <p:nvPr>
            <p:ph sz="quarter" idx="11"/>
          </p:nvPr>
        </p:nvSpPr>
        <p:spPr>
          <a:xfrm>
            <a:off x="457200" y="1657350"/>
            <a:ext cx="4038600" cy="2971800"/>
          </a:xfrm>
          <a:prstGeom prst="rect">
            <a:avLst/>
          </a:prstGeom>
        </p:spPr>
        <p:txBody>
          <a:bodyPr>
            <a:normAutofit/>
          </a:bodyPr>
          <a:lstStyle>
            <a:lvl1pPr marL="171450" indent="-171450">
              <a:buClr>
                <a:schemeClr val="accent1"/>
              </a:buClr>
              <a:buSzPct val="109000"/>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1pPr>
            <a:lvl2pPr marL="461963" indent="-225425">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2pPr>
            <a:lvl3pPr marL="67945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3pPr>
            <a:lvl4pPr marL="917575"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4pPr>
            <a:lvl5pPr marL="114300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0"/>
          <p:cNvSpPr>
            <a:spLocks noGrp="1"/>
          </p:cNvSpPr>
          <p:nvPr>
            <p:ph sz="quarter" idx="12"/>
          </p:nvPr>
        </p:nvSpPr>
        <p:spPr>
          <a:xfrm>
            <a:off x="4648200" y="1657350"/>
            <a:ext cx="4038600" cy="2971800"/>
          </a:xfrm>
          <a:prstGeom prst="rect">
            <a:avLst/>
          </a:prstGeom>
        </p:spPr>
        <p:txBody>
          <a:bodyPr>
            <a:normAutofit/>
          </a:bodyPr>
          <a:lstStyle>
            <a:lvl1pPr marL="171450" indent="-171450">
              <a:buClr>
                <a:schemeClr val="accent1"/>
              </a:buClr>
              <a:buSzPct val="109000"/>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1pPr>
            <a:lvl2pPr marL="461963" indent="-225425">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2pPr>
            <a:lvl3pPr marL="67945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3pPr>
            <a:lvl4pPr marL="917575"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4pPr>
            <a:lvl5pPr marL="114300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8"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6053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5"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64679036"/>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4887913"/>
            <a:ext cx="533400" cy="274637"/>
          </a:xfrm>
          <a:prstGeom prst="rect">
            <a:avLst/>
          </a:prstGeom>
        </p:spPr>
        <p:txBody>
          <a:bodyPr/>
          <a:lstStyle/>
          <a:p>
            <a:fld id="{1910CB5C-FA00-44BC-8C81-665BD0303758}" type="slidenum">
              <a:rPr lang="en-US" smtClean="0">
                <a:solidFill>
                  <a:srgbClr val="808080"/>
                </a:solidFill>
              </a:rPr>
              <a:pPr/>
              <a:t>‹#›</a:t>
            </a:fld>
            <a:endParaRPr lang="en-US" dirty="0">
              <a:solidFill>
                <a:srgbClr val="808080"/>
              </a:solidFill>
            </a:endParaRPr>
          </a:p>
        </p:txBody>
      </p:sp>
    </p:spTree>
    <p:extLst>
      <p:ext uri="{BB962C8B-B14F-4D97-AF65-F5344CB8AC3E}">
        <p14:creationId xmlns:p14="http://schemas.microsoft.com/office/powerpoint/2010/main" val="236395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137FD46-FEAF-FA4C-B2D3-6B86DE40C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itle 8"/>
          <p:cNvSpPr>
            <a:spLocks noGrp="1"/>
          </p:cNvSpPr>
          <p:nvPr>
            <p:ph type="title" hasCustomPrompt="1"/>
          </p:nvPr>
        </p:nvSpPr>
        <p:spPr>
          <a:xfrm>
            <a:off x="0" y="2143125"/>
            <a:ext cx="9144000" cy="733425"/>
          </a:xfrm>
          <a:prstGeom prst="rect">
            <a:avLst/>
          </a:prstGeom>
        </p:spPr>
        <p:txBody>
          <a:bodyPr/>
          <a:lstStyle>
            <a:lvl1pPr marL="0" marR="0" indent="0" algn="ctr" defTabSz="914400" rtl="0" eaLnBrk="0" fontAlgn="base" latinLnBrk="0" hangingPunct="0">
              <a:lnSpc>
                <a:spcPct val="100000"/>
              </a:lnSpc>
              <a:spcBef>
                <a:spcPct val="0"/>
              </a:spcBef>
              <a:spcAft>
                <a:spcPct val="0"/>
              </a:spcAft>
              <a:buClrTx/>
              <a:buSzTx/>
              <a:buFontTx/>
              <a:buNone/>
              <a:tabLst/>
              <a:defRPr sz="4400">
                <a:solidFill>
                  <a:schemeClr val="accent5"/>
                </a:solidFill>
                <a:latin typeface="Arial" panose="020B0604020202020204" pitchFamily="34" charset="0"/>
                <a:cs typeface="Arial" panose="020B0604020202020204" pitchFamily="34" charset="0"/>
              </a:defRPr>
            </a:lvl1pPr>
          </a:lstStyle>
          <a:p>
            <a:r>
              <a:rPr lang="en-US" dirty="0"/>
              <a:t>Click to add title</a:t>
            </a:r>
          </a:p>
        </p:txBody>
      </p:sp>
      <p:sp>
        <p:nvSpPr>
          <p:cNvPr id="11" name="Subtitle 2"/>
          <p:cNvSpPr>
            <a:spLocks noGrp="1"/>
          </p:cNvSpPr>
          <p:nvPr>
            <p:ph type="subTitle" idx="1" hasCustomPrompt="1"/>
          </p:nvPr>
        </p:nvSpPr>
        <p:spPr>
          <a:xfrm>
            <a:off x="0" y="2876550"/>
            <a:ext cx="9144000" cy="762000"/>
          </a:xfrm>
          <a:prstGeom prst="rect">
            <a:avLst/>
          </a:prstGeom>
          <a:effectLst/>
        </p:spPr>
        <p:txBody>
          <a:bodyPr/>
          <a:lstStyle>
            <a:lvl1pPr marL="0" indent="0" algn="ctr">
              <a:buNone/>
              <a:defRPr sz="2000" b="1">
                <a:solidFill>
                  <a:schemeClr val="bg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295102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F00300F-85A7-5A41-9C18-3B63592B36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itle 8"/>
          <p:cNvSpPr>
            <a:spLocks noGrp="1"/>
          </p:cNvSpPr>
          <p:nvPr>
            <p:ph type="title" hasCustomPrompt="1"/>
          </p:nvPr>
        </p:nvSpPr>
        <p:spPr>
          <a:xfrm>
            <a:off x="1066800" y="1352550"/>
            <a:ext cx="5562600" cy="733425"/>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4400" baseline="0">
                <a:solidFill>
                  <a:schemeClr val="accent5"/>
                </a:solidFill>
                <a:latin typeface="Arial" panose="020B0604020202020204" pitchFamily="34" charset="0"/>
                <a:cs typeface="Arial" panose="020B0604020202020204" pitchFamily="34" charset="0"/>
              </a:defRPr>
            </a:lvl1pPr>
          </a:lstStyle>
          <a:p>
            <a:r>
              <a:rPr lang="en-US" dirty="0"/>
              <a:t>Click to add title</a:t>
            </a:r>
          </a:p>
        </p:txBody>
      </p:sp>
      <p:sp>
        <p:nvSpPr>
          <p:cNvPr id="11" name="Subtitle 2"/>
          <p:cNvSpPr>
            <a:spLocks noGrp="1"/>
          </p:cNvSpPr>
          <p:nvPr>
            <p:ph type="subTitle" idx="1" hasCustomPrompt="1"/>
          </p:nvPr>
        </p:nvSpPr>
        <p:spPr>
          <a:xfrm>
            <a:off x="1066800" y="2085975"/>
            <a:ext cx="5562600" cy="762000"/>
          </a:xfrm>
          <a:prstGeom prst="rect">
            <a:avLst/>
          </a:prstGeom>
          <a:effectLst/>
        </p:spPr>
        <p:txBody>
          <a:bodyPr/>
          <a:lstStyle>
            <a:lvl1pPr marL="0" indent="0" algn="l">
              <a:buNone/>
              <a:defRPr sz="2000" b="1" baseline="0">
                <a:solidFill>
                  <a:schemeClr val="bg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82988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ection blu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3745949-FC17-7D40-B8EF-D7FCD344C4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70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Section blu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D20BAE-D5DC-F649-B21F-B2BC132CE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004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Section blue">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C42DC71-65AC-384E-A565-5F731D2A2C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468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Section blu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85960A8-C2F1-C943-AB65-AA5719881F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031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61" name="Picture 3" descr="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62" name="Body Level One…"/>
          <p:cNvSpPr txBox="1">
            <a:spLocks noGrp="1"/>
          </p:cNvSpPr>
          <p:nvPr>
            <p:ph type="body" sz="quarter" idx="1"/>
          </p:nvPr>
        </p:nvSpPr>
        <p:spPr>
          <a:xfrm>
            <a:off x="457200" y="1150937"/>
            <a:ext cx="4040188" cy="481013"/>
          </a:xfrm>
          <a:prstGeom prst="rect">
            <a:avLst/>
          </a:prstGeom>
        </p:spPr>
        <p:txBody>
          <a:bodyPr anchor="b"/>
          <a:lstStyle>
            <a:lvl1pPr marL="0" indent="0">
              <a:spcBef>
                <a:spcPts val="400"/>
              </a:spcBef>
              <a:buClrTx/>
              <a:buSzTx/>
              <a:buFontTx/>
              <a:buNone/>
              <a:defRPr sz="2000" b="1">
                <a:solidFill>
                  <a:srgbClr val="646466"/>
                </a:solidFill>
              </a:defRPr>
            </a:lvl1pPr>
            <a:lvl2pPr marL="0" indent="457200">
              <a:spcBef>
                <a:spcPts val="400"/>
              </a:spcBef>
              <a:buClrTx/>
              <a:buSzTx/>
              <a:buFontTx/>
              <a:buNone/>
              <a:defRPr sz="2000" b="1">
                <a:solidFill>
                  <a:srgbClr val="646466"/>
                </a:solidFill>
              </a:defRPr>
            </a:lvl2pPr>
            <a:lvl3pPr marL="0" indent="914400">
              <a:spcBef>
                <a:spcPts val="400"/>
              </a:spcBef>
              <a:buClrTx/>
              <a:buSzTx/>
              <a:buFontTx/>
              <a:buNone/>
              <a:defRPr sz="2000" b="1">
                <a:solidFill>
                  <a:srgbClr val="646466"/>
                </a:solidFill>
              </a:defRPr>
            </a:lvl3pPr>
            <a:lvl4pPr marL="0" indent="1371600">
              <a:spcBef>
                <a:spcPts val="400"/>
              </a:spcBef>
              <a:buClrTx/>
              <a:buSzTx/>
              <a:buFontTx/>
              <a:buNone/>
              <a:defRPr sz="2000" b="1">
                <a:solidFill>
                  <a:srgbClr val="646466"/>
                </a:solidFill>
              </a:defRPr>
            </a:lvl4pPr>
            <a:lvl5pPr marL="0" indent="1828800">
              <a:spcBef>
                <a:spcPts val="400"/>
              </a:spcBef>
              <a:buClrTx/>
              <a:buSzTx/>
              <a:buFontTx/>
              <a:buNone/>
              <a:defRPr sz="2000" b="1">
                <a:solidFill>
                  <a:srgbClr val="646466"/>
                </a:solidFill>
              </a:defRPr>
            </a:lvl5pPr>
          </a:lstStyle>
          <a:p>
            <a:r>
              <a:t>Body Level One</a:t>
            </a:r>
          </a:p>
          <a:p>
            <a:pPr lvl="1"/>
            <a:r>
              <a:t>Body Level Two</a:t>
            </a:r>
          </a:p>
          <a:p>
            <a:pPr lvl="2"/>
            <a:r>
              <a:t>Body Level Three</a:t>
            </a:r>
          </a:p>
          <a:p>
            <a:pPr lvl="3"/>
            <a:r>
              <a:t>Body Level Four</a:t>
            </a:r>
          </a:p>
          <a:p>
            <a:pPr lvl="4"/>
            <a:r>
              <a:t>Body Level Five</a:t>
            </a:r>
          </a:p>
        </p:txBody>
      </p:sp>
      <p:sp>
        <p:nvSpPr>
          <p:cNvPr id="63" name="Text Placeholder 4"/>
          <p:cNvSpPr>
            <a:spLocks noGrp="1"/>
          </p:cNvSpPr>
          <p:nvPr>
            <p:ph type="body" sz="quarter" idx="13"/>
          </p:nvPr>
        </p:nvSpPr>
        <p:spPr>
          <a:xfrm>
            <a:off x="4645025" y="1150937"/>
            <a:ext cx="4041775" cy="481013"/>
          </a:xfrm>
          <a:prstGeom prst="rect">
            <a:avLst/>
          </a:prstGeom>
        </p:spPr>
        <p:txBody>
          <a:bodyPr anchor="b"/>
          <a:lstStyle/>
          <a:p>
            <a:pPr marL="0" indent="0">
              <a:spcBef>
                <a:spcPts val="400"/>
              </a:spcBef>
              <a:buClrTx/>
              <a:buSzTx/>
              <a:buFontTx/>
              <a:buNone/>
              <a:defRPr sz="2000" b="1">
                <a:solidFill>
                  <a:srgbClr val="646466"/>
                </a:solidFill>
              </a:defRPr>
            </a:pPr>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5"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B87FDA1-08A4-5646-B91D-0C4B28B8B3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8"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027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Tree>
    <p:extLst>
      <p:ext uri="{BB962C8B-B14F-4D97-AF65-F5344CB8AC3E}">
        <p14:creationId xmlns:p14="http://schemas.microsoft.com/office/powerpoint/2010/main" val="379338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4572000" y="1200150"/>
            <a:ext cx="4114800" cy="3276600"/>
          </a:xfrm>
          <a:prstGeom prst="rect">
            <a:avLst/>
          </a:prstGeom>
        </p:spPr>
        <p:txBody>
          <a:bodyPr>
            <a:normAutofit/>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8" name="Content Placeholder 3"/>
          <p:cNvSpPr>
            <a:spLocks noGrp="1"/>
          </p:cNvSpPr>
          <p:nvPr>
            <p:ph sz="quarter" idx="11"/>
          </p:nvPr>
        </p:nvSpPr>
        <p:spPr>
          <a:xfrm>
            <a:off x="457200" y="1200150"/>
            <a:ext cx="3886200" cy="3276600"/>
          </a:xfrm>
          <a:prstGeom prst="rect">
            <a:avLst/>
          </a:prstGeom>
        </p:spPr>
        <p:txBody>
          <a:bodyPr>
            <a:normAutofit/>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369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457200" y="1150938"/>
            <a:ext cx="4040188" cy="481012"/>
          </a:xfrm>
          <a:prstGeom prst="rect">
            <a:avLst/>
          </a:prstGeom>
        </p:spPr>
        <p:txBody>
          <a:bodyPr anchor="b"/>
          <a:lstStyle>
            <a:lvl1pPr marL="0" indent="0">
              <a:buNone/>
              <a:defRPr sz="2000" b="1">
                <a:solidFill>
                  <a:srgbClr val="64646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000" b="1">
                <a:solidFill>
                  <a:srgbClr val="64646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10"/>
          <p:cNvSpPr>
            <a:spLocks noGrp="1"/>
          </p:cNvSpPr>
          <p:nvPr>
            <p:ph sz="quarter" idx="11"/>
          </p:nvPr>
        </p:nvSpPr>
        <p:spPr>
          <a:xfrm>
            <a:off x="457200" y="1657350"/>
            <a:ext cx="4038600" cy="2971800"/>
          </a:xfrm>
          <a:prstGeom prst="rect">
            <a:avLst/>
          </a:prstGeom>
        </p:spPr>
        <p:txBody>
          <a:bodyPr>
            <a:normAutofit/>
          </a:bodyPr>
          <a:lstStyle>
            <a:lvl1pPr marL="171450" indent="-171450">
              <a:buClr>
                <a:schemeClr val="accent1"/>
              </a:buClr>
              <a:buSzPct val="109000"/>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1pPr>
            <a:lvl2pPr marL="461963" indent="-225425">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2pPr>
            <a:lvl3pPr marL="67945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3pPr>
            <a:lvl4pPr marL="917575"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4pPr>
            <a:lvl5pPr marL="114300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0"/>
          <p:cNvSpPr>
            <a:spLocks noGrp="1"/>
          </p:cNvSpPr>
          <p:nvPr>
            <p:ph sz="quarter" idx="12"/>
          </p:nvPr>
        </p:nvSpPr>
        <p:spPr>
          <a:xfrm>
            <a:off x="4648200" y="1657350"/>
            <a:ext cx="4038600" cy="2971800"/>
          </a:xfrm>
          <a:prstGeom prst="rect">
            <a:avLst/>
          </a:prstGeom>
        </p:spPr>
        <p:txBody>
          <a:bodyPr>
            <a:normAutofit/>
          </a:bodyPr>
          <a:lstStyle>
            <a:lvl1pPr marL="171450" indent="-171450">
              <a:buClr>
                <a:schemeClr val="accent1"/>
              </a:buClr>
              <a:buSzPct val="109000"/>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1pPr>
            <a:lvl2pPr marL="461963" indent="-225425">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2pPr>
            <a:lvl3pPr marL="67945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3pPr>
            <a:lvl4pPr marL="917575"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4pPr>
            <a:lvl5pPr marL="114300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8"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9240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5"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72631567"/>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4887913"/>
            <a:ext cx="533400" cy="274637"/>
          </a:xfrm>
          <a:prstGeom prst="rect">
            <a:avLst/>
          </a:prstGeom>
        </p:spPr>
        <p:txBody>
          <a:bodyPr/>
          <a:lstStyle/>
          <a:p>
            <a:fld id="{1910CB5C-FA00-44BC-8C81-665BD0303758}" type="slidenum">
              <a:rPr lang="en-US" smtClean="0">
                <a:solidFill>
                  <a:srgbClr val="808080"/>
                </a:solidFill>
              </a:rPr>
              <a:pPr/>
              <a:t>‹#›</a:t>
            </a:fld>
            <a:endParaRPr lang="en-US" dirty="0">
              <a:solidFill>
                <a:srgbClr val="808080"/>
              </a:solidFill>
            </a:endParaRPr>
          </a:p>
        </p:txBody>
      </p:sp>
    </p:spTree>
    <p:extLst>
      <p:ext uri="{BB962C8B-B14F-4D97-AF65-F5344CB8AC3E}">
        <p14:creationId xmlns:p14="http://schemas.microsoft.com/office/powerpoint/2010/main" val="418305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137FD46-FEAF-FA4C-B2D3-6B86DE40C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itle 8"/>
          <p:cNvSpPr>
            <a:spLocks noGrp="1"/>
          </p:cNvSpPr>
          <p:nvPr>
            <p:ph type="title" hasCustomPrompt="1"/>
          </p:nvPr>
        </p:nvSpPr>
        <p:spPr>
          <a:xfrm>
            <a:off x="0" y="2143125"/>
            <a:ext cx="9144000" cy="733425"/>
          </a:xfrm>
          <a:prstGeom prst="rect">
            <a:avLst/>
          </a:prstGeom>
        </p:spPr>
        <p:txBody>
          <a:bodyPr/>
          <a:lstStyle>
            <a:lvl1pPr marL="0" marR="0" indent="0" algn="ctr" defTabSz="914400" rtl="0" eaLnBrk="0" fontAlgn="base" latinLnBrk="0" hangingPunct="0">
              <a:lnSpc>
                <a:spcPct val="100000"/>
              </a:lnSpc>
              <a:spcBef>
                <a:spcPct val="0"/>
              </a:spcBef>
              <a:spcAft>
                <a:spcPct val="0"/>
              </a:spcAft>
              <a:buClrTx/>
              <a:buSzTx/>
              <a:buFontTx/>
              <a:buNone/>
              <a:tabLst/>
              <a:defRPr sz="4400">
                <a:solidFill>
                  <a:schemeClr val="accent5"/>
                </a:solidFill>
                <a:latin typeface="Arial" panose="020B0604020202020204" pitchFamily="34" charset="0"/>
                <a:cs typeface="Arial" panose="020B0604020202020204" pitchFamily="34" charset="0"/>
              </a:defRPr>
            </a:lvl1pPr>
          </a:lstStyle>
          <a:p>
            <a:r>
              <a:rPr lang="en-US" dirty="0"/>
              <a:t>Click to add title</a:t>
            </a:r>
          </a:p>
        </p:txBody>
      </p:sp>
      <p:sp>
        <p:nvSpPr>
          <p:cNvPr id="11" name="Subtitle 2"/>
          <p:cNvSpPr>
            <a:spLocks noGrp="1"/>
          </p:cNvSpPr>
          <p:nvPr>
            <p:ph type="subTitle" idx="1" hasCustomPrompt="1"/>
          </p:nvPr>
        </p:nvSpPr>
        <p:spPr>
          <a:xfrm>
            <a:off x="0" y="2876550"/>
            <a:ext cx="9144000" cy="762000"/>
          </a:xfrm>
          <a:prstGeom prst="rect">
            <a:avLst/>
          </a:prstGeom>
          <a:effectLst/>
        </p:spPr>
        <p:txBody>
          <a:bodyPr/>
          <a:lstStyle>
            <a:lvl1pPr marL="0" indent="0" algn="ctr">
              <a:buNone/>
              <a:defRPr sz="2000" b="1">
                <a:solidFill>
                  <a:schemeClr val="bg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122788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F00300F-85A7-5A41-9C18-3B63592B36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itle 8"/>
          <p:cNvSpPr>
            <a:spLocks noGrp="1"/>
          </p:cNvSpPr>
          <p:nvPr>
            <p:ph type="title" hasCustomPrompt="1"/>
          </p:nvPr>
        </p:nvSpPr>
        <p:spPr>
          <a:xfrm>
            <a:off x="1066800" y="1352550"/>
            <a:ext cx="5562600" cy="733425"/>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4400" baseline="0">
                <a:solidFill>
                  <a:schemeClr val="accent5"/>
                </a:solidFill>
                <a:latin typeface="Arial" panose="020B0604020202020204" pitchFamily="34" charset="0"/>
                <a:cs typeface="Arial" panose="020B0604020202020204" pitchFamily="34" charset="0"/>
              </a:defRPr>
            </a:lvl1pPr>
          </a:lstStyle>
          <a:p>
            <a:r>
              <a:rPr lang="en-US" dirty="0"/>
              <a:t>Click to add title</a:t>
            </a:r>
          </a:p>
        </p:txBody>
      </p:sp>
      <p:sp>
        <p:nvSpPr>
          <p:cNvPr id="11" name="Subtitle 2"/>
          <p:cNvSpPr>
            <a:spLocks noGrp="1"/>
          </p:cNvSpPr>
          <p:nvPr>
            <p:ph type="subTitle" idx="1" hasCustomPrompt="1"/>
          </p:nvPr>
        </p:nvSpPr>
        <p:spPr>
          <a:xfrm>
            <a:off x="1066800" y="2085975"/>
            <a:ext cx="5562600" cy="762000"/>
          </a:xfrm>
          <a:prstGeom prst="rect">
            <a:avLst/>
          </a:prstGeom>
          <a:effectLst/>
        </p:spPr>
        <p:txBody>
          <a:bodyPr/>
          <a:lstStyle>
            <a:lvl1pPr marL="0" indent="0" algn="l">
              <a:buNone/>
              <a:defRPr sz="2000" b="1" baseline="0">
                <a:solidFill>
                  <a:schemeClr val="bg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12597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Section blu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3745949-FC17-7D40-B8EF-D7FCD344C4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257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ection blu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D20BAE-D5DC-F649-B21F-B2BC132CE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374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72" name="Picture 3" descr="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4"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ection blue">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C42DC71-65AC-384E-A565-5F731D2A2C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392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Section blu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85960A8-C2F1-C943-AB65-AA5719881F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049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B87FDA1-08A4-5646-B91D-0C4B28B8B3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8"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71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Tree>
    <p:extLst>
      <p:ext uri="{BB962C8B-B14F-4D97-AF65-F5344CB8AC3E}">
        <p14:creationId xmlns:p14="http://schemas.microsoft.com/office/powerpoint/2010/main" val="262027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4572000" y="1200150"/>
            <a:ext cx="4114800" cy="3276600"/>
          </a:xfrm>
          <a:prstGeom prst="rect">
            <a:avLst/>
          </a:prstGeom>
        </p:spPr>
        <p:txBody>
          <a:bodyPr>
            <a:normAutofit/>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8" name="Content Placeholder 3"/>
          <p:cNvSpPr>
            <a:spLocks noGrp="1"/>
          </p:cNvSpPr>
          <p:nvPr>
            <p:ph sz="quarter" idx="11"/>
          </p:nvPr>
        </p:nvSpPr>
        <p:spPr>
          <a:xfrm>
            <a:off x="457200" y="1200150"/>
            <a:ext cx="3886200" cy="3276600"/>
          </a:xfrm>
          <a:prstGeom prst="rect">
            <a:avLst/>
          </a:prstGeom>
        </p:spPr>
        <p:txBody>
          <a:bodyPr>
            <a:normAutofit/>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526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457200" y="1150938"/>
            <a:ext cx="4040188" cy="481012"/>
          </a:xfrm>
          <a:prstGeom prst="rect">
            <a:avLst/>
          </a:prstGeom>
        </p:spPr>
        <p:txBody>
          <a:bodyPr anchor="b"/>
          <a:lstStyle>
            <a:lvl1pPr marL="0" indent="0">
              <a:buNone/>
              <a:defRPr sz="2000" b="1">
                <a:solidFill>
                  <a:srgbClr val="64646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000" b="1">
                <a:solidFill>
                  <a:srgbClr val="64646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10"/>
          <p:cNvSpPr>
            <a:spLocks noGrp="1"/>
          </p:cNvSpPr>
          <p:nvPr>
            <p:ph sz="quarter" idx="11"/>
          </p:nvPr>
        </p:nvSpPr>
        <p:spPr>
          <a:xfrm>
            <a:off x="457200" y="1657350"/>
            <a:ext cx="4038600" cy="2971800"/>
          </a:xfrm>
          <a:prstGeom prst="rect">
            <a:avLst/>
          </a:prstGeom>
        </p:spPr>
        <p:txBody>
          <a:bodyPr>
            <a:normAutofit/>
          </a:bodyPr>
          <a:lstStyle>
            <a:lvl1pPr marL="171450" indent="-171450">
              <a:buClr>
                <a:schemeClr val="accent1"/>
              </a:buClr>
              <a:buSzPct val="109000"/>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1pPr>
            <a:lvl2pPr marL="461963" indent="-225425">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2pPr>
            <a:lvl3pPr marL="67945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3pPr>
            <a:lvl4pPr marL="917575"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4pPr>
            <a:lvl5pPr marL="114300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0"/>
          <p:cNvSpPr>
            <a:spLocks noGrp="1"/>
          </p:cNvSpPr>
          <p:nvPr>
            <p:ph sz="quarter" idx="12"/>
          </p:nvPr>
        </p:nvSpPr>
        <p:spPr>
          <a:xfrm>
            <a:off x="4648200" y="1657350"/>
            <a:ext cx="4038600" cy="2971800"/>
          </a:xfrm>
          <a:prstGeom prst="rect">
            <a:avLst/>
          </a:prstGeom>
        </p:spPr>
        <p:txBody>
          <a:bodyPr>
            <a:normAutofit/>
          </a:bodyPr>
          <a:lstStyle>
            <a:lvl1pPr marL="171450" indent="-171450">
              <a:buClr>
                <a:schemeClr val="accent1"/>
              </a:buClr>
              <a:buSzPct val="109000"/>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1pPr>
            <a:lvl2pPr marL="461963" indent="-225425">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2pPr>
            <a:lvl3pPr marL="67945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3pPr>
            <a:lvl4pPr marL="917575"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4pPr>
            <a:lvl5pPr marL="114300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8"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2510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5"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21399289"/>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4887913"/>
            <a:ext cx="533400" cy="274637"/>
          </a:xfrm>
          <a:prstGeom prst="rect">
            <a:avLst/>
          </a:prstGeom>
        </p:spPr>
        <p:txBody>
          <a:bodyPr/>
          <a:lstStyle/>
          <a:p>
            <a:fld id="{1910CB5C-FA00-44BC-8C81-665BD0303758}" type="slidenum">
              <a:rPr lang="en-US" smtClean="0">
                <a:solidFill>
                  <a:srgbClr val="808080"/>
                </a:solidFill>
              </a:rPr>
              <a:pPr/>
              <a:t>‹#›</a:t>
            </a:fld>
            <a:endParaRPr lang="en-US" dirty="0">
              <a:solidFill>
                <a:srgbClr val="808080"/>
              </a:solidFill>
            </a:endParaRPr>
          </a:p>
        </p:txBody>
      </p:sp>
    </p:spTree>
    <p:extLst>
      <p:ext uri="{BB962C8B-B14F-4D97-AF65-F5344CB8AC3E}">
        <p14:creationId xmlns:p14="http://schemas.microsoft.com/office/powerpoint/2010/main" val="51572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81" name="Picture 3" descr="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5_Section blue">
    <p:spTree>
      <p:nvGrpSpPr>
        <p:cNvPr id="1" name=""/>
        <p:cNvGrpSpPr/>
        <p:nvPr/>
      </p:nvGrpSpPr>
      <p:grpSpPr>
        <a:xfrm>
          <a:off x="0" y="0"/>
          <a:ext cx="0" cy="0"/>
          <a:chOff x="0" y="0"/>
          <a:chExt cx="0" cy="0"/>
        </a:xfrm>
      </p:grpSpPr>
      <p:pic>
        <p:nvPicPr>
          <p:cNvPr id="89" name="Picture 2" descr="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90" name="Title Text"/>
          <p:cNvSpPr txBox="1">
            <a:spLocks noGrp="1"/>
          </p:cNvSpPr>
          <p:nvPr>
            <p:ph type="title"/>
          </p:nvPr>
        </p:nvSpPr>
        <p:spPr>
          <a:prstGeom prst="rect">
            <a:avLst/>
          </a:prstGeom>
        </p:spPr>
        <p:txBody>
          <a:bodyPr/>
          <a:lstStyle/>
          <a:p>
            <a:r>
              <a:t>Title Text</a:t>
            </a:r>
          </a:p>
        </p:txBody>
      </p:sp>
      <p:sp>
        <p:nvSpPr>
          <p:cNvPr id="9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65532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8_Section blue">
    <p:spTree>
      <p:nvGrpSpPr>
        <p:cNvPr id="1" name=""/>
        <p:cNvGrpSpPr/>
        <p:nvPr/>
      </p:nvGrpSpPr>
      <p:grpSpPr>
        <a:xfrm>
          <a:off x="0" y="0"/>
          <a:ext cx="0" cy="0"/>
          <a:chOff x="0" y="0"/>
          <a:chExt cx="0" cy="0"/>
        </a:xfrm>
      </p:grpSpPr>
      <p:pic>
        <p:nvPicPr>
          <p:cNvPr id="99" name="Picture 6" descr="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100" name="Title Text"/>
          <p:cNvSpPr txBox="1">
            <a:spLocks noGrp="1"/>
          </p:cNvSpPr>
          <p:nvPr>
            <p:ph type="title"/>
          </p:nvPr>
        </p:nvSpPr>
        <p:spPr>
          <a:prstGeom prst="rect">
            <a:avLst/>
          </a:prstGeom>
        </p:spPr>
        <p:txBody>
          <a:bodyPr/>
          <a:lstStyle/>
          <a:p>
            <a:r>
              <a:t>Title Text</a:t>
            </a:r>
          </a:p>
        </p:txBody>
      </p:sp>
      <p:sp>
        <p:nvSpPr>
          <p:cNvPr id="10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xfrm>
            <a:off x="6553200" y="4627562"/>
            <a:ext cx="2133600" cy="2794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logo only">
    <p:spTree>
      <p:nvGrpSpPr>
        <p:cNvPr id="1" name=""/>
        <p:cNvGrpSpPr/>
        <p:nvPr/>
      </p:nvGrpSpPr>
      <p:grpSpPr>
        <a:xfrm>
          <a:off x="0" y="0"/>
          <a:ext cx="0" cy="0"/>
          <a:chOff x="0" y="0"/>
          <a:chExt cx="0" cy="0"/>
        </a:xfrm>
      </p:grpSpPr>
      <p:pic>
        <p:nvPicPr>
          <p:cNvPr id="109" name="Picture 3" descr="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1" name="Title Text"/>
          <p:cNvSpPr txBox="1">
            <a:spLocks noGrp="1"/>
          </p:cNvSpPr>
          <p:nvPr>
            <p:ph type="title"/>
          </p:nvPr>
        </p:nvSpPr>
        <p:spPr>
          <a:prstGeom prst="rect">
            <a:avLst/>
          </a:prstGeom>
        </p:spPr>
        <p:txBody>
          <a:bodyPr/>
          <a:lstStyle/>
          <a:p>
            <a:r>
              <a:t>Title Text</a:t>
            </a:r>
          </a:p>
        </p:txBody>
      </p:sp>
      <p:sp>
        <p:nvSpPr>
          <p:cNvPr id="1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0" y="4917880"/>
            <a:ext cx="231277" cy="214702"/>
          </a:xfrm>
          <a:prstGeom prst="rect">
            <a:avLst/>
          </a:prstGeom>
          <a:ln w="12700">
            <a:miter lim="400000"/>
          </a:ln>
        </p:spPr>
        <p:txBody>
          <a:bodyPr wrap="none" lIns="45719" rIns="45719" anchor="ctr">
            <a:spAutoFit/>
          </a:bodyPr>
          <a:lstStyle>
            <a:lvl1pPr>
              <a:defRPr sz="900">
                <a:solidFill>
                  <a:srgbClr val="808080"/>
                </a:solidFill>
                <a:latin typeface="Arial"/>
                <a:ea typeface="Arial"/>
                <a:cs typeface="Arial"/>
                <a:sym typeface="Arial"/>
              </a:defRPr>
            </a:lvl1pPr>
          </a:lstStyle>
          <a:p>
            <a:fld id="{86CB4B4D-7CA3-9044-876B-883B54F8677D}" type="slidenum">
              <a:t>‹#›</a:t>
            </a:fld>
            <a:endParaRPr/>
          </a:p>
        </p:txBody>
      </p:sp>
      <p:sp>
        <p:nvSpPr>
          <p:cNvPr id="3" name="Title Text"/>
          <p:cNvSpPr txBox="1">
            <a:spLocks noGrp="1"/>
          </p:cNvSpPr>
          <p:nvPr>
            <p:ph type="title"/>
          </p:nvPr>
        </p:nvSpPr>
        <p:spPr>
          <a:xfrm>
            <a:off x="457200" y="285750"/>
            <a:ext cx="8229600" cy="841376"/>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Title Text</a:t>
            </a:r>
          </a:p>
        </p:txBody>
      </p:sp>
      <p:sp>
        <p:nvSpPr>
          <p:cNvPr id="4" name="Body Level One…"/>
          <p:cNvSpPr txBox="1">
            <a:spLocks noGrp="1"/>
          </p:cNvSpPr>
          <p:nvPr>
            <p:ph type="body" idx="1"/>
          </p:nvPr>
        </p:nvSpPr>
        <p:spPr>
          <a:xfrm>
            <a:off x="457200" y="1200150"/>
            <a:ext cx="8153400" cy="32766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pic>
        <p:nvPicPr>
          <p:cNvPr id="5" name="Picture 3" descr="Picture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01000" y="4704024"/>
            <a:ext cx="1009650" cy="367777"/>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transition spd="med"/>
  <p:txStyles>
    <p:titleStyle>
      <a:lvl1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chemeClr val="accent5"/>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chemeClr val="accent5"/>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chemeClr val="accent5"/>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chemeClr val="accent5"/>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chemeClr val="accent5"/>
          </a:solidFill>
          <a:uFillTx/>
          <a:latin typeface="Arial"/>
          <a:ea typeface="Arial"/>
          <a:cs typeface="Arial"/>
          <a:sym typeface="Arial"/>
        </a:defRPr>
      </a:lvl5pPr>
      <a:lvl6pPr marL="0" marR="0" indent="457200" algn="l" defTabSz="914400" rtl="0" latinLnBrk="0">
        <a:lnSpc>
          <a:spcPct val="100000"/>
        </a:lnSpc>
        <a:spcBef>
          <a:spcPts val="0"/>
        </a:spcBef>
        <a:spcAft>
          <a:spcPts val="0"/>
        </a:spcAft>
        <a:buClrTx/>
        <a:buSzTx/>
        <a:buFontTx/>
        <a:buNone/>
        <a:tabLst/>
        <a:defRPr sz="3200" b="1" i="0" u="none" strike="noStrike" cap="none" spc="0" baseline="0">
          <a:ln>
            <a:noFill/>
          </a:ln>
          <a:solidFill>
            <a:schemeClr val="accent5"/>
          </a:solidFill>
          <a:uFillTx/>
          <a:latin typeface="Arial"/>
          <a:ea typeface="Arial"/>
          <a:cs typeface="Arial"/>
          <a:sym typeface="Arial"/>
        </a:defRPr>
      </a:lvl6pPr>
      <a:lvl7pPr marL="0" marR="0" indent="914400" algn="l" defTabSz="914400" rtl="0" latinLnBrk="0">
        <a:lnSpc>
          <a:spcPct val="100000"/>
        </a:lnSpc>
        <a:spcBef>
          <a:spcPts val="0"/>
        </a:spcBef>
        <a:spcAft>
          <a:spcPts val="0"/>
        </a:spcAft>
        <a:buClrTx/>
        <a:buSzTx/>
        <a:buFontTx/>
        <a:buNone/>
        <a:tabLst/>
        <a:defRPr sz="3200" b="1" i="0" u="none" strike="noStrike" cap="none" spc="0" baseline="0">
          <a:ln>
            <a:noFill/>
          </a:ln>
          <a:solidFill>
            <a:schemeClr val="accent5"/>
          </a:solidFill>
          <a:uFillTx/>
          <a:latin typeface="Arial"/>
          <a:ea typeface="Arial"/>
          <a:cs typeface="Arial"/>
          <a:sym typeface="Arial"/>
        </a:defRPr>
      </a:lvl7pPr>
      <a:lvl8pPr marL="0" marR="0" indent="1371600" algn="l" defTabSz="914400" rtl="0" latinLnBrk="0">
        <a:lnSpc>
          <a:spcPct val="100000"/>
        </a:lnSpc>
        <a:spcBef>
          <a:spcPts val="0"/>
        </a:spcBef>
        <a:spcAft>
          <a:spcPts val="0"/>
        </a:spcAft>
        <a:buClrTx/>
        <a:buSzTx/>
        <a:buFontTx/>
        <a:buNone/>
        <a:tabLst/>
        <a:defRPr sz="3200" b="1" i="0" u="none" strike="noStrike" cap="none" spc="0" baseline="0">
          <a:ln>
            <a:noFill/>
          </a:ln>
          <a:solidFill>
            <a:schemeClr val="accent5"/>
          </a:solidFill>
          <a:uFillTx/>
          <a:latin typeface="Arial"/>
          <a:ea typeface="Arial"/>
          <a:cs typeface="Arial"/>
          <a:sym typeface="Arial"/>
        </a:defRPr>
      </a:lvl8pPr>
      <a:lvl9pPr marL="0" marR="0" indent="1828800" algn="l" defTabSz="914400" rtl="0" latinLnBrk="0">
        <a:lnSpc>
          <a:spcPct val="100000"/>
        </a:lnSpc>
        <a:spcBef>
          <a:spcPts val="0"/>
        </a:spcBef>
        <a:spcAft>
          <a:spcPts val="0"/>
        </a:spcAft>
        <a:buClrTx/>
        <a:buSzTx/>
        <a:buFontTx/>
        <a:buNone/>
        <a:tabLst/>
        <a:defRPr sz="3200" b="1" i="0" u="none" strike="noStrike" cap="none" spc="0" baseline="0">
          <a:ln>
            <a:noFill/>
          </a:ln>
          <a:solidFill>
            <a:schemeClr val="accent5"/>
          </a:solidFill>
          <a:uFillTx/>
          <a:latin typeface="Arial"/>
          <a:ea typeface="Arial"/>
          <a:cs typeface="Arial"/>
          <a:sym typeface="Arial"/>
        </a:defRPr>
      </a:lvl9pPr>
    </p:titleStyle>
    <p:bodyStyle>
      <a:lvl1pPr marL="171450" marR="0" indent="-171450" algn="l" defTabSz="914400" rtl="0" latinLnBrk="0">
        <a:lnSpc>
          <a:spcPct val="100000"/>
        </a:lnSpc>
        <a:spcBef>
          <a:spcPts val="500"/>
        </a:spcBef>
        <a:spcAft>
          <a:spcPts val="0"/>
        </a:spcAft>
        <a:buClr>
          <a:schemeClr val="accent1"/>
        </a:buClr>
        <a:buSzPct val="120000"/>
        <a:buFont typeface="Arial"/>
        <a:buChar char="•"/>
        <a:tabLst/>
        <a:defRPr sz="2400" b="0" i="0" u="none" strike="noStrike" cap="none" spc="0" baseline="0">
          <a:ln>
            <a:noFill/>
          </a:ln>
          <a:solidFill>
            <a:schemeClr val="accent6"/>
          </a:solidFill>
          <a:uFillTx/>
          <a:latin typeface="Arial"/>
          <a:ea typeface="Arial"/>
          <a:cs typeface="Arial"/>
          <a:sym typeface="Arial"/>
        </a:defRPr>
      </a:lvl1pPr>
      <a:lvl2pPr marL="436562" marR="0" indent="-209549"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2pPr>
      <a:lvl3pPr marL="694267" marR="0" indent="-243417"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3pPr>
      <a:lvl4pPr marL="969433" marR="0" indent="-220133"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4pPr>
      <a:lvl5pPr marL="1203325" marR="0" indent="-228600"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5pPr>
      <a:lvl6pPr marL="2560320" marR="0" indent="-274320"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6pPr>
      <a:lvl7pPr marL="3017520" marR="0" indent="-274320"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7pPr>
      <a:lvl8pPr marL="3474720" marR="0" indent="-274320"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8pPr>
      <a:lvl9pPr marL="3931920" marR="0" indent="-274320"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9pPr>
    </p:bodyStyle>
    <p:otherStyle>
      <a:lvl1pPr marL="0" marR="0" indent="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5pPr>
      <a:lvl6pPr marL="0" marR="0" indent="228600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6pPr>
      <a:lvl7pPr marL="0" marR="0" indent="274320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7pPr>
      <a:lvl8pPr marL="0" marR="0" indent="320040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8pPr>
      <a:lvl9pPr marL="0" marR="0" indent="3657600" algn="l"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42958C-782C-004A-8D46-91288413C21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pPr eaLnBrk="0" fontAlgn="base">
              <a:spcBef>
                <a:spcPct val="0"/>
              </a:spcBef>
              <a:spcAft>
                <a:spcPct val="0"/>
              </a:spcAft>
            </a:pPr>
            <a:fld id="{1910CB5C-FA00-44BC-8C81-665BD0303758}" type="slidenum">
              <a:rPr lang="en-US" kern="1200" smtClean="0">
                <a:solidFill>
                  <a:srgbClr val="808080"/>
                </a:solidFill>
                <a:ea typeface="Geneva" pitchFamily="123" charset="-128"/>
              </a:rPr>
              <a:pPr eaLnBrk="0" fontAlgn="base">
                <a:spcBef>
                  <a:spcPct val="0"/>
                </a:spcBef>
                <a:spcAft>
                  <a:spcPct val="0"/>
                </a:spcAft>
              </a:pPr>
              <a:t>‹#›</a:t>
            </a:fld>
            <a:endParaRPr lang="en-US" kern="1200" dirty="0">
              <a:solidFill>
                <a:srgbClr val="808080"/>
              </a:solidFill>
              <a:ea typeface="Geneva" pitchFamily="123" charset="-128"/>
            </a:endParaRPr>
          </a:p>
        </p:txBody>
      </p:sp>
    </p:spTree>
    <p:extLst>
      <p:ext uri="{BB962C8B-B14F-4D97-AF65-F5344CB8AC3E}">
        <p14:creationId xmlns:p14="http://schemas.microsoft.com/office/powerpoint/2010/main" val="3110984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0080FF"/>
          </a:solidFill>
          <a:latin typeface="+mj-lt"/>
          <a:ea typeface="+mj-ea"/>
          <a:cs typeface="Geneva"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p:titleStyle>
    <p:bodyStyle>
      <a:lvl1pPr marL="342900" indent="-3429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cs typeface="Geneva" charset="0"/>
        </a:defRPr>
      </a:lvl1pPr>
      <a:lvl2pPr marL="742950" indent="-28575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2pPr>
      <a:lvl3pPr marL="11430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42958C-782C-004A-8D46-91288413C21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pPr eaLnBrk="0" fontAlgn="base">
              <a:spcBef>
                <a:spcPct val="0"/>
              </a:spcBef>
              <a:spcAft>
                <a:spcPct val="0"/>
              </a:spcAft>
            </a:pPr>
            <a:fld id="{1910CB5C-FA00-44BC-8C81-665BD0303758}" type="slidenum">
              <a:rPr lang="en-US" kern="1200" smtClean="0">
                <a:solidFill>
                  <a:srgbClr val="808080"/>
                </a:solidFill>
                <a:ea typeface="Geneva" pitchFamily="123" charset="-128"/>
              </a:rPr>
              <a:pPr eaLnBrk="0" fontAlgn="base">
                <a:spcBef>
                  <a:spcPct val="0"/>
                </a:spcBef>
                <a:spcAft>
                  <a:spcPct val="0"/>
                </a:spcAft>
              </a:pPr>
              <a:t>‹#›</a:t>
            </a:fld>
            <a:endParaRPr lang="en-US" kern="1200" dirty="0">
              <a:solidFill>
                <a:srgbClr val="808080"/>
              </a:solidFill>
              <a:ea typeface="Geneva" pitchFamily="123" charset="-128"/>
            </a:endParaRPr>
          </a:p>
        </p:txBody>
      </p:sp>
    </p:spTree>
    <p:extLst>
      <p:ext uri="{BB962C8B-B14F-4D97-AF65-F5344CB8AC3E}">
        <p14:creationId xmlns:p14="http://schemas.microsoft.com/office/powerpoint/2010/main" val="2187598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0080FF"/>
          </a:solidFill>
          <a:latin typeface="+mj-lt"/>
          <a:ea typeface="+mj-ea"/>
          <a:cs typeface="Geneva"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p:titleStyle>
    <p:bodyStyle>
      <a:lvl1pPr marL="342900" indent="-3429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cs typeface="Geneva" charset="0"/>
        </a:defRPr>
      </a:lvl1pPr>
      <a:lvl2pPr marL="742950" indent="-28575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2pPr>
      <a:lvl3pPr marL="11430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42958C-782C-004A-8D46-91288413C21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pPr eaLnBrk="0" fontAlgn="base">
              <a:spcBef>
                <a:spcPct val="0"/>
              </a:spcBef>
              <a:spcAft>
                <a:spcPct val="0"/>
              </a:spcAft>
            </a:pPr>
            <a:fld id="{1910CB5C-FA00-44BC-8C81-665BD0303758}" type="slidenum">
              <a:rPr lang="en-US" kern="1200" smtClean="0">
                <a:solidFill>
                  <a:srgbClr val="808080"/>
                </a:solidFill>
                <a:ea typeface="Geneva" pitchFamily="123" charset="-128"/>
              </a:rPr>
              <a:pPr eaLnBrk="0" fontAlgn="base">
                <a:spcBef>
                  <a:spcPct val="0"/>
                </a:spcBef>
                <a:spcAft>
                  <a:spcPct val="0"/>
                </a:spcAft>
              </a:pPr>
              <a:t>‹#›</a:t>
            </a:fld>
            <a:endParaRPr lang="en-US" kern="1200" dirty="0">
              <a:solidFill>
                <a:srgbClr val="808080"/>
              </a:solidFill>
              <a:ea typeface="Geneva" pitchFamily="123" charset="-128"/>
            </a:endParaRPr>
          </a:p>
        </p:txBody>
      </p:sp>
    </p:spTree>
    <p:extLst>
      <p:ext uri="{BB962C8B-B14F-4D97-AF65-F5344CB8AC3E}">
        <p14:creationId xmlns:p14="http://schemas.microsoft.com/office/powerpoint/2010/main" val="6821053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0080FF"/>
          </a:solidFill>
          <a:latin typeface="+mj-lt"/>
          <a:ea typeface="+mj-ea"/>
          <a:cs typeface="Geneva"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p:titleStyle>
    <p:bodyStyle>
      <a:lvl1pPr marL="342900" indent="-3429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cs typeface="Geneva" charset="0"/>
        </a:defRPr>
      </a:lvl1pPr>
      <a:lvl2pPr marL="742950" indent="-28575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2pPr>
      <a:lvl3pPr marL="11430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42958C-782C-004A-8D46-91288413C21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pPr eaLnBrk="0" fontAlgn="base">
              <a:spcBef>
                <a:spcPct val="0"/>
              </a:spcBef>
              <a:spcAft>
                <a:spcPct val="0"/>
              </a:spcAft>
            </a:pPr>
            <a:fld id="{1910CB5C-FA00-44BC-8C81-665BD0303758}" type="slidenum">
              <a:rPr lang="en-US" kern="1200" smtClean="0">
                <a:solidFill>
                  <a:srgbClr val="808080"/>
                </a:solidFill>
                <a:ea typeface="Geneva" pitchFamily="123" charset="-128"/>
              </a:rPr>
              <a:pPr eaLnBrk="0" fontAlgn="base">
                <a:spcBef>
                  <a:spcPct val="0"/>
                </a:spcBef>
                <a:spcAft>
                  <a:spcPct val="0"/>
                </a:spcAft>
              </a:pPr>
              <a:t>‹#›</a:t>
            </a:fld>
            <a:endParaRPr lang="en-US" kern="1200" dirty="0">
              <a:solidFill>
                <a:srgbClr val="808080"/>
              </a:solidFill>
              <a:ea typeface="Geneva" pitchFamily="123" charset="-128"/>
            </a:endParaRPr>
          </a:p>
        </p:txBody>
      </p:sp>
    </p:spTree>
    <p:extLst>
      <p:ext uri="{BB962C8B-B14F-4D97-AF65-F5344CB8AC3E}">
        <p14:creationId xmlns:p14="http://schemas.microsoft.com/office/powerpoint/2010/main" val="34480648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eaLnBrk="0" fontAlgn="base" hangingPunct="0">
        <a:spcBef>
          <a:spcPct val="0"/>
        </a:spcBef>
        <a:spcAft>
          <a:spcPct val="0"/>
        </a:spcAft>
        <a:defRPr sz="3200" b="1">
          <a:solidFill>
            <a:srgbClr val="0080FF"/>
          </a:solidFill>
          <a:latin typeface="+mj-lt"/>
          <a:ea typeface="+mj-ea"/>
          <a:cs typeface="Geneva"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p:titleStyle>
    <p:bodyStyle>
      <a:lvl1pPr marL="342900" indent="-3429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cs typeface="Geneva" charset="0"/>
        </a:defRPr>
      </a:lvl1pPr>
      <a:lvl2pPr marL="742950" indent="-28575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2pPr>
      <a:lvl3pPr marL="11430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12.wdp"/><Relationship Id="rId5" Type="http://schemas.openxmlformats.org/officeDocument/2006/relationships/image" Target="../media/image26.png"/><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hyperlink" Target="https://www.youtube.com/watch?v=Vx0yAS2u8g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microsoft.com/office/2007/relationships/hdphoto" Target="../media/hdphoto13.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microsoft.com/office/2007/relationships/hdphoto" Target="../media/hdphoto14.wdp"/><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microsoft.com/office/2007/relationships/hdphoto" Target="../media/hdphoto15.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hyperlink" Target="https://www.youtube.com/watch?v=O8sd_juIjU8&amp;feature=youtu.b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hyperlink" Target="https://www.youtube.com/watch?v=X3XgIueu4xk&amp;feature=youtu.b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9.png"/><Relationship Id="rId15" Type="http://schemas.microsoft.com/office/2007/relationships/hdphoto" Target="../media/hdphoto6.wdp"/><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1.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microsoft.com/office/2007/relationships/hdphoto" Target="../media/hdphoto5.wdp"/><Relationship Id="rId17" Type="http://schemas.microsoft.com/office/2007/relationships/hdphoto" Target="../media/hdphoto8.wdp"/><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16.png"/><Relationship Id="rId15" Type="http://schemas.microsoft.com/office/2007/relationships/hdphoto" Target="../media/hdphoto6.wdp"/><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1.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9.wdp"/></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3110"/>
            <a:ext cx="9144000" cy="733425"/>
          </a:xfrm>
        </p:spPr>
        <p:txBody>
          <a:bodyPr/>
          <a:lstStyle/>
          <a:p>
            <a:r>
              <a:rPr lang="en-US" dirty="0" smtClean="0"/>
              <a:t>Renewable energy challenge</a:t>
            </a:r>
            <a:endParaRPr lang="en-US" dirty="0"/>
          </a:p>
        </p:txBody>
      </p:sp>
      <p:sp>
        <p:nvSpPr>
          <p:cNvPr id="3" name="Subtitle 2"/>
          <p:cNvSpPr txBox="1">
            <a:spLocks noGrp="1"/>
          </p:cNvSpPr>
          <p:nvPr>
            <p:ph type="subTitle" sz="quarter" idx="1"/>
          </p:nvPr>
        </p:nvSpPr>
        <p:spPr>
          <a:xfrm>
            <a:off x="1639824" y="2793111"/>
            <a:ext cx="5791200" cy="762000"/>
          </a:xfrm>
          <a:prstGeom prst="rect">
            <a:avLst/>
          </a:prstGeom>
        </p:spPr>
        <p:txBody>
          <a:bodyPr/>
          <a:lstStyle>
            <a:lvl1pPr>
              <a:defRPr>
                <a:solidFill>
                  <a:srgbClr val="000000"/>
                </a:solidFill>
              </a:defRPr>
            </a:lvl1pPr>
          </a:lstStyle>
          <a:p>
            <a:r>
              <a:rPr lang="en-US" dirty="0">
                <a:solidFill>
                  <a:schemeClr val="accent6"/>
                </a:solidFill>
              </a:rPr>
              <a:t>An </a:t>
            </a:r>
            <a:r>
              <a:rPr lang="en-US" dirty="0" smtClean="0">
                <a:solidFill>
                  <a:schemeClr val="accent6"/>
                </a:solidFill>
              </a:rPr>
              <a:t>energizing </a:t>
            </a:r>
            <a:r>
              <a:rPr lang="en-US" dirty="0">
                <a:solidFill>
                  <a:schemeClr val="accent6"/>
                </a:solidFill>
              </a:rPr>
              <a:t>p</a:t>
            </a:r>
            <a:r>
              <a:rPr lang="en-US" dirty="0" smtClean="0">
                <a:solidFill>
                  <a:schemeClr val="accent6"/>
                </a:solidFill>
              </a:rPr>
              <a:t>roject</a:t>
            </a:r>
            <a:endParaRPr dirty="0">
              <a:solidFill>
                <a:schemeClr val="accent6"/>
              </a:solidFill>
            </a:endParaRPr>
          </a:p>
        </p:txBody>
      </p:sp>
    </p:spTree>
    <p:extLst>
      <p:ext uri="{BB962C8B-B14F-4D97-AF65-F5344CB8AC3E}">
        <p14:creationId xmlns:p14="http://schemas.microsoft.com/office/powerpoint/2010/main" val="329765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itle 1"/>
          <p:cNvSpPr txBox="1">
            <a:spLocks noGrp="1"/>
          </p:cNvSpPr>
          <p:nvPr>
            <p:ph type="title"/>
          </p:nvPr>
        </p:nvSpPr>
        <p:spPr>
          <a:xfrm>
            <a:off x="457200" y="285750"/>
            <a:ext cx="8229600" cy="841376"/>
          </a:xfrm>
          <a:prstGeom prst="rect">
            <a:avLst/>
          </a:prstGeom>
        </p:spPr>
        <p:txBody>
          <a:bodyPr/>
          <a:lstStyle/>
          <a:p>
            <a:r>
              <a:rPr lang="en-US" dirty="0" smtClean="0"/>
              <a:t>Renewables vs. fossil fuels</a:t>
            </a:r>
            <a:endParaRPr dirty="0"/>
          </a:p>
        </p:txBody>
      </p:sp>
      <p:sp>
        <p:nvSpPr>
          <p:cNvPr id="179" name="Content Placeholder 2"/>
          <p:cNvSpPr txBox="1">
            <a:spLocks noGrp="1"/>
          </p:cNvSpPr>
          <p:nvPr>
            <p:ph type="body" idx="1"/>
          </p:nvPr>
        </p:nvSpPr>
        <p:spPr>
          <a:xfrm>
            <a:off x="457200" y="889799"/>
            <a:ext cx="8476925" cy="3577796"/>
          </a:xfrm>
          <a:prstGeom prst="rect">
            <a:avLst/>
          </a:prstGeom>
        </p:spPr>
        <p:txBody>
          <a:bodyPr>
            <a:noAutofit/>
          </a:bodyPr>
          <a:lstStyle/>
          <a:p>
            <a:pPr marL="0" indent="0">
              <a:lnSpc>
                <a:spcPct val="120000"/>
              </a:lnSpc>
              <a:spcBef>
                <a:spcPts val="600"/>
              </a:spcBef>
              <a:buSzTx/>
              <a:buNone/>
              <a:defRPr sz="1600"/>
            </a:pPr>
            <a:r>
              <a:rPr sz="1900" dirty="0"/>
              <a:t>Coal is </a:t>
            </a:r>
            <a:r>
              <a:rPr sz="1900" dirty="0" smtClean="0"/>
              <a:t>NOT </a:t>
            </a:r>
            <a:r>
              <a:rPr sz="1900" dirty="0"/>
              <a:t>a renewable </a:t>
            </a:r>
            <a:r>
              <a:rPr sz="1900" dirty="0" smtClean="0"/>
              <a:t>resource</a:t>
            </a:r>
            <a:r>
              <a:rPr lang="en-US" sz="1900" dirty="0" smtClean="0"/>
              <a:t> – it’s a fossil fuel</a:t>
            </a:r>
            <a:r>
              <a:rPr sz="1900" dirty="0" smtClean="0"/>
              <a:t>. </a:t>
            </a:r>
            <a:r>
              <a:rPr sz="1900" dirty="0"/>
              <a:t>Silicon from sand is a key component of photovoltaic cells (</a:t>
            </a:r>
            <a:r>
              <a:rPr sz="1900" dirty="0" smtClean="0"/>
              <a:t>PVs)</a:t>
            </a:r>
            <a:r>
              <a:rPr lang="en-US" sz="1900" dirty="0" smtClean="0"/>
              <a:t>, which </a:t>
            </a:r>
            <a:r>
              <a:rPr sz="1900" dirty="0" smtClean="0"/>
              <a:t>create </a:t>
            </a:r>
            <a:r>
              <a:rPr sz="1900" dirty="0"/>
              <a:t>electricity from solar energy. How many tons of coal are required to produce as much electricity as the number of PVs that can be created from </a:t>
            </a:r>
            <a:r>
              <a:rPr lang="en-US" sz="1900" dirty="0" smtClean="0"/>
              <a:t>just </a:t>
            </a:r>
            <a:r>
              <a:rPr sz="1900" dirty="0" smtClean="0"/>
              <a:t>one </a:t>
            </a:r>
            <a:r>
              <a:rPr sz="1900" dirty="0"/>
              <a:t>ton of sand?  </a:t>
            </a:r>
          </a:p>
          <a:p>
            <a:pPr marL="342900" indent="-342900">
              <a:spcBef>
                <a:spcPts val="600"/>
              </a:spcBef>
              <a:buFontTx/>
              <a:buAutoNum type="alphaUcPeriod"/>
              <a:defRPr sz="1600"/>
            </a:pPr>
            <a:r>
              <a:rPr sz="1900" dirty="0"/>
              <a:t>50,000 tons</a:t>
            </a:r>
          </a:p>
          <a:p>
            <a:pPr marL="342900" indent="-342900">
              <a:spcBef>
                <a:spcPts val="600"/>
              </a:spcBef>
              <a:buFontTx/>
              <a:buAutoNum type="alphaUcPeriod"/>
              <a:defRPr sz="1600"/>
            </a:pPr>
            <a:r>
              <a:rPr sz="1900" dirty="0"/>
              <a:t>100,000 tons</a:t>
            </a:r>
          </a:p>
          <a:p>
            <a:pPr marL="342900" indent="-342900">
              <a:spcBef>
                <a:spcPts val="600"/>
              </a:spcBef>
              <a:buFontTx/>
              <a:buAutoNum type="alphaUcPeriod"/>
              <a:defRPr sz="1600"/>
            </a:pPr>
            <a:r>
              <a:rPr sz="1900" dirty="0"/>
              <a:t>250,000 tons</a:t>
            </a:r>
          </a:p>
          <a:p>
            <a:pPr marL="342900" indent="-342900">
              <a:spcBef>
                <a:spcPts val="600"/>
              </a:spcBef>
              <a:buFontTx/>
              <a:buAutoNum type="alphaUcPeriod"/>
              <a:defRPr sz="1600"/>
            </a:pPr>
            <a:r>
              <a:rPr sz="1900" dirty="0"/>
              <a:t>500,000 tons</a:t>
            </a:r>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127000"/>
                    </a14:imgEffect>
                  </a14:imgLayer>
                </a14:imgProps>
              </a:ext>
              <a:ext uri="{28A0092B-C50C-407E-A947-70E740481C1C}">
                <a14:useLocalDpi xmlns:a14="http://schemas.microsoft.com/office/drawing/2010/main"/>
              </a:ext>
            </a:extLst>
          </a:blip>
          <a:srcRect r="58859"/>
          <a:stretch/>
        </p:blipFill>
        <p:spPr>
          <a:xfrm>
            <a:off x="5649903" y="2516286"/>
            <a:ext cx="2290403" cy="2157284"/>
          </a:xfrm>
          <a:prstGeom prst="rect">
            <a:avLst/>
          </a:prstGeom>
          <a:ln>
            <a:noFill/>
          </a:ln>
          <a:effectLst>
            <a:softEdge rad="112500"/>
          </a:effectLst>
        </p:spPr>
      </p:pic>
      <p:sp>
        <p:nvSpPr>
          <p:cNvPr id="4" name="TextBox 3"/>
          <p:cNvSpPr txBox="1"/>
          <p:nvPr/>
        </p:nvSpPr>
        <p:spPr>
          <a:xfrm>
            <a:off x="5741346" y="3243265"/>
            <a:ext cx="2107515" cy="400108"/>
          </a:xfrm>
          <a:prstGeom prst="rect">
            <a:avLst/>
          </a:prstGeom>
          <a:solidFill>
            <a:schemeClr val="bg1">
              <a:alpha val="50000"/>
            </a:schemeClr>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000" b="1" dirty="0" smtClean="0">
                <a:solidFill>
                  <a:srgbClr val="FDC70B"/>
                </a:solidFill>
                <a:effectLst>
                  <a:outerShdw blurRad="50800" dist="38100" dir="2700000" algn="tl" rotWithShape="0">
                    <a:prstClr val="black">
                      <a:alpha val="40000"/>
                    </a:prstClr>
                  </a:outerShdw>
                </a:effectLst>
                <a:latin typeface="Arial"/>
                <a:cs typeface="Arial"/>
              </a:rPr>
              <a:t>?? tons </a:t>
            </a:r>
            <a:r>
              <a:rPr lang="en-US" sz="2000" b="1" dirty="0">
                <a:solidFill>
                  <a:srgbClr val="FDC70B"/>
                </a:solidFill>
                <a:effectLst>
                  <a:outerShdw blurRad="50800" dist="38100" dir="2700000" algn="tl" rotWithShape="0">
                    <a:prstClr val="black">
                      <a:alpha val="40000"/>
                    </a:prstClr>
                  </a:outerShdw>
                </a:effectLst>
                <a:latin typeface="Arial"/>
                <a:cs typeface="Arial"/>
              </a:rPr>
              <a:t>of coal</a:t>
            </a:r>
            <a:endParaRPr kumimoji="0" lang="en-US" sz="2000" b="1" i="0" u="none" strike="noStrike" cap="none" spc="0" normalizeH="0" baseline="0" dirty="0">
              <a:ln>
                <a:noFill/>
              </a:ln>
              <a:solidFill>
                <a:srgbClr val="FDC70B"/>
              </a:solidFill>
              <a:effectLst>
                <a:outerShdw blurRad="50800" dist="38100" dir="2700000" algn="tl" rotWithShape="0">
                  <a:prstClr val="black">
                    <a:alpha val="40000"/>
                  </a:prstClr>
                </a:outerShdw>
              </a:effectLst>
              <a:uFillTx/>
              <a:latin typeface="Arial"/>
              <a:cs typeface="Arial"/>
              <a:sym typeface="Calibri"/>
            </a:endParaRPr>
          </a:p>
        </p:txBody>
      </p:sp>
      <p:grpSp>
        <p:nvGrpSpPr>
          <p:cNvPr id="7" name="Group 6"/>
          <p:cNvGrpSpPr/>
          <p:nvPr/>
        </p:nvGrpSpPr>
        <p:grpSpPr>
          <a:xfrm>
            <a:off x="2972034" y="2539690"/>
            <a:ext cx="2157752" cy="2180594"/>
            <a:chOff x="5352410" y="2742243"/>
            <a:chExt cx="2157752" cy="2180594"/>
          </a:xfrm>
        </p:grpSpPr>
        <p:pic>
          <p:nvPicPr>
            <p:cNvPr id="6" name="Picture 5"/>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134000"/>
                      </a14:imgEffect>
                    </a14:imgLayer>
                  </a14:imgProps>
                </a:ext>
                <a:ext uri="{28A0092B-C50C-407E-A947-70E740481C1C}">
                  <a14:useLocalDpi xmlns:a14="http://schemas.microsoft.com/office/drawing/2010/main"/>
                </a:ext>
              </a:extLst>
            </a:blip>
            <a:srcRect l="16723" t="9599" r="29387" b="17787"/>
            <a:stretch/>
          </p:blipFill>
          <p:spPr>
            <a:xfrm>
              <a:off x="5352410" y="2742243"/>
              <a:ext cx="2157752" cy="2180594"/>
            </a:xfrm>
            <a:prstGeom prst="rect">
              <a:avLst/>
            </a:prstGeom>
            <a:ln>
              <a:noFill/>
            </a:ln>
            <a:effectLst>
              <a:softEdge rad="112500"/>
            </a:effectLst>
          </p:spPr>
        </p:pic>
        <p:sp>
          <p:nvSpPr>
            <p:cNvPr id="8" name="TextBox 7"/>
            <p:cNvSpPr txBox="1"/>
            <p:nvPr/>
          </p:nvSpPr>
          <p:spPr>
            <a:xfrm>
              <a:off x="5443837" y="3432432"/>
              <a:ext cx="1983947" cy="400108"/>
            </a:xfrm>
            <a:prstGeom prst="rect">
              <a:avLst/>
            </a:prstGeom>
            <a:solidFill>
              <a:schemeClr val="bg1">
                <a:alpha val="50000"/>
              </a:schemeClr>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000" b="1" dirty="0">
                  <a:solidFill>
                    <a:srgbClr val="FDC70B"/>
                  </a:solidFill>
                  <a:effectLst>
                    <a:outerShdw blurRad="50800" dist="38100" dir="2700000" algn="tl" rotWithShape="0">
                      <a:prstClr val="black">
                        <a:alpha val="40000"/>
                      </a:prstClr>
                    </a:outerShdw>
                  </a:effectLst>
                  <a:latin typeface="Arial"/>
                  <a:cs typeface="Arial"/>
                </a:rPr>
                <a:t>1 ton of sand</a:t>
              </a:r>
              <a:endParaRPr kumimoji="0" lang="en-US" sz="2000" b="1" i="0" u="none" strike="noStrike" cap="none" spc="0" normalizeH="0" baseline="0" dirty="0">
                <a:ln>
                  <a:noFill/>
                </a:ln>
                <a:solidFill>
                  <a:srgbClr val="FDC70B"/>
                </a:solidFill>
                <a:effectLst>
                  <a:outerShdw blurRad="50800" dist="38100" dir="2700000" algn="tl" rotWithShape="0">
                    <a:prstClr val="black">
                      <a:alpha val="40000"/>
                    </a:prstClr>
                  </a:outerShdw>
                </a:effectLst>
                <a:uFillTx/>
                <a:latin typeface="Arial"/>
                <a:cs typeface="Arial"/>
                <a:sym typeface="Calibri"/>
              </a:endParaRPr>
            </a:p>
          </p:txBody>
        </p:sp>
      </p:grpSp>
      <p:sp>
        <p:nvSpPr>
          <p:cNvPr id="9" name="TextBox 8"/>
          <p:cNvSpPr txBox="1"/>
          <p:nvPr/>
        </p:nvSpPr>
        <p:spPr>
          <a:xfrm>
            <a:off x="803191" y="3450328"/>
            <a:ext cx="2395837" cy="384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900" b="1" i="0" u="none" strike="noStrike" cap="none" spc="0" normalizeH="0" baseline="0" dirty="0">
                <a:ln>
                  <a:noFill/>
                </a:ln>
                <a:solidFill>
                  <a:srgbClr val="2299DC"/>
                </a:solidFill>
                <a:effectLst/>
                <a:uFillTx/>
                <a:latin typeface="Arial"/>
                <a:ea typeface="Calibri"/>
                <a:cs typeface="Arial"/>
                <a:sym typeface="Calibri"/>
              </a:rPr>
              <a:t>500,000 </a:t>
            </a:r>
            <a:r>
              <a:rPr kumimoji="0" lang="en-US" sz="1900" b="1" i="0" u="none" strike="noStrike" cap="none" spc="-100" normalizeH="0" baseline="0" dirty="0">
                <a:ln>
                  <a:noFill/>
                </a:ln>
                <a:solidFill>
                  <a:srgbClr val="2299DC"/>
                </a:solidFill>
                <a:effectLst/>
                <a:uFillTx/>
                <a:latin typeface="Arial"/>
                <a:ea typeface="Calibri"/>
                <a:cs typeface="Arial"/>
                <a:sym typeface="Calibri"/>
              </a:rPr>
              <a:t>tons</a:t>
            </a:r>
          </a:p>
        </p:txBody>
      </p:sp>
      <p:sp>
        <p:nvSpPr>
          <p:cNvPr id="10" name="TextBox 9"/>
          <p:cNvSpPr txBox="1"/>
          <p:nvPr/>
        </p:nvSpPr>
        <p:spPr>
          <a:xfrm>
            <a:off x="520356" y="3835047"/>
            <a:ext cx="249881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000" spc="-100" dirty="0">
                <a:solidFill>
                  <a:schemeClr val="accent6"/>
                </a:solidFill>
                <a:latin typeface="Arial"/>
                <a:cs typeface="Arial"/>
              </a:rPr>
              <a:t>How many more</a:t>
            </a:r>
            <a:br>
              <a:rPr lang="en-US" sz="2000" spc="-100" dirty="0">
                <a:solidFill>
                  <a:schemeClr val="accent6"/>
                </a:solidFill>
                <a:latin typeface="Arial"/>
                <a:cs typeface="Arial"/>
              </a:rPr>
            </a:br>
            <a:r>
              <a:rPr lang="en-US" sz="2000" spc="-100" dirty="0">
                <a:solidFill>
                  <a:schemeClr val="accent6"/>
                </a:solidFill>
                <a:latin typeface="Arial"/>
                <a:cs typeface="Arial"/>
              </a:rPr>
              <a:t>pounds is that?!</a:t>
            </a:r>
            <a:endParaRPr lang="en-US" sz="2000" b="1" spc="-100" dirty="0">
              <a:solidFill>
                <a:schemeClr val="accent6"/>
              </a:solidFill>
              <a:latin typeface="Arial"/>
              <a:cs typeface="Arial"/>
            </a:endParaRPr>
          </a:p>
        </p:txBody>
      </p:sp>
      <p:sp>
        <p:nvSpPr>
          <p:cNvPr id="12" name="Rectangle 11"/>
          <p:cNvSpPr/>
          <p:nvPr/>
        </p:nvSpPr>
        <p:spPr>
          <a:xfrm>
            <a:off x="5186936" y="3120153"/>
            <a:ext cx="413896" cy="646331"/>
          </a:xfrm>
          <a:prstGeom prst="rect">
            <a:avLst/>
          </a:prstGeom>
        </p:spPr>
        <p:txBody>
          <a:bodyPr wrap="none">
            <a:spAutoFit/>
          </a:bodyPr>
          <a:lstStyle/>
          <a:p>
            <a:r>
              <a:rPr lang="en-US" sz="3600" dirty="0" smtClean="0">
                <a:solidFill>
                  <a:schemeClr val="accent6"/>
                </a:solidFill>
              </a:rPr>
              <a:t>=</a:t>
            </a:r>
            <a:endParaRPr lang="en-US" sz="3600" dirty="0">
              <a:solidFill>
                <a:schemeClr val="accent6"/>
              </a:solidFill>
            </a:endParaRPr>
          </a:p>
        </p:txBody>
      </p:sp>
    </p:spTree>
    <p:extLst>
      <p:ext uri="{BB962C8B-B14F-4D97-AF65-F5344CB8AC3E}">
        <p14:creationId xmlns:p14="http://schemas.microsoft.com/office/powerpoint/2010/main" val="1610243543"/>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animEffect transition="in" filter="fade">
                                      <p:cBhvr>
                                        <p:cTn id="7" dur="500"/>
                                        <p:tgtEl>
                                          <p:spTgt spid="17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9">
                                            <p:txEl>
                                              <p:pRg st="1" end="1"/>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79">
                                            <p:txEl>
                                              <p:pRg st="2" end="2"/>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79">
                                            <p:txEl>
                                              <p:pRg st="3" end="3"/>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79">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xfrm>
            <a:off x="457200" y="285750"/>
            <a:ext cx="8229600" cy="841376"/>
          </a:xfrm>
          <a:prstGeom prst="rect">
            <a:avLst/>
          </a:prstGeom>
        </p:spPr>
        <p:txBody>
          <a:bodyPr/>
          <a:lstStyle/>
          <a:p>
            <a:r>
              <a:t>Energized for renewables</a:t>
            </a:r>
          </a:p>
        </p:txBody>
      </p:sp>
      <p:sp>
        <p:nvSpPr>
          <p:cNvPr id="184" name="Content Placeholder 2"/>
          <p:cNvSpPr txBox="1">
            <a:spLocks noGrp="1"/>
          </p:cNvSpPr>
          <p:nvPr>
            <p:ph type="body" idx="1"/>
          </p:nvPr>
        </p:nvSpPr>
        <p:spPr>
          <a:xfrm>
            <a:off x="457201" y="973605"/>
            <a:ext cx="8229600" cy="3893584"/>
          </a:xfrm>
          <a:prstGeom prst="rect">
            <a:avLst/>
          </a:prstGeom>
        </p:spPr>
        <p:txBody>
          <a:bodyPr>
            <a:noAutofit/>
          </a:bodyPr>
          <a:lstStyle/>
          <a:p>
            <a:pPr marL="0" indent="0">
              <a:lnSpc>
                <a:spcPct val="120000"/>
              </a:lnSpc>
              <a:spcBef>
                <a:spcPts val="600"/>
              </a:spcBef>
              <a:buSzTx/>
              <a:buNone/>
              <a:defRPr sz="1600"/>
            </a:pPr>
            <a:r>
              <a:rPr sz="1900" dirty="0"/>
              <a:t>In the U.S., the amount of energy consumed </a:t>
            </a:r>
            <a:r>
              <a:rPr lang="en-US" sz="1900" dirty="0"/>
              <a:t/>
            </a:r>
            <a:br>
              <a:rPr lang="en-US" sz="1900" dirty="0"/>
            </a:br>
            <a:r>
              <a:rPr sz="1900" u="sng" spc="-60" dirty="0"/>
              <a:t>doubles every 20 years</a:t>
            </a:r>
            <a:r>
              <a:rPr sz="1900" spc="-60" dirty="0"/>
              <a:t>, thanks in part to a growing </a:t>
            </a:r>
            <a:r>
              <a:rPr lang="en-US" sz="1900" dirty="0"/>
              <a:t/>
            </a:r>
            <a:br>
              <a:rPr lang="en-US" sz="1900" dirty="0"/>
            </a:br>
            <a:r>
              <a:rPr sz="1900" dirty="0"/>
              <a:t>population and a growing number of electric </a:t>
            </a:r>
            <a:r>
              <a:rPr lang="en-US" sz="1900" dirty="0"/>
              <a:t/>
            </a:r>
            <a:br>
              <a:rPr lang="en-US" sz="1900" dirty="0"/>
            </a:br>
            <a:r>
              <a:rPr sz="1900" dirty="0"/>
              <a:t>gadgets in our lives. At home, what usually </a:t>
            </a:r>
            <a:r>
              <a:rPr lang="en-US" sz="1900" dirty="0"/>
              <a:t/>
            </a:r>
            <a:br>
              <a:rPr lang="en-US" sz="1900" dirty="0"/>
            </a:br>
            <a:r>
              <a:rPr sz="1900" dirty="0"/>
              <a:t>accounts for about </a:t>
            </a:r>
            <a:r>
              <a:rPr sz="1900" u="sng" dirty="0"/>
              <a:t>half of the energy bill</a:t>
            </a:r>
            <a:r>
              <a:rPr sz="1900" dirty="0"/>
              <a:t>?</a:t>
            </a:r>
          </a:p>
          <a:p>
            <a:pPr marL="342900" indent="-342900">
              <a:spcBef>
                <a:spcPts val="600"/>
              </a:spcBef>
              <a:buFontTx/>
              <a:buAutoNum type="alphaUcPeriod"/>
              <a:defRPr sz="1600"/>
            </a:pPr>
            <a:r>
              <a:rPr sz="1900" dirty="0"/>
              <a:t>Televisions, computers, device charging</a:t>
            </a:r>
          </a:p>
          <a:p>
            <a:pPr marL="342900" indent="-342900">
              <a:spcBef>
                <a:spcPts val="600"/>
              </a:spcBef>
              <a:buFontTx/>
              <a:buAutoNum type="alphaUcPeriod"/>
              <a:defRPr sz="1600"/>
            </a:pPr>
            <a:r>
              <a:rPr sz="1900" dirty="0"/>
              <a:t>Heating and cooling systems</a:t>
            </a:r>
          </a:p>
          <a:p>
            <a:pPr marL="342900" indent="-342900">
              <a:spcBef>
                <a:spcPts val="600"/>
              </a:spcBef>
              <a:buFontTx/>
              <a:buAutoNum type="alphaUcPeriod"/>
              <a:defRPr sz="1600"/>
            </a:pPr>
            <a:r>
              <a:rPr lang="en-US" sz="1900" dirty="0"/>
              <a:t>Refrigerator(s), freezer(s)</a:t>
            </a:r>
          </a:p>
          <a:p>
            <a:pPr marL="342900" indent="-342900">
              <a:spcBef>
                <a:spcPts val="600"/>
              </a:spcBef>
              <a:buFontTx/>
              <a:buAutoNum type="alphaUcPeriod"/>
              <a:defRPr sz="1600"/>
            </a:pPr>
            <a:r>
              <a:rPr lang="en-US" sz="1900" dirty="0"/>
              <a:t>Washer, dryer</a:t>
            </a:r>
            <a:endParaRPr sz="1900" dirty="0"/>
          </a:p>
        </p:txBody>
      </p:sp>
      <p:sp>
        <p:nvSpPr>
          <p:cNvPr id="11" name="TextBox 10"/>
          <p:cNvSpPr txBox="1"/>
          <p:nvPr/>
        </p:nvSpPr>
        <p:spPr>
          <a:xfrm>
            <a:off x="803189" y="3154755"/>
            <a:ext cx="4359190" cy="384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900" b="1" spc="-60" dirty="0">
                <a:solidFill>
                  <a:srgbClr val="2299DC"/>
                </a:solidFill>
                <a:latin typeface="Arial"/>
                <a:cs typeface="Arial"/>
              </a:rPr>
              <a:t>He</a:t>
            </a:r>
            <a:r>
              <a:rPr lang="en-US" sz="1900" b="1" spc="-50" dirty="0">
                <a:solidFill>
                  <a:srgbClr val="2299DC"/>
                </a:solidFill>
                <a:latin typeface="Arial"/>
                <a:cs typeface="Arial"/>
              </a:rPr>
              <a:t>ati</a:t>
            </a:r>
            <a:r>
              <a:rPr lang="en-US" sz="1900" b="1" spc="-70" dirty="0">
                <a:solidFill>
                  <a:srgbClr val="2299DC"/>
                </a:solidFill>
                <a:latin typeface="Arial"/>
                <a:cs typeface="Arial"/>
              </a:rPr>
              <a:t>ng and co</a:t>
            </a:r>
            <a:r>
              <a:rPr lang="en-US" sz="1900" b="1" spc="-90" dirty="0">
                <a:solidFill>
                  <a:srgbClr val="2299DC"/>
                </a:solidFill>
                <a:latin typeface="Arial"/>
                <a:cs typeface="Arial"/>
              </a:rPr>
              <a:t>o</a:t>
            </a:r>
            <a:r>
              <a:rPr lang="en-US" sz="1900" b="1" spc="-110" dirty="0">
                <a:solidFill>
                  <a:srgbClr val="2299DC"/>
                </a:solidFill>
                <a:latin typeface="Arial"/>
                <a:cs typeface="Arial"/>
              </a:rPr>
              <a:t>ling</a:t>
            </a:r>
            <a:r>
              <a:rPr lang="en-US" sz="1900" b="1" spc="-70" dirty="0">
                <a:solidFill>
                  <a:srgbClr val="2299DC"/>
                </a:solidFill>
                <a:latin typeface="Arial"/>
                <a:cs typeface="Arial"/>
              </a:rPr>
              <a:t> sy</a:t>
            </a:r>
            <a:r>
              <a:rPr lang="en-US" sz="1900" b="1" spc="-100" dirty="0">
                <a:solidFill>
                  <a:srgbClr val="2299DC"/>
                </a:solidFill>
                <a:latin typeface="Arial"/>
                <a:cs typeface="Arial"/>
              </a:rPr>
              <a:t>ste</a:t>
            </a:r>
            <a:r>
              <a:rPr lang="en-US" sz="1900" b="1" spc="-70" dirty="0">
                <a:solidFill>
                  <a:srgbClr val="2299DC"/>
                </a:solidFill>
                <a:latin typeface="Arial"/>
                <a:cs typeface="Arial"/>
              </a:rPr>
              <a:t>ms</a:t>
            </a:r>
            <a:endParaRPr kumimoji="0" lang="en-US" sz="1900" b="1" i="0" u="none" strike="noStrike" cap="none" spc="-70" normalizeH="0" baseline="0" dirty="0">
              <a:ln>
                <a:noFill/>
              </a:ln>
              <a:solidFill>
                <a:srgbClr val="2299DC"/>
              </a:solidFill>
              <a:effectLst/>
              <a:uFillTx/>
              <a:latin typeface="Arial"/>
              <a:cs typeface="Arial"/>
              <a:sym typeface="Calibri"/>
            </a:endParaRPr>
          </a:p>
        </p:txBody>
      </p:sp>
      <p:sp>
        <p:nvSpPr>
          <p:cNvPr id="13" name="TextBox 12"/>
          <p:cNvSpPr txBox="1"/>
          <p:nvPr/>
        </p:nvSpPr>
        <p:spPr>
          <a:xfrm>
            <a:off x="250375" y="4234142"/>
            <a:ext cx="8093525"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10000"/>
              </a:lnSpc>
              <a:spcBef>
                <a:spcPts val="0"/>
              </a:spcBef>
              <a:spcAft>
                <a:spcPts val="0"/>
              </a:spcAft>
              <a:buClrTx/>
              <a:buSzTx/>
              <a:buFontTx/>
              <a:buNone/>
              <a:tabLst/>
            </a:pPr>
            <a:r>
              <a:rPr kumimoji="0" lang="en-US" sz="2000" b="1" i="0" u="none" strike="noStrike" cap="none" spc="0" normalizeH="0" baseline="0" dirty="0">
                <a:ln>
                  <a:noFill/>
                </a:ln>
                <a:solidFill>
                  <a:schemeClr val="accent6"/>
                </a:solidFill>
                <a:effectLst/>
                <a:uFillTx/>
                <a:latin typeface="Arial"/>
                <a:ea typeface="Calibri"/>
                <a:cs typeface="Arial"/>
                <a:sym typeface="Calibri"/>
              </a:rPr>
              <a:t>Will that trend of doubling </a:t>
            </a:r>
            <a:r>
              <a:rPr kumimoji="0" lang="en-US" sz="2000" b="1" i="0" u="none" strike="noStrike" cap="none" spc="0" normalizeH="0" baseline="0" dirty="0" smtClean="0">
                <a:ln>
                  <a:noFill/>
                </a:ln>
                <a:solidFill>
                  <a:schemeClr val="accent6"/>
                </a:solidFill>
                <a:effectLst/>
                <a:uFillTx/>
                <a:latin typeface="Arial"/>
                <a:ea typeface="Calibri"/>
                <a:cs typeface="Arial"/>
                <a:sym typeface="Calibri"/>
              </a:rPr>
              <a:t>every </a:t>
            </a:r>
            <a:r>
              <a:rPr kumimoji="0" lang="en-US" sz="2000" b="1" i="0" u="none" strike="noStrike" cap="none" spc="0" normalizeH="0" baseline="0" dirty="0">
                <a:ln>
                  <a:noFill/>
                </a:ln>
                <a:solidFill>
                  <a:schemeClr val="accent6"/>
                </a:solidFill>
                <a:effectLst/>
                <a:uFillTx/>
                <a:latin typeface="Arial"/>
                <a:ea typeface="Calibri"/>
                <a:cs typeface="Arial"/>
                <a:sym typeface="Calibri"/>
              </a:rPr>
              <a:t>20 years</a:t>
            </a:r>
            <a:r>
              <a:rPr kumimoji="0" lang="en-US" sz="2000" b="1" i="0" u="none" strike="noStrike" cap="none" spc="0" normalizeH="0" dirty="0">
                <a:ln>
                  <a:noFill/>
                </a:ln>
                <a:solidFill>
                  <a:schemeClr val="accent6"/>
                </a:solidFill>
                <a:effectLst/>
                <a:uFillTx/>
                <a:latin typeface="Arial"/>
                <a:ea typeface="Calibri"/>
                <a:cs typeface="Arial"/>
                <a:sym typeface="Calibri"/>
              </a:rPr>
              <a:t> continue?</a:t>
            </a:r>
            <a:endParaRPr kumimoji="0" lang="en-US" sz="2000" b="1" i="0" u="none" strike="noStrike" cap="none" spc="0" normalizeH="0" baseline="0" dirty="0">
              <a:ln>
                <a:noFill/>
              </a:ln>
              <a:solidFill>
                <a:schemeClr val="accent6"/>
              </a:solidFill>
              <a:effectLst/>
              <a:uFillTx/>
              <a:latin typeface="Arial"/>
              <a:ea typeface="Calibri"/>
              <a:cs typeface="Arial"/>
              <a:sym typeface="Calibri"/>
            </a:endParaRPr>
          </a:p>
        </p:txBody>
      </p:sp>
      <p:pic>
        <p:nvPicPr>
          <p:cNvPr id="10" name="Picture 9" descr="WisconsinResidentialBillGuide.pdf"/>
          <p:cNvPicPr>
            <a:picLocks noChangeAspect="1"/>
          </p:cNvPicPr>
          <p:nvPr/>
        </p:nvPicPr>
        <p:blipFill rotWithShape="1">
          <a:blip r:embed="rId3">
            <a:extLst>
              <a:ext uri="{28A0092B-C50C-407E-A947-70E740481C1C}">
                <a14:useLocalDpi xmlns:a14="http://schemas.microsoft.com/office/drawing/2010/main"/>
              </a:ext>
            </a:extLst>
          </a:blip>
          <a:srcRect b="9049"/>
          <a:stretch/>
        </p:blipFill>
        <p:spPr>
          <a:xfrm>
            <a:off x="5966017" y="622300"/>
            <a:ext cx="2998196" cy="3530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84">
                                            <p:txEl>
                                              <p:pRg st="0" end="0"/>
                                            </p:txEl>
                                          </p:spTgt>
                                        </p:tgtEl>
                                        <p:attrNameLst>
                                          <p:attrName>style.visibility</p:attrName>
                                        </p:attrNameLst>
                                      </p:cBhvr>
                                      <p:to>
                                        <p:strVal val="visible"/>
                                      </p:to>
                                    </p:set>
                                    <p:animEffect transition="in" filter="barn(inVertical)">
                                      <p:cBhvr>
                                        <p:cTn id="7" dur="1000"/>
                                        <p:tgtEl>
                                          <p:spTgt spid="18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itle 1"/>
          <p:cNvSpPr txBox="1">
            <a:spLocks noGrp="1"/>
          </p:cNvSpPr>
          <p:nvPr>
            <p:ph type="title"/>
          </p:nvPr>
        </p:nvSpPr>
        <p:spPr>
          <a:xfrm>
            <a:off x="457200" y="285750"/>
            <a:ext cx="8229600" cy="841376"/>
          </a:xfrm>
          <a:prstGeom prst="rect">
            <a:avLst/>
          </a:prstGeom>
        </p:spPr>
        <p:txBody>
          <a:bodyPr/>
          <a:lstStyle/>
          <a:p>
            <a:r>
              <a:t>Where does the energy go?</a:t>
            </a:r>
          </a:p>
        </p:txBody>
      </p:sp>
      <p:grpSp>
        <p:nvGrpSpPr>
          <p:cNvPr id="9" name="Group 8"/>
          <p:cNvGrpSpPr/>
          <p:nvPr/>
        </p:nvGrpSpPr>
        <p:grpSpPr>
          <a:xfrm>
            <a:off x="1358258" y="961324"/>
            <a:ext cx="6324600" cy="4163126"/>
            <a:chOff x="685800" y="971550"/>
            <a:chExt cx="7696200" cy="4163126"/>
          </a:xfrm>
        </p:grpSpPr>
        <p:pic>
          <p:nvPicPr>
            <p:cNvPr id="10" name="Picture 9"/>
            <p:cNvPicPr>
              <a:picLocks noChangeAspect="1"/>
            </p:cNvPicPr>
            <p:nvPr/>
          </p:nvPicPr>
          <p:blipFill rotWithShape="1">
            <a:blip r:embed="rId3"/>
            <a:srcRect b="10430"/>
            <a:stretch/>
          </p:blipFill>
          <p:spPr>
            <a:xfrm>
              <a:off x="685800" y="971550"/>
              <a:ext cx="7696200" cy="3736839"/>
            </a:xfrm>
            <a:prstGeom prst="rect">
              <a:avLst/>
            </a:prstGeom>
          </p:spPr>
        </p:pic>
        <p:pic>
          <p:nvPicPr>
            <p:cNvPr id="11" name="Picture 10"/>
            <p:cNvPicPr>
              <a:picLocks noChangeAspect="1"/>
            </p:cNvPicPr>
            <p:nvPr/>
          </p:nvPicPr>
          <p:blipFill rotWithShape="1">
            <a:blip r:embed="rId3"/>
            <a:srcRect l="6804" t="88943" r="7395" b="378"/>
            <a:stretch/>
          </p:blipFill>
          <p:spPr>
            <a:xfrm>
              <a:off x="1981200" y="4689163"/>
              <a:ext cx="5072929" cy="445513"/>
            </a:xfrm>
            <a:prstGeom prst="rect">
              <a:avLst/>
            </a:prstGeom>
          </p:spPr>
        </p:pic>
      </p:grpSp>
      <p:pic>
        <p:nvPicPr>
          <p:cNvPr id="12" name="Picture 3">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025" t="4878" r="1193"/>
          <a:stretch/>
        </p:blipFill>
        <p:spPr bwMode="auto">
          <a:xfrm>
            <a:off x="1524000" y="1123950"/>
            <a:ext cx="5943600" cy="32447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descr="Image"/>
          <p:cNvPicPr>
            <a:picLocks noChangeAspect="1"/>
          </p:cNvPicPr>
          <p:nvPr/>
        </p:nvPicPr>
        <p:blipFill>
          <a:blip r:embed="rId3" cstate="screen">
            <a:extLst>
              <a:ext uri="{28A0092B-C50C-407E-A947-70E740481C1C}">
                <a14:useLocalDpi xmlns:a14="http://schemas.microsoft.com/office/drawing/2010/main"/>
              </a:ext>
            </a:extLst>
          </a:blip>
          <a:srcRect b="10304"/>
          <a:stretch>
            <a:fillRect/>
          </a:stretch>
        </p:blipFill>
        <p:spPr>
          <a:xfrm>
            <a:off x="4910402" y="621217"/>
            <a:ext cx="1519849" cy="1549544"/>
          </a:xfrm>
          <a:prstGeom prst="rect">
            <a:avLst/>
          </a:prstGeom>
          <a:ln w="12700">
            <a:miter lim="400000"/>
          </a:ln>
        </p:spPr>
      </p:pic>
      <p:sp>
        <p:nvSpPr>
          <p:cNvPr id="13" name="Title 1"/>
          <p:cNvSpPr>
            <a:spLocks noGrp="1"/>
          </p:cNvSpPr>
          <p:nvPr>
            <p:ph type="title"/>
          </p:nvPr>
        </p:nvSpPr>
        <p:spPr>
          <a:xfrm>
            <a:off x="290084" y="209550"/>
            <a:ext cx="5562600" cy="733425"/>
          </a:xfrm>
        </p:spPr>
        <p:txBody>
          <a:bodyPr/>
          <a:lstStyle/>
          <a:p>
            <a:r>
              <a:rPr lang="en-US" dirty="0" smtClean="0">
                <a:solidFill>
                  <a:srgbClr val="00B0F0"/>
                </a:solidFill>
              </a:rPr>
              <a:t>Try it!</a:t>
            </a:r>
            <a:endParaRPr lang="en-US" dirty="0">
              <a:solidFill>
                <a:srgbClr val="00B0F0"/>
              </a:solidFill>
            </a:endParaRPr>
          </a:p>
        </p:txBody>
      </p:sp>
      <p:pic>
        <p:nvPicPr>
          <p:cNvPr id="12" name="Image" descr="Image"/>
          <p:cNvPicPr>
            <a:picLocks noChangeAspect="1"/>
          </p:cNvPicPr>
          <p:nvPr/>
        </p:nvPicPr>
        <p:blipFill>
          <a:blip r:embed="rId4">
            <a:extLst>
              <a:ext uri="{BEBA8EAE-BF5A-486C-A8C5-ECC9F3942E4B}">
                <a14:imgProps xmlns:a14="http://schemas.microsoft.com/office/drawing/2010/main">
                  <a14:imgLayer r:embed="rId5">
                    <a14:imgEffect>
                      <a14:backgroundRemoval t="6268" b="98291" l="5848" r="99708">
                        <a14:foregroundMark x1="29825" y1="88889" x2="29825" y2="88889"/>
                        <a14:foregroundMark x1="24269" y1="88889" x2="24269" y2="88889"/>
                        <a14:foregroundMark x1="64327" y1="88889" x2="64327" y2="88889"/>
                        <a14:foregroundMark x1="25731" y1="90313" x2="25731" y2="90313"/>
                        <a14:foregroundMark x1="68129" y1="91453" x2="68129" y2="91453"/>
                        <a14:foregroundMark x1="22222" y1="90598" x2="22222" y2="90598"/>
                        <a14:foregroundMark x1="66959" y1="88319" x2="66959" y2="88319"/>
                        <a14:foregroundMark x1="73099" y1="90883" x2="73099" y2="90883"/>
                        <a14:foregroundMark x1="69006" y1="91453" x2="69006" y2="91453"/>
                        <a14:foregroundMark x1="70760" y1="89744" x2="70760" y2="89744"/>
                        <a14:foregroundMark x1="66374" y1="90883" x2="66374" y2="90883"/>
                        <a14:backgroundMark x1="34211" y1="87464" x2="34211" y2="87464"/>
                      </a14:backgroundRemoval>
                    </a14:imgEffect>
                  </a14:imgLayer>
                </a14:imgProps>
              </a:ext>
            </a:extLst>
          </a:blip>
          <a:srcRect l="5621" t="5243" r="5621" b="5243"/>
          <a:stretch>
            <a:fillRect/>
          </a:stretch>
        </p:blipFill>
        <p:spPr>
          <a:xfrm>
            <a:off x="6183574" y="1602486"/>
            <a:ext cx="1876814" cy="1942593"/>
          </a:xfrm>
          <a:prstGeom prst="rect">
            <a:avLst/>
          </a:prstGeom>
          <a:ln w="12700">
            <a:miter lim="400000"/>
          </a:ln>
        </p:spPr>
      </p:pic>
      <p:sp>
        <p:nvSpPr>
          <p:cNvPr id="16" name="TextBox 15"/>
          <p:cNvSpPr txBox="1"/>
          <p:nvPr/>
        </p:nvSpPr>
        <p:spPr>
          <a:xfrm>
            <a:off x="362712" y="1104840"/>
            <a:ext cx="3441192" cy="400110"/>
          </a:xfrm>
          <a:prstGeom prst="rect">
            <a:avLst/>
          </a:prstGeom>
          <a:noFill/>
        </p:spPr>
        <p:txBody>
          <a:bodyPr wrap="square" rtlCol="0">
            <a:spAutoFit/>
          </a:bodyPr>
          <a:lstStyle/>
          <a:p>
            <a:pPr algn="l"/>
            <a:r>
              <a:rPr lang="en-US" sz="2000" b="1" dirty="0" smtClean="0">
                <a:solidFill>
                  <a:schemeClr val="tx1">
                    <a:lumMod val="65000"/>
                    <a:lumOff val="35000"/>
                  </a:schemeClr>
                </a:solidFill>
                <a:latin typeface="Arial" panose="020B0604020202020204" pitchFamily="34" charset="0"/>
                <a:cs typeface="Arial" panose="020B0604020202020204" pitchFamily="34" charset="0"/>
              </a:rPr>
              <a:t>Catch some air</a:t>
            </a:r>
          </a:p>
        </p:txBody>
      </p:sp>
      <p:sp>
        <p:nvSpPr>
          <p:cNvPr id="17" name="Content Placeholder 2"/>
          <p:cNvSpPr txBox="1">
            <a:spLocks/>
          </p:cNvSpPr>
          <p:nvPr/>
        </p:nvSpPr>
        <p:spPr>
          <a:xfrm>
            <a:off x="362712" y="1559052"/>
            <a:ext cx="4238462" cy="2689098"/>
          </a:xfrm>
          <a:prstGeom prst="rect">
            <a:avLst/>
          </a:prstGeom>
          <a:effectLst/>
        </p:spPr>
        <p:txBody>
          <a:bodyPr>
            <a:normAutofit/>
          </a:bodyPr>
          <a:lstStyle>
            <a:lvl1pPr marL="0" indent="0" algn="l" rtl="0" eaLnBrk="0" fontAlgn="base" hangingPunct="0">
              <a:spcBef>
                <a:spcPct val="20000"/>
              </a:spcBef>
              <a:spcAft>
                <a:spcPct val="0"/>
              </a:spcAft>
              <a:buClr>
                <a:schemeClr val="accent2"/>
              </a:buClr>
              <a:buFont typeface="Wingdings" pitchFamily="2" charset="2"/>
              <a:buNone/>
              <a:defRPr sz="2000" b="1" baseline="0">
                <a:solidFill>
                  <a:schemeClr val="bg2"/>
                </a:solidFill>
                <a:latin typeface="Arial" panose="020B0604020202020204" pitchFamily="34" charset="0"/>
                <a:ea typeface="+mn-ea"/>
                <a:cs typeface="Arial" panose="020B0604020202020204" pitchFamily="34" charset="0"/>
              </a:defRPr>
            </a:lvl1pPr>
            <a:lvl2pPr marL="457200" indent="0" algn="ctr" rtl="0" eaLnBrk="0" fontAlgn="base" hangingPunct="0">
              <a:spcBef>
                <a:spcPct val="20000"/>
              </a:spcBef>
              <a:spcAft>
                <a:spcPct val="0"/>
              </a:spcAft>
              <a:buClr>
                <a:schemeClr val="accent2"/>
              </a:buClr>
              <a:buFont typeface="Wingdings" pitchFamily="2" charset="2"/>
              <a:buNone/>
              <a:defRPr sz="2000">
                <a:solidFill>
                  <a:schemeClr val="tx1">
                    <a:tint val="75000"/>
                  </a:schemeClr>
                </a:solidFill>
                <a:latin typeface="+mn-lt"/>
                <a:ea typeface="+mn-ea"/>
              </a:defRPr>
            </a:lvl2pPr>
            <a:lvl3pPr marL="914400" indent="0" algn="ctr" rtl="0" eaLnBrk="0" fontAlgn="base" hangingPunct="0">
              <a:spcBef>
                <a:spcPct val="20000"/>
              </a:spcBef>
              <a:spcAft>
                <a:spcPct val="0"/>
              </a:spcAft>
              <a:buClr>
                <a:schemeClr val="accent2"/>
              </a:buClr>
              <a:buFont typeface="Wingdings" pitchFamily="2" charset="2"/>
              <a:buNone/>
              <a:defRPr sz="2000">
                <a:solidFill>
                  <a:schemeClr val="tx1">
                    <a:tint val="75000"/>
                  </a:schemeClr>
                </a:solidFill>
                <a:latin typeface="+mn-lt"/>
                <a:ea typeface="+mn-ea"/>
              </a:defRPr>
            </a:lvl3pPr>
            <a:lvl4pPr marL="1371600" indent="0" algn="ctr" rtl="0" eaLnBrk="0" fontAlgn="base" hangingPunct="0">
              <a:spcBef>
                <a:spcPct val="20000"/>
              </a:spcBef>
              <a:spcAft>
                <a:spcPct val="0"/>
              </a:spcAft>
              <a:buClr>
                <a:schemeClr val="accent2"/>
              </a:buClr>
              <a:buFont typeface="Wingdings" pitchFamily="2" charset="2"/>
              <a:buNone/>
              <a:defRPr sz="2000">
                <a:solidFill>
                  <a:schemeClr val="tx1">
                    <a:tint val="75000"/>
                  </a:schemeClr>
                </a:solidFill>
                <a:latin typeface="+mn-lt"/>
                <a:ea typeface="+mn-ea"/>
              </a:defRPr>
            </a:lvl4pPr>
            <a:lvl5pPr marL="1828800" indent="0" algn="ctr" rtl="0" eaLnBrk="0" fontAlgn="base" hangingPunct="0">
              <a:spcBef>
                <a:spcPct val="20000"/>
              </a:spcBef>
              <a:spcAft>
                <a:spcPct val="0"/>
              </a:spcAft>
              <a:buClr>
                <a:schemeClr val="accent2"/>
              </a:buClr>
              <a:buFont typeface="Wingdings" pitchFamily="2" charset="2"/>
              <a:buNone/>
              <a:defRPr sz="2000">
                <a:solidFill>
                  <a:schemeClr val="tx1">
                    <a:tint val="75000"/>
                  </a:schemeClr>
                </a:solidFill>
                <a:latin typeface="+mn-lt"/>
                <a:ea typeface="+mn-ea"/>
              </a:defRPr>
            </a:lvl5pPr>
            <a:lvl6pPr marL="2286000" indent="0" algn="ctr" rtl="0" fontAlgn="base">
              <a:spcBef>
                <a:spcPct val="20000"/>
              </a:spcBef>
              <a:spcAft>
                <a:spcPct val="0"/>
              </a:spcAft>
              <a:buClr>
                <a:schemeClr val="accent2"/>
              </a:buClr>
              <a:buFont typeface="Wingdings" charset="0"/>
              <a:buNone/>
              <a:defRPr sz="2000">
                <a:solidFill>
                  <a:schemeClr val="tx1">
                    <a:tint val="75000"/>
                  </a:schemeClr>
                </a:solidFill>
                <a:latin typeface="+mn-lt"/>
                <a:ea typeface="+mn-ea"/>
              </a:defRPr>
            </a:lvl6pPr>
            <a:lvl7pPr marL="2743200" indent="0" algn="ctr" rtl="0" fontAlgn="base">
              <a:spcBef>
                <a:spcPct val="20000"/>
              </a:spcBef>
              <a:spcAft>
                <a:spcPct val="0"/>
              </a:spcAft>
              <a:buClr>
                <a:schemeClr val="accent2"/>
              </a:buClr>
              <a:buFont typeface="Wingdings" charset="0"/>
              <a:buNone/>
              <a:defRPr sz="2000">
                <a:solidFill>
                  <a:schemeClr val="tx1">
                    <a:tint val="75000"/>
                  </a:schemeClr>
                </a:solidFill>
                <a:latin typeface="+mn-lt"/>
                <a:ea typeface="+mn-ea"/>
              </a:defRPr>
            </a:lvl7pPr>
            <a:lvl8pPr marL="3200400" indent="0" algn="ctr" rtl="0" fontAlgn="base">
              <a:spcBef>
                <a:spcPct val="20000"/>
              </a:spcBef>
              <a:spcAft>
                <a:spcPct val="0"/>
              </a:spcAft>
              <a:buClr>
                <a:schemeClr val="accent2"/>
              </a:buClr>
              <a:buFont typeface="Wingdings" charset="0"/>
              <a:buNone/>
              <a:defRPr sz="2000">
                <a:solidFill>
                  <a:schemeClr val="tx1">
                    <a:tint val="75000"/>
                  </a:schemeClr>
                </a:solidFill>
                <a:latin typeface="+mn-lt"/>
                <a:ea typeface="+mn-ea"/>
              </a:defRPr>
            </a:lvl8pPr>
            <a:lvl9pPr marL="3657600" indent="0" algn="ctr" rtl="0" fontAlgn="base">
              <a:spcBef>
                <a:spcPct val="20000"/>
              </a:spcBef>
              <a:spcAft>
                <a:spcPct val="0"/>
              </a:spcAft>
              <a:buClr>
                <a:schemeClr val="accent2"/>
              </a:buClr>
              <a:buFont typeface="Wingdings" charset="0"/>
              <a:buNone/>
              <a:defRPr sz="2000">
                <a:solidFill>
                  <a:schemeClr val="tx1">
                    <a:tint val="75000"/>
                  </a:schemeClr>
                </a:solidFill>
                <a:latin typeface="+mn-lt"/>
                <a:ea typeface="+mn-ea"/>
              </a:defRPr>
            </a:lvl9pPr>
          </a:lstStyle>
          <a:p>
            <a:pPr>
              <a:lnSpc>
                <a:spcPct val="120000"/>
              </a:lnSpc>
              <a:spcBef>
                <a:spcPts val="600"/>
              </a:spcBef>
              <a:defRPr sz="1600">
                <a:solidFill>
                  <a:srgbClr val="000000"/>
                </a:solidFill>
              </a:defRPr>
            </a:pPr>
            <a:r>
              <a:rPr lang="en-US" dirty="0" smtClean="0">
                <a:solidFill>
                  <a:schemeClr val="accent6"/>
                </a:solidFill>
              </a:rPr>
              <a:t>Gravity creates potential energy that converts into kinetic energy in the form of a bouncing ball.</a:t>
            </a:r>
          </a:p>
          <a:p>
            <a:pPr marL="285750" indent="-285750">
              <a:lnSpc>
                <a:spcPct val="120000"/>
              </a:lnSpc>
              <a:spcBef>
                <a:spcPts val="600"/>
              </a:spcBef>
              <a:buSzPct val="100000"/>
              <a:buFont typeface="Arial" panose="020B0604020202020204" pitchFamily="34" charset="0"/>
              <a:buChar char="•"/>
              <a:defRPr sz="1600">
                <a:solidFill>
                  <a:srgbClr val="000000"/>
                </a:solidFill>
              </a:defRPr>
            </a:pPr>
            <a:r>
              <a:rPr lang="en-US" b="0" dirty="0" smtClean="0">
                <a:solidFill>
                  <a:schemeClr val="accent6"/>
                </a:solidFill>
              </a:rPr>
              <a:t>Rely only on gravity</a:t>
            </a:r>
          </a:p>
          <a:p>
            <a:pPr marL="285750" indent="-285750">
              <a:lnSpc>
                <a:spcPct val="120000"/>
              </a:lnSpc>
              <a:spcBef>
                <a:spcPts val="600"/>
              </a:spcBef>
              <a:buSzPct val="100000"/>
              <a:buFont typeface="Arial" panose="020B0604020202020204" pitchFamily="34" charset="0"/>
              <a:buChar char="•"/>
              <a:defRPr sz="1600">
                <a:solidFill>
                  <a:srgbClr val="000000"/>
                </a:solidFill>
              </a:defRPr>
            </a:pPr>
            <a:r>
              <a:rPr lang="en-US" b="0" dirty="0" smtClean="0">
                <a:solidFill>
                  <a:schemeClr val="accent6"/>
                </a:solidFill>
              </a:rPr>
              <a:t>Maximize energy transfer</a:t>
            </a:r>
          </a:p>
          <a:p>
            <a:pPr marL="285750" indent="-285750">
              <a:lnSpc>
                <a:spcPct val="120000"/>
              </a:lnSpc>
              <a:spcBef>
                <a:spcPts val="600"/>
              </a:spcBef>
              <a:buSzPct val="100000"/>
              <a:buFont typeface="Arial" panose="020B0604020202020204" pitchFamily="34" charset="0"/>
              <a:buChar char="•"/>
              <a:defRPr sz="1600">
                <a:solidFill>
                  <a:srgbClr val="000000"/>
                </a:solidFill>
              </a:defRPr>
            </a:pPr>
            <a:r>
              <a:rPr lang="en-US" b="0" dirty="0" smtClean="0">
                <a:solidFill>
                  <a:schemeClr val="accent6"/>
                </a:solidFill>
              </a:rPr>
              <a:t>Produce the biggest bounce</a:t>
            </a:r>
            <a:endParaRPr lang="en-US" b="0" dirty="0">
              <a:solidFill>
                <a:schemeClr val="accent6"/>
              </a:solidFill>
            </a:endParaRPr>
          </a:p>
        </p:txBody>
      </p:sp>
    </p:spTree>
    <p:extLst>
      <p:ext uri="{BB962C8B-B14F-4D97-AF65-F5344CB8AC3E}">
        <p14:creationId xmlns:p14="http://schemas.microsoft.com/office/powerpoint/2010/main" val="131272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l="8789" t="5889" r="7560" b="5217"/>
          <a:stretch/>
        </p:blipFill>
        <p:spPr>
          <a:xfrm rot="1795236">
            <a:off x="5374708" y="731314"/>
            <a:ext cx="1531116" cy="1556152"/>
          </a:xfrm>
          <a:prstGeom prst="rect">
            <a:avLst/>
          </a:prstGeom>
        </p:spPr>
      </p:pic>
      <p:sp>
        <p:nvSpPr>
          <p:cNvPr id="201" name="Content Placeholder 2"/>
          <p:cNvSpPr txBox="1">
            <a:spLocks noGrp="1"/>
          </p:cNvSpPr>
          <p:nvPr>
            <p:ph type="subTitle" idx="1"/>
          </p:nvPr>
        </p:nvSpPr>
        <p:spPr>
          <a:xfrm>
            <a:off x="332756" y="2150364"/>
            <a:ext cx="5275565" cy="1591939"/>
          </a:xfrm>
          <a:prstGeom prst="rect">
            <a:avLst/>
          </a:prstGeom>
        </p:spPr>
        <p:txBody>
          <a:bodyPr/>
          <a:lstStyle/>
          <a:p>
            <a:pPr>
              <a:lnSpc>
                <a:spcPct val="120000"/>
              </a:lnSpc>
              <a:spcBef>
                <a:spcPts val="600"/>
              </a:spcBef>
              <a:buSzPct val="100000"/>
              <a:defRPr sz="1600">
                <a:solidFill>
                  <a:srgbClr val="000000"/>
                </a:solidFill>
              </a:defRPr>
            </a:pPr>
            <a:r>
              <a:rPr lang="en-US" sz="1600" b="0" dirty="0" smtClean="0">
                <a:solidFill>
                  <a:schemeClr val="accent6"/>
                </a:solidFill>
              </a:rPr>
              <a:t>Where </a:t>
            </a:r>
            <a:r>
              <a:rPr lang="en-US" sz="1600" b="0" dirty="0">
                <a:solidFill>
                  <a:schemeClr val="accent6"/>
                </a:solidFill>
              </a:rPr>
              <a:t>does energy seem to be wasted?</a:t>
            </a:r>
          </a:p>
          <a:p>
            <a:pPr>
              <a:lnSpc>
                <a:spcPct val="120000"/>
              </a:lnSpc>
              <a:spcBef>
                <a:spcPts val="600"/>
              </a:spcBef>
              <a:buSzPct val="100000"/>
              <a:defRPr sz="1600">
                <a:solidFill>
                  <a:srgbClr val="000000"/>
                </a:solidFill>
              </a:defRPr>
            </a:pPr>
            <a:r>
              <a:rPr lang="en-US" sz="1600" b="0" dirty="0" smtClean="0">
                <a:solidFill>
                  <a:schemeClr val="accent6"/>
                </a:solidFill>
              </a:rPr>
              <a:t>How can you:</a:t>
            </a:r>
          </a:p>
          <a:p>
            <a:pPr marL="342900" indent="-342900">
              <a:lnSpc>
                <a:spcPct val="120000"/>
              </a:lnSpc>
              <a:spcBef>
                <a:spcPts val="600"/>
              </a:spcBef>
              <a:buSzPct val="100000"/>
              <a:buFont typeface="Arial" panose="020B0604020202020204" pitchFamily="34" charset="0"/>
              <a:buChar char="•"/>
              <a:defRPr sz="1600">
                <a:solidFill>
                  <a:srgbClr val="000000"/>
                </a:solidFill>
              </a:defRPr>
            </a:pPr>
            <a:r>
              <a:rPr sz="1600" b="0" dirty="0" smtClean="0">
                <a:solidFill>
                  <a:schemeClr val="accent6"/>
                </a:solidFill>
              </a:rPr>
              <a:t>Transfer </a:t>
            </a:r>
            <a:r>
              <a:rPr lang="en-US" sz="1600" b="0" dirty="0" smtClean="0">
                <a:solidFill>
                  <a:schemeClr val="accent6"/>
                </a:solidFill>
              </a:rPr>
              <a:t>energy </a:t>
            </a:r>
            <a:r>
              <a:rPr sz="1600" b="0" dirty="0" smtClean="0">
                <a:solidFill>
                  <a:schemeClr val="accent6"/>
                </a:solidFill>
              </a:rPr>
              <a:t>among </a:t>
            </a:r>
            <a:r>
              <a:rPr sz="1600" b="0" dirty="0">
                <a:solidFill>
                  <a:schemeClr val="accent6"/>
                </a:solidFill>
              </a:rPr>
              <a:t>the most objects?</a:t>
            </a:r>
          </a:p>
          <a:p>
            <a:pPr marL="342900" indent="-342900">
              <a:lnSpc>
                <a:spcPct val="120000"/>
              </a:lnSpc>
              <a:spcBef>
                <a:spcPts val="600"/>
              </a:spcBef>
              <a:buSzPct val="100000"/>
              <a:buFont typeface="Arial" panose="020B0604020202020204" pitchFamily="34" charset="0"/>
              <a:buChar char="•"/>
              <a:defRPr sz="1600">
                <a:solidFill>
                  <a:srgbClr val="000000"/>
                </a:solidFill>
              </a:defRPr>
            </a:pPr>
            <a:r>
              <a:rPr sz="1600" b="0" dirty="0">
                <a:solidFill>
                  <a:schemeClr val="accent6"/>
                </a:solidFill>
              </a:rPr>
              <a:t>Create the most energy at the end</a:t>
            </a:r>
            <a:r>
              <a:rPr sz="1600" b="0" dirty="0" smtClean="0">
                <a:solidFill>
                  <a:schemeClr val="accent6"/>
                </a:solidFill>
              </a:rPr>
              <a:t>?</a:t>
            </a:r>
            <a:endParaRPr sz="1600" b="0" dirty="0">
              <a:solidFill>
                <a:schemeClr val="accent6"/>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78899">
            <a:off x="6555826" y="2023976"/>
            <a:ext cx="1534253" cy="990746"/>
          </a:xfrm>
          <a:prstGeom prst="rect">
            <a:avLst/>
          </a:prstGeom>
        </p:spPr>
      </p:pic>
      <p:pic>
        <p:nvPicPr>
          <p:cNvPr id="8" name="Picture 7"/>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220" b="98049" l="0" r="95752"/>
                    </a14:imgEffect>
                  </a14:imgLayer>
                </a14:imgProps>
              </a:ext>
              <a:ext uri="{28A0092B-C50C-407E-A947-70E740481C1C}">
                <a14:useLocalDpi xmlns:a14="http://schemas.microsoft.com/office/drawing/2010/main"/>
              </a:ext>
            </a:extLst>
          </a:blip>
          <a:srcRect l="6270" t="5436" r="7870" b="4135"/>
          <a:stretch/>
        </p:blipFill>
        <p:spPr>
          <a:xfrm>
            <a:off x="5565649" y="2705693"/>
            <a:ext cx="1902777" cy="1420920"/>
          </a:xfrm>
          <a:prstGeom prst="rect">
            <a:avLst/>
          </a:prstGeom>
        </p:spPr>
      </p:pic>
      <p:pic>
        <p:nvPicPr>
          <p:cNvPr id="9" name="Picture 8"/>
          <p:cNvPicPr>
            <a:picLocks noChangeAspect="1"/>
          </p:cNvPicPr>
          <p:nvPr/>
        </p:nvPicPr>
        <p:blipFill rotWithShape="1">
          <a:blip r:embed="rId7"/>
          <a:srcRect l="18196" t="15378" r="52864" b="19790"/>
          <a:stretch/>
        </p:blipFill>
        <p:spPr>
          <a:xfrm>
            <a:off x="4648207" y="2666948"/>
            <a:ext cx="917442" cy="1447473"/>
          </a:xfrm>
          <a:prstGeom prst="rect">
            <a:avLst/>
          </a:prstGeom>
        </p:spPr>
      </p:pic>
      <p:pic>
        <p:nvPicPr>
          <p:cNvPr id="11" name="Picture 10"/>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35903" b="79583" l="5781" r="91875">
                        <a14:foregroundMark x1="84531" y1="65417" x2="84531" y2="65417"/>
                        <a14:foregroundMark x1="37396" y1="68472" x2="37396" y2="68472"/>
                        <a14:foregroundMark x1="16667" y1="67153" x2="16667" y2="67153"/>
                        <a14:foregroundMark x1="90000" y1="50000" x2="90000" y2="50000"/>
                        <a14:foregroundMark x1="90156" y1="43194" x2="90156" y2="43194"/>
                        <a14:foregroundMark x1="89583" y1="40417" x2="89583" y2="40417"/>
                        <a14:foregroundMark x1="90156" y1="68333" x2="90156" y2="68333"/>
                        <a14:foregroundMark x1="86771" y1="66736" x2="86771" y2="66736"/>
                        <a14:foregroundMark x1="66927" y1="65069" x2="66927" y2="65069"/>
                      </a14:backgroundRemoval>
                    </a14:imgEffect>
                  </a14:imgLayer>
                </a14:imgProps>
              </a:ext>
              <a:ext uri="{28A0092B-C50C-407E-A947-70E740481C1C}">
                <a14:useLocalDpi xmlns:a14="http://schemas.microsoft.com/office/drawing/2010/main"/>
              </a:ext>
            </a:extLst>
          </a:blip>
          <a:srcRect l="5559" t="32997" r="6453" b="27564"/>
          <a:stretch/>
        </p:blipFill>
        <p:spPr>
          <a:xfrm rot="16643339">
            <a:off x="7384095" y="2209311"/>
            <a:ext cx="2050373" cy="651271"/>
          </a:xfrm>
          <a:prstGeom prst="rect">
            <a:avLst/>
          </a:prstGeom>
        </p:spPr>
      </p:pic>
      <p:pic>
        <p:nvPicPr>
          <p:cNvPr id="12" name="Picture 11"/>
          <p:cNvPicPr>
            <a:picLocks noChangeAspect="1"/>
          </p:cNvPicPr>
          <p:nvPr/>
        </p:nvPicPr>
        <p:blipFill>
          <a:blip r:embed="rId10"/>
          <a:stretch>
            <a:fillRect/>
          </a:stretch>
        </p:blipFill>
        <p:spPr>
          <a:xfrm>
            <a:off x="6358539" y="460416"/>
            <a:ext cx="2050742" cy="1403031"/>
          </a:xfrm>
          <a:prstGeom prst="rect">
            <a:avLst/>
          </a:prstGeom>
        </p:spPr>
      </p:pic>
      <p:sp>
        <p:nvSpPr>
          <p:cNvPr id="13" name="Title 1"/>
          <p:cNvSpPr txBox="1">
            <a:spLocks/>
          </p:cNvSpPr>
          <p:nvPr/>
        </p:nvSpPr>
        <p:spPr>
          <a:xfrm>
            <a:off x="290084" y="209550"/>
            <a:ext cx="5562600" cy="733425"/>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4400" b="1" baseline="0">
                <a:solidFill>
                  <a:schemeClr val="accent5"/>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smtClean="0">
                <a:solidFill>
                  <a:srgbClr val="00B0F0"/>
                </a:solidFill>
              </a:rPr>
              <a:t>Try it!</a:t>
            </a:r>
            <a:endParaRPr lang="en-US" dirty="0">
              <a:solidFill>
                <a:srgbClr val="00B0F0"/>
              </a:solidFill>
            </a:endParaRPr>
          </a:p>
        </p:txBody>
      </p:sp>
      <p:sp>
        <p:nvSpPr>
          <p:cNvPr id="14" name="TextBox 13"/>
          <p:cNvSpPr txBox="1"/>
          <p:nvPr/>
        </p:nvSpPr>
        <p:spPr>
          <a:xfrm>
            <a:off x="290084" y="1104840"/>
            <a:ext cx="3441192" cy="400110"/>
          </a:xfrm>
          <a:prstGeom prst="rect">
            <a:avLst/>
          </a:prstGeom>
          <a:noFill/>
        </p:spPr>
        <p:txBody>
          <a:bodyPr wrap="square" rtlCol="0">
            <a:spAutoFit/>
          </a:bodyPr>
          <a:lstStyle/>
          <a:p>
            <a:pPr algn="l"/>
            <a:r>
              <a:rPr lang="en-US" sz="2000" b="1" dirty="0" smtClean="0">
                <a:solidFill>
                  <a:schemeClr val="tx1">
                    <a:lumMod val="65000"/>
                    <a:lumOff val="35000"/>
                  </a:schemeClr>
                </a:solidFill>
                <a:latin typeface="Arial" panose="020B0604020202020204" pitchFamily="34" charset="0"/>
                <a:cs typeface="Arial" panose="020B0604020202020204" pitchFamily="34" charset="0"/>
              </a:rPr>
              <a:t>Convert and transfer</a:t>
            </a:r>
          </a:p>
        </p:txBody>
      </p:sp>
      <p:sp>
        <p:nvSpPr>
          <p:cNvPr id="15" name="Content Placeholder 2"/>
          <p:cNvSpPr txBox="1">
            <a:spLocks/>
          </p:cNvSpPr>
          <p:nvPr/>
        </p:nvSpPr>
        <p:spPr>
          <a:xfrm>
            <a:off x="290084" y="1504188"/>
            <a:ext cx="5275565" cy="762000"/>
          </a:xfrm>
          <a:prstGeom prst="rect">
            <a:avLst/>
          </a:prstGeom>
          <a:effectLst/>
        </p:spPr>
        <p:txBody>
          <a:bodyPr/>
          <a:lstStyle>
            <a:lvl1pPr marL="0" indent="0" algn="l" rtl="0" eaLnBrk="0" fontAlgn="base" hangingPunct="0">
              <a:spcBef>
                <a:spcPct val="20000"/>
              </a:spcBef>
              <a:spcAft>
                <a:spcPct val="0"/>
              </a:spcAft>
              <a:buClr>
                <a:schemeClr val="accent2"/>
              </a:buClr>
              <a:buFont typeface="Wingdings" pitchFamily="2" charset="2"/>
              <a:buNone/>
              <a:defRPr sz="2000" b="1" baseline="0">
                <a:solidFill>
                  <a:schemeClr val="bg2"/>
                </a:solidFill>
                <a:latin typeface="Arial" panose="020B0604020202020204" pitchFamily="34" charset="0"/>
                <a:ea typeface="+mn-ea"/>
                <a:cs typeface="Arial" panose="020B0604020202020204" pitchFamily="34" charset="0"/>
              </a:defRPr>
            </a:lvl1pPr>
            <a:lvl2pPr marL="457200" indent="0" algn="ctr" rtl="0" eaLnBrk="0" fontAlgn="base" hangingPunct="0">
              <a:spcBef>
                <a:spcPct val="20000"/>
              </a:spcBef>
              <a:spcAft>
                <a:spcPct val="0"/>
              </a:spcAft>
              <a:buClr>
                <a:schemeClr val="accent2"/>
              </a:buClr>
              <a:buFont typeface="Wingdings" pitchFamily="2" charset="2"/>
              <a:buNone/>
              <a:defRPr sz="2000">
                <a:solidFill>
                  <a:schemeClr val="tx1">
                    <a:tint val="75000"/>
                  </a:schemeClr>
                </a:solidFill>
                <a:latin typeface="+mn-lt"/>
                <a:ea typeface="+mn-ea"/>
              </a:defRPr>
            </a:lvl2pPr>
            <a:lvl3pPr marL="914400" indent="0" algn="ctr" rtl="0" eaLnBrk="0" fontAlgn="base" hangingPunct="0">
              <a:spcBef>
                <a:spcPct val="20000"/>
              </a:spcBef>
              <a:spcAft>
                <a:spcPct val="0"/>
              </a:spcAft>
              <a:buClr>
                <a:schemeClr val="accent2"/>
              </a:buClr>
              <a:buFont typeface="Wingdings" pitchFamily="2" charset="2"/>
              <a:buNone/>
              <a:defRPr sz="2000">
                <a:solidFill>
                  <a:schemeClr val="tx1">
                    <a:tint val="75000"/>
                  </a:schemeClr>
                </a:solidFill>
                <a:latin typeface="+mn-lt"/>
                <a:ea typeface="+mn-ea"/>
              </a:defRPr>
            </a:lvl3pPr>
            <a:lvl4pPr marL="1371600" indent="0" algn="ctr" rtl="0" eaLnBrk="0" fontAlgn="base" hangingPunct="0">
              <a:spcBef>
                <a:spcPct val="20000"/>
              </a:spcBef>
              <a:spcAft>
                <a:spcPct val="0"/>
              </a:spcAft>
              <a:buClr>
                <a:schemeClr val="accent2"/>
              </a:buClr>
              <a:buFont typeface="Wingdings" pitchFamily="2" charset="2"/>
              <a:buNone/>
              <a:defRPr sz="2000">
                <a:solidFill>
                  <a:schemeClr val="tx1">
                    <a:tint val="75000"/>
                  </a:schemeClr>
                </a:solidFill>
                <a:latin typeface="+mn-lt"/>
                <a:ea typeface="+mn-ea"/>
              </a:defRPr>
            </a:lvl4pPr>
            <a:lvl5pPr marL="1828800" indent="0" algn="ctr" rtl="0" eaLnBrk="0" fontAlgn="base" hangingPunct="0">
              <a:spcBef>
                <a:spcPct val="20000"/>
              </a:spcBef>
              <a:spcAft>
                <a:spcPct val="0"/>
              </a:spcAft>
              <a:buClr>
                <a:schemeClr val="accent2"/>
              </a:buClr>
              <a:buFont typeface="Wingdings" pitchFamily="2" charset="2"/>
              <a:buNone/>
              <a:defRPr sz="2000">
                <a:solidFill>
                  <a:schemeClr val="tx1">
                    <a:tint val="75000"/>
                  </a:schemeClr>
                </a:solidFill>
                <a:latin typeface="+mn-lt"/>
                <a:ea typeface="+mn-ea"/>
              </a:defRPr>
            </a:lvl5pPr>
            <a:lvl6pPr marL="2286000" indent="0" algn="ctr" rtl="0" fontAlgn="base">
              <a:spcBef>
                <a:spcPct val="20000"/>
              </a:spcBef>
              <a:spcAft>
                <a:spcPct val="0"/>
              </a:spcAft>
              <a:buClr>
                <a:schemeClr val="accent2"/>
              </a:buClr>
              <a:buFont typeface="Wingdings" charset="0"/>
              <a:buNone/>
              <a:defRPr sz="2000">
                <a:solidFill>
                  <a:schemeClr val="tx1">
                    <a:tint val="75000"/>
                  </a:schemeClr>
                </a:solidFill>
                <a:latin typeface="+mn-lt"/>
                <a:ea typeface="+mn-ea"/>
              </a:defRPr>
            </a:lvl6pPr>
            <a:lvl7pPr marL="2743200" indent="0" algn="ctr" rtl="0" fontAlgn="base">
              <a:spcBef>
                <a:spcPct val="20000"/>
              </a:spcBef>
              <a:spcAft>
                <a:spcPct val="0"/>
              </a:spcAft>
              <a:buClr>
                <a:schemeClr val="accent2"/>
              </a:buClr>
              <a:buFont typeface="Wingdings" charset="0"/>
              <a:buNone/>
              <a:defRPr sz="2000">
                <a:solidFill>
                  <a:schemeClr val="tx1">
                    <a:tint val="75000"/>
                  </a:schemeClr>
                </a:solidFill>
                <a:latin typeface="+mn-lt"/>
                <a:ea typeface="+mn-ea"/>
              </a:defRPr>
            </a:lvl7pPr>
            <a:lvl8pPr marL="3200400" indent="0" algn="ctr" rtl="0" fontAlgn="base">
              <a:spcBef>
                <a:spcPct val="20000"/>
              </a:spcBef>
              <a:spcAft>
                <a:spcPct val="0"/>
              </a:spcAft>
              <a:buClr>
                <a:schemeClr val="accent2"/>
              </a:buClr>
              <a:buFont typeface="Wingdings" charset="0"/>
              <a:buNone/>
              <a:defRPr sz="2000">
                <a:solidFill>
                  <a:schemeClr val="tx1">
                    <a:tint val="75000"/>
                  </a:schemeClr>
                </a:solidFill>
                <a:latin typeface="+mn-lt"/>
                <a:ea typeface="+mn-ea"/>
              </a:defRPr>
            </a:lvl8pPr>
            <a:lvl9pPr marL="3657600" indent="0" algn="ctr" rtl="0" fontAlgn="base">
              <a:spcBef>
                <a:spcPct val="20000"/>
              </a:spcBef>
              <a:spcAft>
                <a:spcPct val="0"/>
              </a:spcAft>
              <a:buClr>
                <a:schemeClr val="accent2"/>
              </a:buClr>
              <a:buFont typeface="Wingdings" charset="0"/>
              <a:buNone/>
              <a:defRPr sz="2000">
                <a:solidFill>
                  <a:schemeClr val="tx1">
                    <a:tint val="75000"/>
                  </a:schemeClr>
                </a:solidFill>
                <a:latin typeface="+mn-lt"/>
                <a:ea typeface="+mn-ea"/>
              </a:defRPr>
            </a:lvl9pPr>
          </a:lstStyle>
          <a:p>
            <a:pPr>
              <a:lnSpc>
                <a:spcPct val="120000"/>
              </a:lnSpc>
              <a:spcBef>
                <a:spcPts val="600"/>
              </a:spcBef>
              <a:defRPr sz="1600">
                <a:solidFill>
                  <a:srgbClr val="000000"/>
                </a:solidFill>
              </a:defRPr>
            </a:pPr>
            <a:r>
              <a:rPr lang="en-US" sz="1600" dirty="0" smtClean="0">
                <a:solidFill>
                  <a:schemeClr val="accent6"/>
                </a:solidFill>
              </a:rPr>
              <a:t>Challenge: Create a chain of energy conversions and transfers using your objects.</a:t>
            </a:r>
          </a:p>
        </p:txBody>
      </p:sp>
    </p:spTree>
    <p:extLst>
      <p:ext uri="{BB962C8B-B14F-4D97-AF65-F5344CB8AC3E}">
        <p14:creationId xmlns:p14="http://schemas.microsoft.com/office/powerpoint/2010/main" val="1493724974"/>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60" dirty="0" smtClean="0">
                <a:solidFill>
                  <a:srgbClr val="00B0F0"/>
                </a:solidFill>
              </a:rPr>
              <a:t>Show whatcha know…</a:t>
            </a:r>
            <a:endParaRPr lang="en-US" spc="-60" dirty="0">
              <a:solidFill>
                <a:srgbClr val="00B0F0"/>
              </a:solidFill>
            </a:endParaRPr>
          </a:p>
        </p:txBody>
      </p:sp>
      <p:sp>
        <p:nvSpPr>
          <p:cNvPr id="7" name="TextBox 6"/>
          <p:cNvSpPr txBox="1"/>
          <p:nvPr/>
        </p:nvSpPr>
        <p:spPr>
          <a:xfrm>
            <a:off x="457200" y="1352550"/>
            <a:ext cx="8153400" cy="1569660"/>
          </a:xfrm>
          <a:prstGeom prst="rect">
            <a:avLst/>
          </a:prstGeom>
          <a:noFill/>
        </p:spPr>
        <p:txBody>
          <a:bodyPr wrap="square" rtlCol="0">
            <a:spAutoFit/>
          </a:bodyPr>
          <a:lstStyle/>
          <a:p>
            <a:pPr marL="342900" indent="-342900" eaLnBrk="0" fontAlgn="base">
              <a:lnSpc>
                <a:spcPct val="120000"/>
              </a:lnSpc>
              <a:spcBef>
                <a:spcPct val="0"/>
              </a:spcBef>
              <a:spcAft>
                <a:spcPct val="0"/>
              </a:spcAft>
              <a:buFont typeface="Arial" panose="020B0604020202020204" pitchFamily="34" charset="0"/>
              <a:buChar char="•"/>
            </a:pPr>
            <a:r>
              <a:rPr lang="en-US" sz="2000" kern="1200" spc="-40" dirty="0" smtClean="0">
                <a:solidFill>
                  <a:srgbClr val="505153"/>
                </a:solidFill>
                <a:latin typeface="Arial" panose="020B0604020202020204" pitchFamily="34" charset="0"/>
                <a:ea typeface="Geneva" pitchFamily="123" charset="-128"/>
                <a:cs typeface="Arial" panose="020B0604020202020204" pitchFamily="34" charset="0"/>
              </a:rPr>
              <a:t>Energy </a:t>
            </a:r>
            <a:r>
              <a:rPr lang="en-US" sz="2000" kern="1200" spc="-40" dirty="0">
                <a:solidFill>
                  <a:srgbClr val="505153"/>
                </a:solidFill>
                <a:latin typeface="Arial" panose="020B0604020202020204" pitchFamily="34" charset="0"/>
                <a:ea typeface="Geneva" pitchFamily="123" charset="-128"/>
                <a:cs typeface="Arial" panose="020B0604020202020204" pitchFamily="34" charset="0"/>
              </a:rPr>
              <a:t>comes in multiple forms.</a:t>
            </a:r>
          </a:p>
          <a:p>
            <a:pPr marL="342900" indent="-342900" eaLnBrk="0" fontAlgn="base">
              <a:lnSpc>
                <a:spcPct val="120000"/>
              </a:lnSpc>
              <a:spcBef>
                <a:spcPct val="0"/>
              </a:spcBef>
              <a:spcAft>
                <a:spcPct val="0"/>
              </a:spcAft>
              <a:buFont typeface="Arial" panose="020B0604020202020204" pitchFamily="34" charset="0"/>
              <a:buChar char="•"/>
            </a:pPr>
            <a:r>
              <a:rPr lang="en-US" sz="2000" kern="1200" spc="-40" dirty="0">
                <a:solidFill>
                  <a:srgbClr val="505153"/>
                </a:solidFill>
                <a:latin typeface="Arial" panose="020B0604020202020204" pitchFamily="34" charset="0"/>
                <a:ea typeface="Geneva" pitchFamily="123" charset="-128"/>
                <a:cs typeface="Arial" panose="020B0604020202020204" pitchFamily="34" charset="0"/>
              </a:rPr>
              <a:t>Energy isn’t created or lost.</a:t>
            </a:r>
          </a:p>
          <a:p>
            <a:pPr marL="342900" indent="-342900" eaLnBrk="0" fontAlgn="base">
              <a:lnSpc>
                <a:spcPct val="120000"/>
              </a:lnSpc>
              <a:spcBef>
                <a:spcPct val="0"/>
              </a:spcBef>
              <a:spcAft>
                <a:spcPct val="0"/>
              </a:spcAft>
              <a:buFont typeface="Arial" panose="020B0604020202020204" pitchFamily="34" charset="0"/>
              <a:buChar char="•"/>
            </a:pPr>
            <a:r>
              <a:rPr lang="en-US" sz="2000" kern="1200" spc="-40" dirty="0">
                <a:solidFill>
                  <a:srgbClr val="505153"/>
                </a:solidFill>
                <a:latin typeface="Arial" panose="020B0604020202020204" pitchFamily="34" charset="0"/>
                <a:ea typeface="Geneva" pitchFamily="123" charset="-128"/>
                <a:cs typeface="Arial" panose="020B0604020202020204" pitchFamily="34" charset="0"/>
              </a:rPr>
              <a:t>Energy can convert to different forms and transfer to different objects.</a:t>
            </a:r>
          </a:p>
          <a:p>
            <a:pPr marL="342900" indent="-342900" eaLnBrk="0" fontAlgn="base">
              <a:lnSpc>
                <a:spcPct val="120000"/>
              </a:lnSpc>
              <a:spcBef>
                <a:spcPct val="0"/>
              </a:spcBef>
              <a:spcAft>
                <a:spcPct val="0"/>
              </a:spcAft>
              <a:buFont typeface="Arial" panose="020B0604020202020204" pitchFamily="34" charset="0"/>
              <a:buChar char="•"/>
            </a:pPr>
            <a:r>
              <a:rPr lang="en-US" sz="2000" kern="1200" spc="-40" dirty="0">
                <a:solidFill>
                  <a:srgbClr val="505153"/>
                </a:solidFill>
                <a:latin typeface="Arial" panose="020B0604020202020204" pitchFamily="34" charset="0"/>
                <a:ea typeface="Geneva" pitchFamily="123" charset="-128"/>
                <a:cs typeface="Arial" panose="020B0604020202020204" pitchFamily="34" charset="0"/>
              </a:rPr>
              <a:t>Points of transfer/conversion </a:t>
            </a:r>
            <a:r>
              <a:rPr lang="en-US" sz="2000" kern="1200" spc="-40" dirty="0" smtClean="0">
                <a:solidFill>
                  <a:srgbClr val="505153"/>
                </a:solidFill>
                <a:latin typeface="Arial" panose="020B0604020202020204" pitchFamily="34" charset="0"/>
                <a:ea typeface="Geneva" pitchFamily="123" charset="-128"/>
                <a:cs typeface="Arial" panose="020B0604020202020204" pitchFamily="34" charset="0"/>
              </a:rPr>
              <a:t>are often </a:t>
            </a:r>
            <a:r>
              <a:rPr lang="en-US" sz="2000" kern="1200" spc="-40" dirty="0">
                <a:solidFill>
                  <a:srgbClr val="505153"/>
                </a:solidFill>
                <a:latin typeface="Arial" panose="020B0604020202020204" pitchFamily="34" charset="0"/>
                <a:ea typeface="Geneva" pitchFamily="123" charset="-128"/>
                <a:cs typeface="Arial" panose="020B0604020202020204" pitchFamily="34" charset="0"/>
              </a:rPr>
              <a:t>where energy </a:t>
            </a:r>
            <a:r>
              <a:rPr lang="en-US" sz="2000" kern="1200" spc="-40" dirty="0" smtClean="0">
                <a:solidFill>
                  <a:srgbClr val="505153"/>
                </a:solidFill>
                <a:latin typeface="Arial" panose="020B0604020202020204" pitchFamily="34" charset="0"/>
                <a:ea typeface="Geneva" pitchFamily="123" charset="-128"/>
                <a:cs typeface="Arial" panose="020B0604020202020204" pitchFamily="34" charset="0"/>
              </a:rPr>
              <a:t>is “lost</a:t>
            </a:r>
            <a:r>
              <a:rPr lang="en-US" sz="2000" kern="1200" spc="-40" dirty="0">
                <a:solidFill>
                  <a:srgbClr val="505153"/>
                </a:solidFill>
                <a:latin typeface="Arial" panose="020B0604020202020204" pitchFamily="34" charset="0"/>
                <a:ea typeface="Geneva" pitchFamily="123" charset="-128"/>
                <a:cs typeface="Arial" panose="020B0604020202020204" pitchFamily="34" charset="0"/>
              </a:rPr>
              <a:t>.”</a:t>
            </a:r>
            <a:endParaRPr lang="en-US" sz="2000" kern="1200" spc="-40" dirty="0" smtClean="0">
              <a:solidFill>
                <a:srgbClr val="505153"/>
              </a:solidFill>
              <a:latin typeface="Arial" panose="020B0604020202020204" pitchFamily="34" charset="0"/>
              <a:ea typeface="Geneva" pitchFamily="123" charset="-128"/>
              <a:cs typeface="Arial" panose="020B0604020202020204" pitchFamily="34" charset="0"/>
            </a:endParaRPr>
          </a:p>
        </p:txBody>
      </p:sp>
      <p:sp>
        <p:nvSpPr>
          <p:cNvPr id="8" name="TextBox 7"/>
          <p:cNvSpPr txBox="1"/>
          <p:nvPr/>
        </p:nvSpPr>
        <p:spPr>
          <a:xfrm>
            <a:off x="533400" y="800040"/>
            <a:ext cx="6019800" cy="400110"/>
          </a:xfrm>
          <a:prstGeom prst="rect">
            <a:avLst/>
          </a:prstGeom>
          <a:noFill/>
        </p:spPr>
        <p:txBody>
          <a:bodyPr wrap="square" rtlCol="0">
            <a:spAutoFit/>
          </a:bodyPr>
          <a:lstStyle/>
          <a:p>
            <a:pPr eaLnBrk="0" fontAlgn="base">
              <a:spcBef>
                <a:spcPct val="0"/>
              </a:spcBef>
              <a:spcAft>
                <a:spcPct val="0"/>
              </a:spcAft>
            </a:pPr>
            <a:r>
              <a:rPr lang="en-US" sz="2000" b="1" kern="1200" dirty="0" smtClean="0">
                <a:solidFill>
                  <a:srgbClr val="000000">
                    <a:lumMod val="65000"/>
                    <a:lumOff val="35000"/>
                  </a:srgbClr>
                </a:solidFill>
                <a:latin typeface="Arial" panose="020B0604020202020204" pitchFamily="34" charset="0"/>
                <a:ea typeface="Geneva" pitchFamily="123" charset="-128"/>
                <a:cs typeface="Arial" panose="020B0604020202020204" pitchFamily="34" charset="0"/>
              </a:rPr>
              <a:t>Elaborate on the points below.</a:t>
            </a:r>
          </a:p>
        </p:txBody>
      </p:sp>
    </p:spTree>
    <p:extLst>
      <p:ext uri="{BB962C8B-B14F-4D97-AF65-F5344CB8AC3E}">
        <p14:creationId xmlns:p14="http://schemas.microsoft.com/office/powerpoint/2010/main" val="228270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 for fun </a:t>
            </a:r>
            <a:endParaRPr lang="en-US" dirty="0"/>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2068" y="931334"/>
            <a:ext cx="6505651"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75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12-04 at 12.14.13 PM.png"/>
          <p:cNvPicPr>
            <a:picLocks noChangeAspect="1"/>
          </p:cNvPicPr>
          <p:nvPr/>
        </p:nvPicPr>
        <p:blipFill rotWithShape="1">
          <a:blip r:embed="rId3" cstate="screen">
            <a:extLst>
              <a:ext uri="{28A0092B-C50C-407E-A947-70E740481C1C}">
                <a14:useLocalDpi xmlns:a14="http://schemas.microsoft.com/office/drawing/2010/main"/>
              </a:ext>
            </a:extLst>
          </a:blip>
          <a:srcRect t="9198" b="5895"/>
          <a:stretch/>
        </p:blipFill>
        <p:spPr>
          <a:xfrm>
            <a:off x="1009640" y="1067859"/>
            <a:ext cx="6600533" cy="3165474"/>
          </a:xfrm>
          <a:prstGeom prst="rect">
            <a:avLst/>
          </a:prstGeom>
        </p:spPr>
      </p:pic>
      <p:sp>
        <p:nvSpPr>
          <p:cNvPr id="211" name="Title 1"/>
          <p:cNvSpPr txBox="1">
            <a:spLocks noGrp="1"/>
          </p:cNvSpPr>
          <p:nvPr>
            <p:ph type="title"/>
          </p:nvPr>
        </p:nvSpPr>
        <p:spPr>
          <a:xfrm>
            <a:off x="457200" y="285750"/>
            <a:ext cx="8229600" cy="841376"/>
          </a:xfrm>
          <a:prstGeom prst="rect">
            <a:avLst/>
          </a:prstGeom>
        </p:spPr>
        <p:txBody>
          <a:bodyPr/>
          <a:lstStyle/>
          <a:p>
            <a:r>
              <a:t>Renewing the focus on renewables </a:t>
            </a:r>
          </a:p>
        </p:txBody>
      </p:sp>
      <p:grpSp>
        <p:nvGrpSpPr>
          <p:cNvPr id="4" name="Group 3"/>
          <p:cNvGrpSpPr/>
          <p:nvPr/>
        </p:nvGrpSpPr>
        <p:grpSpPr>
          <a:xfrm>
            <a:off x="789704" y="866800"/>
            <a:ext cx="6934200" cy="4186785"/>
            <a:chOff x="1033493" y="856365"/>
            <a:chExt cx="7696201" cy="4186785"/>
          </a:xfrm>
        </p:grpSpPr>
        <p:pic>
          <p:nvPicPr>
            <p:cNvPr id="5" name="Picture 4">
              <a:hlinkClick r:id="rId4"/>
            </p:cNvPr>
            <p:cNvPicPr>
              <a:picLocks noChangeAspect="1"/>
            </p:cNvPicPr>
            <p:nvPr/>
          </p:nvPicPr>
          <p:blipFill rotWithShape="1">
            <a:blip r:embed="rId5"/>
            <a:srcRect b="10430"/>
            <a:stretch/>
          </p:blipFill>
          <p:spPr>
            <a:xfrm>
              <a:off x="1033493" y="856365"/>
              <a:ext cx="7696201" cy="3736839"/>
            </a:xfrm>
            <a:prstGeom prst="rect">
              <a:avLst/>
            </a:prstGeom>
          </p:spPr>
        </p:pic>
        <p:pic>
          <p:nvPicPr>
            <p:cNvPr id="6" name="Picture 5"/>
            <p:cNvPicPr>
              <a:picLocks noChangeAspect="1"/>
            </p:cNvPicPr>
            <p:nvPr/>
          </p:nvPicPr>
          <p:blipFill rotWithShape="1">
            <a:blip r:embed="rId5"/>
            <a:srcRect l="6804" t="88943" r="7395" b="378"/>
            <a:stretch/>
          </p:blipFill>
          <p:spPr>
            <a:xfrm>
              <a:off x="2326335" y="4597637"/>
              <a:ext cx="5072929" cy="44551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itle 1"/>
          <p:cNvSpPr txBox="1">
            <a:spLocks noGrp="1"/>
          </p:cNvSpPr>
          <p:nvPr>
            <p:ph type="title"/>
          </p:nvPr>
        </p:nvSpPr>
        <p:spPr>
          <a:xfrm>
            <a:off x="457200" y="285750"/>
            <a:ext cx="8229600" cy="841376"/>
          </a:xfrm>
          <a:prstGeom prst="rect">
            <a:avLst/>
          </a:prstGeom>
        </p:spPr>
        <p:txBody>
          <a:bodyPr/>
          <a:lstStyle/>
          <a:p>
            <a:r>
              <a:t>Renewing the focus on renewables </a:t>
            </a:r>
          </a:p>
        </p:txBody>
      </p:sp>
      <p:pic>
        <p:nvPicPr>
          <p:cNvPr id="5" name="Picture 4"/>
          <p:cNvPicPr>
            <a:picLocks noChangeAspect="1"/>
          </p:cNvPicPr>
          <p:nvPr/>
        </p:nvPicPr>
        <p:blipFill rotWithShape="1">
          <a:blip r:embed="rId3"/>
          <a:srcRect b="10430"/>
          <a:stretch/>
        </p:blipFill>
        <p:spPr>
          <a:xfrm>
            <a:off x="1136164" y="868014"/>
            <a:ext cx="6934200" cy="3736839"/>
          </a:xfrm>
          <a:prstGeom prst="rect">
            <a:avLst/>
          </a:prstGeom>
        </p:spPr>
      </p:pic>
      <p:pic>
        <p:nvPicPr>
          <p:cNvPr id="6" name="Picture 5"/>
          <p:cNvPicPr>
            <a:picLocks noChangeAspect="1"/>
          </p:cNvPicPr>
          <p:nvPr/>
        </p:nvPicPr>
        <p:blipFill rotWithShape="1">
          <a:blip r:embed="rId3"/>
          <a:srcRect l="6804" t="88943" r="7395" b="378"/>
          <a:stretch/>
        </p:blipFill>
        <p:spPr>
          <a:xfrm>
            <a:off x="2317935" y="4604853"/>
            <a:ext cx="4570659" cy="445513"/>
          </a:xfrm>
          <a:prstGeom prst="rect">
            <a:avLst/>
          </a:prstGeom>
        </p:spPr>
      </p:pic>
      <p:pic>
        <p:nvPicPr>
          <p:cNvPr id="1026" name="Picture 2">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6551" b="2868"/>
          <a:stretch/>
        </p:blipFill>
        <p:spPr bwMode="auto">
          <a:xfrm>
            <a:off x="1348315" y="1049868"/>
            <a:ext cx="6525683" cy="32088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itle 1"/>
          <p:cNvSpPr txBox="1">
            <a:spLocks noGrp="1"/>
          </p:cNvSpPr>
          <p:nvPr>
            <p:ph type="title"/>
          </p:nvPr>
        </p:nvSpPr>
        <p:spPr>
          <a:xfrm>
            <a:off x="457200" y="285750"/>
            <a:ext cx="8229600" cy="841376"/>
          </a:xfrm>
          <a:prstGeom prst="rect">
            <a:avLst/>
          </a:prstGeom>
        </p:spPr>
        <p:txBody>
          <a:bodyPr/>
          <a:lstStyle/>
          <a:p>
            <a:r>
              <a:t>Winding through research on renewables </a:t>
            </a:r>
          </a:p>
        </p:txBody>
      </p:sp>
      <p:sp>
        <p:nvSpPr>
          <p:cNvPr id="6" name="Content Placeholder 2"/>
          <p:cNvSpPr txBox="1"/>
          <p:nvPr/>
        </p:nvSpPr>
        <p:spPr>
          <a:xfrm>
            <a:off x="457199" y="960613"/>
            <a:ext cx="8408753" cy="3521992"/>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nSpc>
                <a:spcPct val="120000"/>
              </a:lnSpc>
              <a:spcBef>
                <a:spcPts val="600"/>
              </a:spcBef>
              <a:buClr>
                <a:schemeClr val="accent1"/>
              </a:buClr>
              <a:buFont typeface="Arial"/>
              <a:defRPr sz="1600">
                <a:latin typeface="Arial"/>
                <a:ea typeface="Arial"/>
                <a:cs typeface="Arial"/>
                <a:sym typeface="Arial"/>
              </a:defRPr>
            </a:pPr>
            <a:r>
              <a:rPr lang="en-US" sz="1800" b="1" spc="-40" dirty="0" smtClean="0">
                <a:solidFill>
                  <a:schemeClr val="accent6"/>
                </a:solidFill>
              </a:rPr>
              <a:t>For each type of renewable energy, consider: </a:t>
            </a:r>
          </a:p>
          <a:p>
            <a:pPr marL="228600" indent="-228600">
              <a:lnSpc>
                <a:spcPct val="110000"/>
              </a:lnSpc>
              <a:spcBef>
                <a:spcPts val="600"/>
              </a:spcBef>
              <a:buClr>
                <a:schemeClr val="accent1"/>
              </a:buClr>
              <a:buSzPct val="100000"/>
              <a:buFont typeface="Arial"/>
              <a:buChar char="•"/>
              <a:defRPr sz="1600">
                <a:latin typeface="Arial"/>
                <a:ea typeface="Arial"/>
                <a:cs typeface="Arial"/>
                <a:sym typeface="Arial"/>
              </a:defRPr>
            </a:pPr>
            <a:r>
              <a:rPr sz="1800" dirty="0" smtClean="0">
                <a:solidFill>
                  <a:schemeClr val="accent6"/>
                </a:solidFill>
              </a:rPr>
              <a:t>How </a:t>
            </a:r>
            <a:r>
              <a:rPr sz="1800" dirty="0">
                <a:solidFill>
                  <a:schemeClr val="accent6"/>
                </a:solidFill>
              </a:rPr>
              <a:t>easily is the renewable captured and </a:t>
            </a:r>
            <a:r>
              <a:rPr lang="en-US" sz="1800" dirty="0" smtClean="0">
                <a:solidFill>
                  <a:schemeClr val="accent6"/>
                </a:solidFill>
              </a:rPr>
              <a:t>converted </a:t>
            </a:r>
            <a:r>
              <a:rPr sz="1800" dirty="0" smtClean="0">
                <a:solidFill>
                  <a:schemeClr val="accent6"/>
                </a:solidFill>
              </a:rPr>
              <a:t>for use?</a:t>
            </a:r>
            <a:endParaRPr lang="en-US" sz="1800" dirty="0" smtClean="0">
              <a:solidFill>
                <a:schemeClr val="accent6"/>
              </a:solidFill>
            </a:endParaRPr>
          </a:p>
          <a:p>
            <a:pPr marL="228600" indent="-228600">
              <a:lnSpc>
                <a:spcPct val="110000"/>
              </a:lnSpc>
              <a:spcBef>
                <a:spcPts val="600"/>
              </a:spcBef>
              <a:buClr>
                <a:schemeClr val="accent1"/>
              </a:buClr>
              <a:buSzPct val="100000"/>
              <a:buFont typeface="Arial"/>
              <a:buChar char="•"/>
              <a:defRPr sz="1600">
                <a:latin typeface="Arial"/>
                <a:ea typeface="Arial"/>
                <a:cs typeface="Arial"/>
                <a:sym typeface="Arial"/>
              </a:defRPr>
            </a:pPr>
            <a:r>
              <a:rPr lang="en-US" sz="1800" spc="-40" dirty="0">
                <a:solidFill>
                  <a:schemeClr val="accent6"/>
                </a:solidFill>
              </a:rPr>
              <a:t>How available is the renewable — is it limited to certain parts of the </a:t>
            </a:r>
            <a:r>
              <a:rPr lang="en-US" sz="1800" spc="-40" dirty="0" smtClean="0">
                <a:solidFill>
                  <a:schemeClr val="accent6"/>
                </a:solidFill>
              </a:rPr>
              <a:t>world</a:t>
            </a:r>
            <a:r>
              <a:rPr lang="en-US" sz="1800" spc="-40" dirty="0">
                <a:solidFill>
                  <a:schemeClr val="accent6"/>
                </a:solidFill>
              </a:rPr>
              <a:t>?</a:t>
            </a:r>
            <a:endParaRPr sz="1800" dirty="0">
              <a:solidFill>
                <a:schemeClr val="accent6"/>
              </a:solidFill>
            </a:endParaRPr>
          </a:p>
          <a:p>
            <a:pPr marL="228600" indent="-228600">
              <a:lnSpc>
                <a:spcPct val="110000"/>
              </a:lnSpc>
              <a:spcBef>
                <a:spcPts val="600"/>
              </a:spcBef>
              <a:buClr>
                <a:schemeClr val="accent1"/>
              </a:buClr>
              <a:buSzPct val="100000"/>
              <a:buFont typeface="Arial"/>
              <a:buChar char="•"/>
              <a:defRPr sz="1600">
                <a:latin typeface="Arial"/>
                <a:ea typeface="Arial"/>
                <a:cs typeface="Arial"/>
                <a:sym typeface="Arial"/>
              </a:defRPr>
            </a:pPr>
            <a:r>
              <a:rPr sz="1800" spc="-60" dirty="0">
                <a:solidFill>
                  <a:schemeClr val="accent6"/>
                </a:solidFill>
              </a:rPr>
              <a:t>What are </a:t>
            </a:r>
            <a:r>
              <a:rPr sz="1800" spc="-60" dirty="0" smtClean="0">
                <a:solidFill>
                  <a:schemeClr val="accent6"/>
                </a:solidFill>
              </a:rPr>
              <a:t>obstacles </a:t>
            </a:r>
            <a:r>
              <a:rPr sz="1800" spc="-60" dirty="0">
                <a:solidFill>
                  <a:schemeClr val="accent6"/>
                </a:solidFill>
              </a:rPr>
              <a:t>and challenges to better utilizing the renewable?</a:t>
            </a:r>
          </a:p>
          <a:p>
            <a:pPr marL="228600" indent="-228600">
              <a:lnSpc>
                <a:spcPct val="110000"/>
              </a:lnSpc>
              <a:spcBef>
                <a:spcPts val="600"/>
              </a:spcBef>
              <a:buClr>
                <a:schemeClr val="accent1"/>
              </a:buClr>
              <a:buSzPct val="100000"/>
              <a:buFont typeface="Arial"/>
              <a:buChar char="•"/>
              <a:defRPr sz="1600">
                <a:latin typeface="Arial"/>
                <a:ea typeface="Arial"/>
                <a:cs typeface="Arial"/>
                <a:sym typeface="Arial"/>
              </a:defRPr>
            </a:pPr>
            <a:r>
              <a:rPr sz="1800" dirty="0">
                <a:solidFill>
                  <a:schemeClr val="accent6"/>
                </a:solidFill>
              </a:rPr>
              <a:t>What are the main advantages of utilizing the </a:t>
            </a:r>
            <a:r>
              <a:rPr sz="1800" dirty="0" smtClean="0">
                <a:solidFill>
                  <a:schemeClr val="accent6"/>
                </a:solidFill>
              </a:rPr>
              <a:t>renewable</a:t>
            </a:r>
            <a:r>
              <a:rPr lang="en-US" sz="1800" dirty="0" smtClean="0">
                <a:solidFill>
                  <a:schemeClr val="accent6"/>
                </a:solidFill>
              </a:rPr>
              <a:t>,</a:t>
            </a:r>
            <a:r>
              <a:rPr sz="1800" dirty="0" smtClean="0">
                <a:solidFill>
                  <a:schemeClr val="accent6"/>
                </a:solidFill>
              </a:rPr>
              <a:t> </a:t>
            </a:r>
            <a:r>
              <a:rPr sz="1800" dirty="0">
                <a:solidFill>
                  <a:schemeClr val="accent6"/>
                </a:solidFill>
              </a:rPr>
              <a:t>compared to nonrenewable sources or even other renewables?</a:t>
            </a:r>
          </a:p>
          <a:p>
            <a:pPr marL="228600" indent="-228600">
              <a:lnSpc>
                <a:spcPct val="110000"/>
              </a:lnSpc>
              <a:spcBef>
                <a:spcPts val="600"/>
              </a:spcBef>
              <a:buClr>
                <a:schemeClr val="accent1"/>
              </a:buClr>
              <a:buSzPct val="100000"/>
              <a:buFont typeface="Arial"/>
              <a:buChar char="•"/>
              <a:defRPr sz="1600">
                <a:latin typeface="Arial"/>
                <a:ea typeface="Arial"/>
                <a:cs typeface="Arial"/>
                <a:sym typeface="Arial"/>
              </a:defRPr>
            </a:pPr>
            <a:r>
              <a:rPr sz="1800" dirty="0">
                <a:solidFill>
                  <a:schemeClr val="accent6"/>
                </a:solidFill>
              </a:rPr>
              <a:t>Are there any negative consequences </a:t>
            </a:r>
            <a:r>
              <a:rPr lang="en-US" sz="1800" dirty="0" smtClean="0">
                <a:solidFill>
                  <a:schemeClr val="accent6"/>
                </a:solidFill>
              </a:rPr>
              <a:t>of </a:t>
            </a:r>
            <a:r>
              <a:rPr sz="1800" dirty="0" smtClean="0">
                <a:solidFill>
                  <a:schemeClr val="accent6"/>
                </a:solidFill>
              </a:rPr>
              <a:t>utilizing </a:t>
            </a:r>
            <a:r>
              <a:rPr sz="1800" dirty="0">
                <a:solidFill>
                  <a:schemeClr val="accent6"/>
                </a:solidFill>
              </a:rPr>
              <a:t>the renewable?</a:t>
            </a:r>
          </a:p>
        </p:txBody>
      </p:sp>
      <p:pic>
        <p:nvPicPr>
          <p:cNvPr id="3074" name="Picture 2" descr="C:\Users\a0r04v\AppData\Local\Microsoft\Windows\INetCache\IE\P4C0EOWZ\10648-illustration-of-a-cow-pv[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96197" y="3721064"/>
            <a:ext cx="1346962" cy="95749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0r04v\AppData\Local\Microsoft\Windows\INetCache\IE\HRV49NLW\RkUJm[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2062" y="3658833"/>
            <a:ext cx="2054353" cy="93087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0r04v\AppData\Local\Microsoft\Windows\INetCache\IE\KQJAI9Y8\1020px-Sun_icon.svg[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5240" y="3743184"/>
            <a:ext cx="909688" cy="913256"/>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a0r04v\AppData\Local\Microsoft\Windows\INetCache\IE\GMG3BQ9W\1362589065[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65806" y="3753093"/>
            <a:ext cx="580994" cy="8366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lide Number Placeholder 1"/>
          <p:cNvSpPr txBox="1">
            <a:spLocks noGrp="1"/>
          </p:cNvSpPr>
          <p:nvPr>
            <p:ph type="sldNum" sz="quarter" idx="2"/>
          </p:nvPr>
        </p:nvSpPr>
        <p:spPr>
          <a:xfrm>
            <a:off x="0" y="4917880"/>
            <a:ext cx="167709" cy="21470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a:t>
            </a:fld>
            <a:endParaRPr/>
          </a:p>
        </p:txBody>
      </p:sp>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133000"/>
                    </a14:imgEffect>
                  </a14:imgLayer>
                </a14:imgProps>
              </a:ext>
              <a:ext uri="{28A0092B-C50C-407E-A947-70E740481C1C}">
                <a14:useLocalDpi xmlns:a14="http://schemas.microsoft.com/office/drawing/2010/main"/>
              </a:ext>
            </a:extLst>
          </a:blip>
          <a:srcRect l="8064" r="33329" b="7667"/>
          <a:stretch/>
        </p:blipFill>
        <p:spPr>
          <a:xfrm>
            <a:off x="6756458" y="-37754"/>
            <a:ext cx="2387542" cy="2642790"/>
          </a:xfrm>
          <a:prstGeom prst="rect">
            <a:avLst/>
          </a:prstGeom>
          <a:ln>
            <a:noFill/>
          </a:ln>
          <a:effectLst>
            <a:softEdge rad="112500"/>
          </a:effectLst>
        </p:spPr>
      </p:pic>
      <p:pic>
        <p:nvPicPr>
          <p:cNvPr id="3" name="Picture 2"/>
          <p:cNvPicPr>
            <a:picLocks noChangeAspect="1"/>
          </p:cNvPicPr>
          <p:nvPr/>
        </p:nvPicPr>
        <p:blipFill>
          <a:blip r:embed="rId5" cstate="screen">
            <a:extLst>
              <a:ext uri="{BEBA8EAE-BF5A-486C-A8C5-ECC9F3942E4B}">
                <a14:imgProps xmlns:a14="http://schemas.microsoft.com/office/drawing/2010/main">
                  <a14:imgLayer r:embed="rId6">
                    <a14:imgEffect>
                      <a14:saturation sat="151000"/>
                    </a14:imgEffect>
                  </a14:imgLayer>
                </a14:imgProps>
              </a:ext>
              <a:ext uri="{28A0092B-C50C-407E-A947-70E740481C1C}">
                <a14:useLocalDpi xmlns:a14="http://schemas.microsoft.com/office/drawing/2010/main"/>
              </a:ext>
            </a:extLst>
          </a:blip>
          <a:stretch>
            <a:fillRect/>
          </a:stretch>
        </p:blipFill>
        <p:spPr>
          <a:xfrm>
            <a:off x="1594853" y="837479"/>
            <a:ext cx="2576394" cy="2576394"/>
          </a:xfrm>
          <a:prstGeom prst="rect">
            <a:avLst/>
          </a:prstGeom>
          <a:ln>
            <a:noFill/>
          </a:ln>
          <a:effectLst>
            <a:softEdge rad="112500"/>
          </a:effectLst>
        </p:spPr>
      </p:pic>
      <p:pic>
        <p:nvPicPr>
          <p:cNvPr id="7" name="spotlight-solar-500x376.jpg" descr="spotlight-solar-500x376.jpg"/>
          <p:cNvPicPr>
            <a:picLocks noChangeAspect="1"/>
          </p:cNvPicPr>
          <p:nvPr/>
        </p:nvPicPr>
        <p:blipFill rotWithShape="1">
          <a:blip r:embed="rId7">
            <a:extLst>
              <a:ext uri="{BEBA8EAE-BF5A-486C-A8C5-ECC9F3942E4B}">
                <a14:imgProps xmlns:a14="http://schemas.microsoft.com/office/drawing/2010/main">
                  <a14:imgLayer r:embed="rId8">
                    <a14:imgEffect>
                      <a14:sharpenSoften amount="-2000"/>
                    </a14:imgEffect>
                    <a14:imgEffect>
                      <a14:saturation sat="146000"/>
                    </a14:imgEffect>
                  </a14:imgLayer>
                </a14:imgProps>
              </a:ext>
            </a:extLst>
          </a:blip>
          <a:srcRect l="21774" r="4329" b="18528"/>
          <a:stretch/>
        </p:blipFill>
        <p:spPr>
          <a:xfrm>
            <a:off x="4086895" y="2455444"/>
            <a:ext cx="3228982" cy="2677137"/>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pic>
        <p:nvPicPr>
          <p:cNvPr id="4" name="Picture 3"/>
          <p:cNvPicPr>
            <a:picLocks noChangeAspect="1"/>
          </p:cNvPicPr>
          <p:nvPr/>
        </p:nvPicPr>
        <p:blipFill rotWithShape="1">
          <a:blip r:embed="rId9" cstate="screen">
            <a:extLst>
              <a:ext uri="{BEBA8EAE-BF5A-486C-A8C5-ECC9F3942E4B}">
                <a14:imgProps xmlns:a14="http://schemas.microsoft.com/office/drawing/2010/main">
                  <a14:imgLayer r:embed="rId10">
                    <a14:imgEffect>
                      <a14:colorTemperature colorTemp="6250"/>
                    </a14:imgEffect>
                    <a14:imgEffect>
                      <a14:saturation sat="281000"/>
                    </a14:imgEffect>
                  </a14:imgLayer>
                </a14:imgProps>
              </a:ext>
              <a:ext uri="{28A0092B-C50C-407E-A947-70E740481C1C}">
                <a14:useLocalDpi xmlns:a14="http://schemas.microsoft.com/office/drawing/2010/main"/>
              </a:ext>
            </a:extLst>
          </a:blip>
          <a:srcRect t="9162" r="34213"/>
          <a:stretch/>
        </p:blipFill>
        <p:spPr>
          <a:xfrm>
            <a:off x="1" y="3242661"/>
            <a:ext cx="1855748" cy="1921812"/>
          </a:xfrm>
          <a:prstGeom prst="rect">
            <a:avLst/>
          </a:prstGeom>
          <a:ln>
            <a:noFill/>
          </a:ln>
          <a:effectLst>
            <a:softEdge rad="112500"/>
          </a:effectLst>
        </p:spPr>
      </p:pic>
      <p:pic>
        <p:nvPicPr>
          <p:cNvPr id="5" name="Picture 4"/>
          <p:cNvPicPr>
            <a:picLocks noChangeAspect="1"/>
          </p:cNvPicPr>
          <p:nvPr/>
        </p:nvPicPr>
        <p:blipFill rotWithShape="1">
          <a:blip r:embed="rId11" cstate="screen">
            <a:extLst>
              <a:ext uri="{BEBA8EAE-BF5A-486C-A8C5-ECC9F3942E4B}">
                <a14:imgProps xmlns:a14="http://schemas.microsoft.com/office/drawing/2010/main">
                  <a14:imgLayer r:embed="rId12">
                    <a14:imgEffect>
                      <a14:saturation sat="168000"/>
                    </a14:imgEffect>
                  </a14:imgLayer>
                </a14:imgProps>
              </a:ext>
              <a:ext uri="{28A0092B-C50C-407E-A947-70E740481C1C}">
                <a14:useLocalDpi xmlns:a14="http://schemas.microsoft.com/office/drawing/2010/main"/>
              </a:ext>
            </a:extLst>
          </a:blip>
          <a:srcRect t="15751"/>
          <a:stretch/>
        </p:blipFill>
        <p:spPr>
          <a:xfrm>
            <a:off x="76202" y="812778"/>
            <a:ext cx="1607575" cy="2625796"/>
          </a:xfrm>
          <a:prstGeom prst="rect">
            <a:avLst/>
          </a:prstGeom>
          <a:ln>
            <a:noFill/>
          </a:ln>
          <a:effectLst>
            <a:softEdge rad="112500"/>
          </a:effectLst>
        </p:spPr>
      </p:pic>
      <p:pic>
        <p:nvPicPr>
          <p:cNvPr id="8" name="Picture 7"/>
          <p:cNvPicPr>
            <a:picLocks noChangeAspect="1"/>
          </p:cNvPicPr>
          <p:nvPr/>
        </p:nvPicPr>
        <p:blipFill rotWithShape="1">
          <a:blip r:embed="rId13" cstate="screen">
            <a:extLst>
              <a:ext uri="{28A0092B-C50C-407E-A947-70E740481C1C}">
                <a14:useLocalDpi xmlns:a14="http://schemas.microsoft.com/office/drawing/2010/main"/>
              </a:ext>
            </a:extLst>
          </a:blip>
          <a:srcRect b="10764"/>
          <a:stretch/>
        </p:blipFill>
        <p:spPr>
          <a:xfrm>
            <a:off x="4152197" y="812778"/>
            <a:ext cx="2651549" cy="1774594"/>
          </a:xfrm>
          <a:prstGeom prst="rect">
            <a:avLst/>
          </a:prstGeom>
          <a:ln>
            <a:noFill/>
          </a:ln>
          <a:effectLst>
            <a:softEdge rad="112500"/>
          </a:effectLst>
        </p:spPr>
      </p:pic>
      <p:pic>
        <p:nvPicPr>
          <p:cNvPr id="9" name="Picture 8"/>
          <p:cNvPicPr>
            <a:picLocks noChangeAspect="1"/>
          </p:cNvPicPr>
          <p:nvPr/>
        </p:nvPicPr>
        <p:blipFill>
          <a:blip r:embed="rId14" cstate="screen">
            <a:extLst>
              <a:ext uri="{BEBA8EAE-BF5A-486C-A8C5-ECC9F3942E4B}">
                <a14:imgProps xmlns:a14="http://schemas.microsoft.com/office/drawing/2010/main">
                  <a14:imgLayer r:embed="rId15">
                    <a14:imgEffect>
                      <a14:saturation sat="148000"/>
                    </a14:imgEffect>
                  </a14:imgLayer>
                </a14:imgProps>
              </a:ext>
              <a:ext uri="{28A0092B-C50C-407E-A947-70E740481C1C}">
                <a14:useLocalDpi xmlns:a14="http://schemas.microsoft.com/office/drawing/2010/main"/>
              </a:ext>
            </a:extLst>
          </a:blip>
          <a:stretch>
            <a:fillRect/>
          </a:stretch>
        </p:blipFill>
        <p:spPr>
          <a:xfrm>
            <a:off x="1794951" y="3364646"/>
            <a:ext cx="2357246" cy="1767935"/>
          </a:xfrm>
          <a:prstGeom prst="rect">
            <a:avLst/>
          </a:prstGeom>
          <a:ln>
            <a:noFill/>
          </a:ln>
          <a:effectLst>
            <a:softEdge rad="112500"/>
          </a:effectLst>
        </p:spPr>
      </p:pic>
      <p:sp>
        <p:nvSpPr>
          <p:cNvPr id="125" name="Title 2"/>
          <p:cNvSpPr txBox="1">
            <a:spLocks noGrp="1"/>
          </p:cNvSpPr>
          <p:nvPr>
            <p:ph type="title"/>
          </p:nvPr>
        </p:nvSpPr>
        <p:spPr>
          <a:xfrm>
            <a:off x="457200" y="285750"/>
            <a:ext cx="8229600" cy="841376"/>
          </a:xfrm>
          <a:prstGeom prst="rect">
            <a:avLst/>
          </a:prstGeom>
        </p:spPr>
        <p:txBody>
          <a:bodyPr/>
          <a:lstStyle/>
          <a:p>
            <a:r>
              <a:rPr dirty="0"/>
              <a:t>Energized for renewables</a:t>
            </a:r>
          </a:p>
        </p:txBody>
      </p:sp>
      <p:pic>
        <p:nvPicPr>
          <p:cNvPr id="18" name="Picture 17"/>
          <p:cNvPicPr>
            <a:picLocks noChangeAspect="1"/>
          </p:cNvPicPr>
          <p:nvPr/>
        </p:nvPicPr>
        <p:blipFill rotWithShape="1">
          <a:blip r:embed="rId16" cstate="screen">
            <a:extLst>
              <a:ext uri="{BEBA8EAE-BF5A-486C-A8C5-ECC9F3942E4B}">
                <a14:imgProps xmlns:a14="http://schemas.microsoft.com/office/drawing/2010/main">
                  <a14:imgLayer r:embed="rId17">
                    <a14:imgEffect>
                      <a14:saturation sat="199000"/>
                    </a14:imgEffect>
                  </a14:imgLayer>
                </a14:imgProps>
              </a:ext>
              <a:ext uri="{28A0092B-C50C-407E-A947-70E740481C1C}">
                <a14:useLocalDpi xmlns:a14="http://schemas.microsoft.com/office/drawing/2010/main"/>
              </a:ext>
            </a:extLst>
          </a:blip>
          <a:srcRect l="23505" r="14069"/>
          <a:stretch/>
        </p:blipFill>
        <p:spPr>
          <a:xfrm>
            <a:off x="7276967" y="2536705"/>
            <a:ext cx="1817147" cy="2003016"/>
          </a:xfrm>
          <a:prstGeom prst="rect">
            <a:avLst/>
          </a:prstGeom>
          <a:ln>
            <a:noFill/>
          </a:ln>
          <a:effectLst>
            <a:softEdge rad="112500"/>
          </a:effectLst>
        </p:spPr>
      </p:pic>
    </p:spTree>
    <p:extLst>
      <p:ext uri="{BB962C8B-B14F-4D97-AF65-F5344CB8AC3E}">
        <p14:creationId xmlns:p14="http://schemas.microsoft.com/office/powerpoint/2010/main" val="408777813"/>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itle 1"/>
          <p:cNvSpPr txBox="1">
            <a:spLocks noGrp="1"/>
          </p:cNvSpPr>
          <p:nvPr>
            <p:ph type="title"/>
          </p:nvPr>
        </p:nvSpPr>
        <p:spPr>
          <a:xfrm>
            <a:off x="457200" y="285750"/>
            <a:ext cx="8229600" cy="841376"/>
          </a:xfrm>
          <a:prstGeom prst="rect">
            <a:avLst/>
          </a:prstGeom>
        </p:spPr>
        <p:txBody>
          <a:bodyPr/>
          <a:lstStyle/>
          <a:p>
            <a:r>
              <a:t>Winding through research on renewables </a:t>
            </a:r>
          </a:p>
        </p:txBody>
      </p:sp>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8520"/>
          <a:stretch/>
        </p:blipFill>
        <p:spPr bwMode="auto">
          <a:xfrm>
            <a:off x="4395216" y="1065383"/>
            <a:ext cx="3366489" cy="18869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p:nvPr/>
        </p:nvSpPr>
        <p:spPr>
          <a:xfrm>
            <a:off x="365759" y="870008"/>
            <a:ext cx="4029457" cy="3593099"/>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nSpc>
                <a:spcPct val="120000"/>
              </a:lnSpc>
              <a:spcBef>
                <a:spcPts val="600"/>
              </a:spcBef>
              <a:buClr>
                <a:schemeClr val="accent1"/>
              </a:buClr>
              <a:buFont typeface="Arial"/>
              <a:defRPr sz="1600">
                <a:latin typeface="Arial"/>
                <a:ea typeface="Arial"/>
                <a:cs typeface="Arial"/>
                <a:sym typeface="Arial"/>
              </a:defRPr>
            </a:pPr>
            <a:r>
              <a:rPr lang="en-US" sz="1800" b="1" spc="-40" dirty="0" smtClean="0">
                <a:solidFill>
                  <a:schemeClr val="accent6"/>
                </a:solidFill>
              </a:rPr>
              <a:t>Be sure to consider:</a:t>
            </a:r>
          </a:p>
          <a:p>
            <a:pPr marL="228600" indent="-228600">
              <a:lnSpc>
                <a:spcPct val="110000"/>
              </a:lnSpc>
              <a:spcBef>
                <a:spcPts val="600"/>
              </a:spcBef>
              <a:buClr>
                <a:schemeClr val="accent1"/>
              </a:buClr>
              <a:buSzPct val="100000"/>
              <a:buFont typeface="Arial"/>
              <a:buChar char="•"/>
              <a:defRPr sz="1600">
                <a:latin typeface="Arial"/>
                <a:ea typeface="Arial"/>
                <a:cs typeface="Arial"/>
                <a:sym typeface="Arial"/>
              </a:defRPr>
            </a:pPr>
            <a:r>
              <a:rPr lang="en-US" sz="1800" dirty="0" smtClean="0">
                <a:solidFill>
                  <a:schemeClr val="accent6"/>
                </a:solidFill>
              </a:rPr>
              <a:t>Process(</a:t>
            </a:r>
            <a:r>
              <a:rPr lang="en-US" sz="1800" dirty="0" err="1" smtClean="0">
                <a:solidFill>
                  <a:schemeClr val="accent6"/>
                </a:solidFill>
              </a:rPr>
              <a:t>es</a:t>
            </a:r>
            <a:r>
              <a:rPr lang="en-US" sz="1800" dirty="0" smtClean="0">
                <a:solidFill>
                  <a:schemeClr val="accent6"/>
                </a:solidFill>
              </a:rPr>
              <a:t>) for capturing and utilizing the renewable</a:t>
            </a:r>
          </a:p>
          <a:p>
            <a:pPr marL="228600" indent="-228600">
              <a:lnSpc>
                <a:spcPct val="110000"/>
              </a:lnSpc>
              <a:spcBef>
                <a:spcPts val="600"/>
              </a:spcBef>
              <a:buClr>
                <a:schemeClr val="accent1"/>
              </a:buClr>
              <a:buSzPct val="100000"/>
              <a:buFont typeface="Arial"/>
              <a:buChar char="•"/>
              <a:defRPr sz="1600">
                <a:latin typeface="Arial"/>
                <a:ea typeface="Arial"/>
                <a:cs typeface="Arial"/>
                <a:sym typeface="Arial"/>
              </a:defRPr>
            </a:pPr>
            <a:r>
              <a:rPr lang="en-US" sz="1800" dirty="0">
                <a:solidFill>
                  <a:schemeClr val="accent6"/>
                </a:solidFill>
              </a:rPr>
              <a:t>C</a:t>
            </a:r>
            <a:r>
              <a:rPr lang="en-US" sz="1800" dirty="0" smtClean="0">
                <a:solidFill>
                  <a:schemeClr val="accent6"/>
                </a:solidFill>
              </a:rPr>
              <a:t>hallenges to better utilizing the renewable</a:t>
            </a:r>
          </a:p>
          <a:p>
            <a:pPr marL="228600" indent="-228600">
              <a:lnSpc>
                <a:spcPct val="110000"/>
              </a:lnSpc>
              <a:spcBef>
                <a:spcPts val="600"/>
              </a:spcBef>
              <a:buClr>
                <a:schemeClr val="accent1"/>
              </a:buClr>
              <a:buSzPct val="100000"/>
              <a:buFont typeface="Arial"/>
              <a:buChar char="•"/>
              <a:defRPr sz="1600">
                <a:latin typeface="Arial"/>
                <a:ea typeface="Arial"/>
                <a:cs typeface="Arial"/>
                <a:sym typeface="Arial"/>
              </a:defRPr>
            </a:pPr>
            <a:r>
              <a:rPr lang="en-US" sz="1800" dirty="0" smtClean="0">
                <a:solidFill>
                  <a:schemeClr val="accent6"/>
                </a:solidFill>
              </a:rPr>
              <a:t>Technological advancements that will make the renewable more useful in the future</a:t>
            </a:r>
          </a:p>
          <a:p>
            <a:pPr marL="228600" indent="-228600">
              <a:lnSpc>
                <a:spcPct val="110000"/>
              </a:lnSpc>
              <a:spcBef>
                <a:spcPts val="600"/>
              </a:spcBef>
              <a:buClr>
                <a:schemeClr val="accent1"/>
              </a:buClr>
              <a:buSzPct val="100000"/>
              <a:buFont typeface="Arial"/>
              <a:buChar char="•"/>
              <a:defRPr sz="1600">
                <a:latin typeface="Arial"/>
                <a:ea typeface="Arial"/>
                <a:cs typeface="Arial"/>
                <a:sym typeface="Arial"/>
              </a:defRPr>
            </a:pPr>
            <a:r>
              <a:rPr lang="en-US" sz="1800" dirty="0" smtClean="0">
                <a:solidFill>
                  <a:schemeClr val="accent6"/>
                </a:solidFill>
              </a:rPr>
              <a:t>Potential ways to minimize any negative consequences of using the renewable. </a:t>
            </a:r>
          </a:p>
        </p:txBody>
      </p:sp>
      <p:pic>
        <p:nvPicPr>
          <p:cNvPr id="205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674"/>
          <a:stretch/>
        </p:blipFill>
        <p:spPr bwMode="auto">
          <a:xfrm>
            <a:off x="4925568" y="2155151"/>
            <a:ext cx="4023360" cy="20157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8665" y="1594960"/>
            <a:ext cx="4845050" cy="1643527"/>
          </a:xfrm>
          <a:prstGeom prst="rect">
            <a:avLst/>
          </a:prstGeom>
          <a:noFill/>
        </p:spPr>
        <p:txBody>
          <a:bodyPr wrap="square" rtlCol="0">
            <a:spAutoFit/>
          </a:bodyPr>
          <a:lstStyle/>
          <a:p>
            <a:pPr eaLnBrk="0" fontAlgn="base">
              <a:lnSpc>
                <a:spcPct val="120000"/>
              </a:lnSpc>
              <a:spcBef>
                <a:spcPct val="0"/>
              </a:spcBef>
              <a:spcAft>
                <a:spcPct val="0"/>
              </a:spcAft>
            </a:pPr>
            <a:r>
              <a:rPr lang="en-US" sz="1600" kern="1200" dirty="0" smtClean="0">
                <a:solidFill>
                  <a:srgbClr val="505153"/>
                </a:solidFill>
                <a:latin typeface="Arial" panose="020B0604020202020204" pitchFamily="34" charset="0"/>
                <a:ea typeface="Geneva" pitchFamily="123" charset="-128"/>
                <a:cs typeface="Arial" panose="020B0604020202020204" pitchFamily="34" charset="0"/>
              </a:rPr>
              <a:t>Many advancements in renewable </a:t>
            </a:r>
            <a:r>
              <a:rPr lang="en-US" sz="1600" kern="1200" dirty="0">
                <a:solidFill>
                  <a:srgbClr val="505153"/>
                </a:solidFill>
                <a:latin typeface="Arial" panose="020B0604020202020204" pitchFamily="34" charset="0"/>
                <a:ea typeface="Geneva" pitchFamily="123" charset="-128"/>
                <a:cs typeface="Arial" panose="020B0604020202020204" pitchFamily="34" charset="0"/>
              </a:rPr>
              <a:t>energy have resulted from </a:t>
            </a:r>
            <a:r>
              <a:rPr lang="en-US" sz="1600" kern="1200" dirty="0" smtClean="0">
                <a:solidFill>
                  <a:srgbClr val="505153"/>
                </a:solidFill>
                <a:latin typeface="Arial" panose="020B0604020202020204" pitchFamily="34" charset="0"/>
                <a:ea typeface="Geneva" pitchFamily="123" charset="-128"/>
                <a:cs typeface="Arial" panose="020B0604020202020204" pitchFamily="34" charset="0"/>
              </a:rPr>
              <a:t>the </a:t>
            </a:r>
            <a:r>
              <a:rPr lang="en-US" sz="1600" kern="1200" dirty="0">
                <a:solidFill>
                  <a:srgbClr val="505153"/>
                </a:solidFill>
                <a:latin typeface="Arial" panose="020B0604020202020204" pitchFamily="34" charset="0"/>
                <a:ea typeface="Geneva" pitchFamily="123" charset="-128"/>
                <a:cs typeface="Arial" panose="020B0604020202020204" pitchFamily="34" charset="0"/>
              </a:rPr>
              <a:t>work of engineers. Engineering often </a:t>
            </a:r>
            <a:r>
              <a:rPr lang="en-US" sz="1600" kern="1200" dirty="0" smtClean="0">
                <a:solidFill>
                  <a:srgbClr val="505153"/>
                </a:solidFill>
                <a:latin typeface="Arial" panose="020B0604020202020204" pitchFamily="34" charset="0"/>
                <a:ea typeface="Geneva" pitchFamily="123" charset="-128"/>
                <a:cs typeface="Arial" panose="020B0604020202020204" pitchFamily="34" charset="0"/>
              </a:rPr>
              <a:t>begins with </a:t>
            </a:r>
            <a:r>
              <a:rPr lang="en-US" sz="1600" kern="1200" dirty="0">
                <a:solidFill>
                  <a:srgbClr val="505153"/>
                </a:solidFill>
                <a:latin typeface="Arial" panose="020B0604020202020204" pitchFamily="34" charset="0"/>
                <a:ea typeface="Geneva" pitchFamily="123" charset="-128"/>
                <a:cs typeface="Arial" panose="020B0604020202020204" pitchFamily="34" charset="0"/>
              </a:rPr>
              <a:t>a problem to solve — </a:t>
            </a:r>
            <a:r>
              <a:rPr lang="en-US" sz="1600" kern="1200" dirty="0" smtClean="0">
                <a:solidFill>
                  <a:srgbClr val="505153"/>
                </a:solidFill>
                <a:latin typeface="Arial" panose="020B0604020202020204" pitchFamily="34" charset="0"/>
                <a:ea typeface="Geneva" pitchFamily="123" charset="-128"/>
                <a:cs typeface="Arial" panose="020B0604020202020204" pitchFamily="34" charset="0"/>
              </a:rPr>
              <a:t>sometimes </a:t>
            </a:r>
            <a:r>
              <a:rPr lang="en-US" sz="1600" kern="1200" dirty="0">
                <a:solidFill>
                  <a:srgbClr val="505153"/>
                </a:solidFill>
                <a:latin typeface="Arial" panose="020B0604020202020204" pitchFamily="34" charset="0"/>
                <a:ea typeface="Geneva" pitchFamily="123" charset="-128"/>
                <a:cs typeface="Arial" panose="020B0604020202020204" pitchFamily="34" charset="0"/>
              </a:rPr>
              <a:t>multiple </a:t>
            </a:r>
            <a:r>
              <a:rPr lang="en-US" sz="1600" kern="1200" dirty="0" smtClean="0">
                <a:solidFill>
                  <a:srgbClr val="505153"/>
                </a:solidFill>
                <a:latin typeface="Arial" panose="020B0604020202020204" pitchFamily="34" charset="0"/>
                <a:ea typeface="Geneva" pitchFamily="123" charset="-128"/>
                <a:cs typeface="Arial" panose="020B0604020202020204" pitchFamily="34" charset="0"/>
              </a:rPr>
              <a:t>problems. Plan, design, build, test, repeat! </a:t>
            </a:r>
          </a:p>
          <a:p>
            <a:pPr eaLnBrk="0" fontAlgn="base">
              <a:lnSpc>
                <a:spcPct val="120000"/>
              </a:lnSpc>
              <a:spcBef>
                <a:spcPct val="0"/>
              </a:spcBef>
              <a:spcAft>
                <a:spcPct val="0"/>
              </a:spcAft>
            </a:pPr>
            <a:endParaRPr lang="en-US" sz="2000" kern="1200" dirty="0" smtClean="0">
              <a:latin typeface="Arial" panose="020B0604020202020204" pitchFamily="34" charset="0"/>
              <a:ea typeface="Geneva" pitchFamily="123" charset="-128"/>
              <a:cs typeface="Arial" panose="020B0604020202020204" pitchFamily="34" charset="0"/>
            </a:endParaRPr>
          </a:p>
        </p:txBody>
      </p:sp>
      <p:sp>
        <p:nvSpPr>
          <p:cNvPr id="4" name="Slide Number Placeholder 3"/>
          <p:cNvSpPr>
            <a:spLocks noGrp="1"/>
          </p:cNvSpPr>
          <p:nvPr>
            <p:ph type="sldNum" sz="quarter" idx="4294967295"/>
          </p:nvPr>
        </p:nvSpPr>
        <p:spPr>
          <a:xfrm>
            <a:off x="0" y="4887913"/>
            <a:ext cx="533400" cy="274637"/>
          </a:xfrm>
        </p:spPr>
        <p:txBody>
          <a:bodyPr/>
          <a:lstStyle/>
          <a:p>
            <a:fld id="{1910CB5C-FA00-44BC-8C81-665BD0303758}" type="slidenum">
              <a:rPr lang="en-US" smtClean="0">
                <a:solidFill>
                  <a:srgbClr val="808080"/>
                </a:solidFill>
              </a:rPr>
              <a:pPr/>
              <a:t>21</a:t>
            </a:fld>
            <a:endParaRPr lang="en-US" dirty="0">
              <a:solidFill>
                <a:srgbClr val="808080"/>
              </a:solidFill>
            </a:endParaRPr>
          </a:p>
        </p:txBody>
      </p:sp>
      <p:sp>
        <p:nvSpPr>
          <p:cNvPr id="6" name="Title 1"/>
          <p:cNvSpPr txBox="1">
            <a:spLocks/>
          </p:cNvSpPr>
          <p:nvPr/>
        </p:nvSpPr>
        <p:spPr>
          <a:xfrm>
            <a:off x="355600" y="219075"/>
            <a:ext cx="5562600" cy="733425"/>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4400" b="1" baseline="0">
                <a:solidFill>
                  <a:schemeClr val="accent5"/>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dirty="0" smtClean="0">
                <a:solidFill>
                  <a:srgbClr val="00B0F0"/>
                </a:solidFill>
              </a:rPr>
              <a:t>Your turn</a:t>
            </a:r>
            <a:endParaRPr lang="en-US" dirty="0">
              <a:solidFill>
                <a:srgbClr val="00B0F0"/>
              </a:solidFill>
            </a:endParaRPr>
          </a:p>
        </p:txBody>
      </p:sp>
      <p:sp>
        <p:nvSpPr>
          <p:cNvPr id="9" name="TextBox 8"/>
          <p:cNvSpPr txBox="1"/>
          <p:nvPr/>
        </p:nvSpPr>
        <p:spPr>
          <a:xfrm>
            <a:off x="428665" y="1194850"/>
            <a:ext cx="4121230" cy="400110"/>
          </a:xfrm>
          <a:prstGeom prst="rect">
            <a:avLst/>
          </a:prstGeom>
          <a:noFill/>
        </p:spPr>
        <p:txBody>
          <a:bodyPr wrap="square" rtlCol="0">
            <a:spAutoFit/>
          </a:bodyPr>
          <a:lstStyle/>
          <a:p>
            <a:pPr eaLnBrk="0" fontAlgn="base">
              <a:spcBef>
                <a:spcPct val="0"/>
              </a:spcBef>
              <a:spcAft>
                <a:spcPct val="0"/>
              </a:spcAft>
            </a:pPr>
            <a:r>
              <a:rPr lang="en-US" sz="2000" b="1" kern="1200" dirty="0" smtClean="0">
                <a:solidFill>
                  <a:srgbClr val="000000">
                    <a:lumMod val="65000"/>
                    <a:lumOff val="35000"/>
                  </a:srgbClr>
                </a:solidFill>
                <a:latin typeface="Arial" panose="020B0604020202020204" pitchFamily="34" charset="0"/>
                <a:ea typeface="Geneva" pitchFamily="123" charset="-128"/>
                <a:cs typeface="Arial" panose="020B0604020202020204" pitchFamily="34" charset="0"/>
              </a:rPr>
              <a:t>Engineering some energy</a:t>
            </a:r>
          </a:p>
        </p:txBody>
      </p:sp>
      <p:pic>
        <p:nvPicPr>
          <p:cNvPr id="10" name="Picture 9"/>
          <p:cNvPicPr>
            <a:picLocks noChangeAspect="1"/>
          </p:cNvPicPr>
          <p:nvPr/>
        </p:nvPicPr>
        <p:blipFill>
          <a:blip r:embed="rId3"/>
          <a:stretch>
            <a:fillRect/>
          </a:stretch>
        </p:blipFill>
        <p:spPr>
          <a:xfrm>
            <a:off x="5167657" y="375048"/>
            <a:ext cx="3275312" cy="2592225"/>
          </a:xfrm>
          <a:prstGeom prst="rect">
            <a:avLst/>
          </a:prstGeom>
        </p:spPr>
      </p:pic>
      <p:sp>
        <p:nvSpPr>
          <p:cNvPr id="11" name="TextBox 10"/>
          <p:cNvSpPr txBox="1"/>
          <p:nvPr/>
        </p:nvSpPr>
        <p:spPr>
          <a:xfrm>
            <a:off x="5830236" y="2967273"/>
            <a:ext cx="261273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2299DC"/>
                </a:solidFill>
                <a:effectLst/>
                <a:uFillTx/>
                <a:latin typeface="Arial"/>
                <a:ea typeface="Calibri"/>
                <a:cs typeface="Arial"/>
                <a:sym typeface="Calibri"/>
              </a:rPr>
              <a:t>Engineering </a:t>
            </a:r>
            <a:r>
              <a:rPr kumimoji="0" lang="en-US" sz="1400" b="1" i="0" u="none" strike="noStrike" cap="none" spc="0" normalizeH="0" baseline="0" dirty="0" smtClean="0">
                <a:ln>
                  <a:noFill/>
                </a:ln>
                <a:solidFill>
                  <a:srgbClr val="2299DC"/>
                </a:solidFill>
                <a:effectLst/>
                <a:uFillTx/>
                <a:latin typeface="Arial"/>
                <a:ea typeface="Calibri"/>
                <a:cs typeface="Arial"/>
                <a:sym typeface="Calibri"/>
              </a:rPr>
              <a:t>design </a:t>
            </a:r>
            <a:r>
              <a:rPr lang="en-US" sz="1400" b="1" dirty="0">
                <a:solidFill>
                  <a:srgbClr val="2299DC"/>
                </a:solidFill>
                <a:latin typeface="Arial"/>
                <a:cs typeface="Arial"/>
              </a:rPr>
              <a:t>p</a:t>
            </a:r>
            <a:r>
              <a:rPr kumimoji="0" lang="en-US" sz="1400" b="1" i="0" u="none" strike="noStrike" cap="none" spc="0" normalizeH="0" baseline="0" dirty="0" smtClean="0">
                <a:ln>
                  <a:noFill/>
                </a:ln>
                <a:solidFill>
                  <a:srgbClr val="2299DC"/>
                </a:solidFill>
                <a:effectLst/>
                <a:uFillTx/>
                <a:latin typeface="Arial"/>
                <a:ea typeface="Calibri"/>
                <a:cs typeface="Arial"/>
                <a:sym typeface="Calibri"/>
              </a:rPr>
              <a:t>rocess</a:t>
            </a:r>
            <a:endParaRPr kumimoji="0" lang="en-US" sz="1400" b="1" i="0" u="none" strike="noStrike" cap="none" spc="0" normalizeH="0" baseline="0" dirty="0">
              <a:ln>
                <a:noFill/>
              </a:ln>
              <a:solidFill>
                <a:srgbClr val="2299DC"/>
              </a:solidFill>
              <a:effectLst/>
              <a:uFillTx/>
              <a:latin typeface="Arial"/>
              <a:ea typeface="Calibri"/>
              <a:cs typeface="Arial"/>
              <a:sym typeface="Calibri"/>
            </a:endParaRPr>
          </a:p>
        </p:txBody>
      </p:sp>
      <p:sp>
        <p:nvSpPr>
          <p:cNvPr id="2" name="Rectangle 1"/>
          <p:cNvSpPr/>
          <p:nvPr/>
        </p:nvSpPr>
        <p:spPr>
          <a:xfrm>
            <a:off x="428665" y="2904141"/>
            <a:ext cx="4845050" cy="691343"/>
          </a:xfrm>
          <a:prstGeom prst="rect">
            <a:avLst/>
          </a:prstGeom>
        </p:spPr>
        <p:txBody>
          <a:bodyPr wrap="square">
            <a:spAutoFit/>
          </a:bodyPr>
          <a:lstStyle/>
          <a:p>
            <a:pPr eaLnBrk="0" fontAlgn="base">
              <a:lnSpc>
                <a:spcPct val="120000"/>
              </a:lnSpc>
              <a:spcBef>
                <a:spcPct val="0"/>
              </a:spcBef>
              <a:spcAft>
                <a:spcPct val="0"/>
              </a:spcAft>
            </a:pPr>
            <a:r>
              <a:rPr lang="en-US" sz="1700" b="1" kern="1200" dirty="0">
                <a:solidFill>
                  <a:srgbClr val="505153"/>
                </a:solidFill>
                <a:latin typeface="Arial" panose="020B0604020202020204" pitchFamily="34" charset="0"/>
                <a:ea typeface="Geneva" pitchFamily="123" charset="-128"/>
                <a:cs typeface="Arial" panose="020B0604020202020204" pitchFamily="34" charset="0"/>
              </a:rPr>
              <a:t>Challenge: </a:t>
            </a:r>
            <a:r>
              <a:rPr lang="en-US" sz="1700" b="1" kern="1200" dirty="0" smtClean="0">
                <a:solidFill>
                  <a:srgbClr val="505153"/>
                </a:solidFill>
                <a:latin typeface="Arial" panose="020B0604020202020204" pitchFamily="34" charset="0"/>
                <a:ea typeface="Geneva" pitchFamily="123" charset="-128"/>
                <a:cs typeface="Arial" panose="020B0604020202020204" pitchFamily="34" charset="0"/>
              </a:rPr>
              <a:t>Create </a:t>
            </a:r>
            <a:r>
              <a:rPr lang="en-US" sz="1700" b="1" kern="1200" dirty="0">
                <a:solidFill>
                  <a:srgbClr val="505153"/>
                </a:solidFill>
                <a:latin typeface="Arial" panose="020B0604020202020204" pitchFamily="34" charset="0"/>
                <a:ea typeface="Geneva" pitchFamily="123" charset="-128"/>
                <a:cs typeface="Arial" panose="020B0604020202020204" pitchFamily="34" charset="0"/>
              </a:rPr>
              <a:t>an apparatus that uses </a:t>
            </a:r>
            <a:r>
              <a:rPr lang="en-US" sz="1700" b="1" kern="1200" dirty="0" smtClean="0">
                <a:solidFill>
                  <a:srgbClr val="505153"/>
                </a:solidFill>
                <a:latin typeface="Arial" panose="020B0604020202020204" pitchFamily="34" charset="0"/>
                <a:ea typeface="Geneva" pitchFamily="123" charset="-128"/>
                <a:cs typeface="Arial" panose="020B0604020202020204" pitchFamily="34" charset="0"/>
              </a:rPr>
              <a:t>a renewable </a:t>
            </a:r>
            <a:r>
              <a:rPr lang="en-US" sz="1700" b="1" kern="1200" dirty="0">
                <a:solidFill>
                  <a:srgbClr val="505153"/>
                </a:solidFill>
                <a:latin typeface="Arial" panose="020B0604020202020204" pitchFamily="34" charset="0"/>
                <a:ea typeface="Geneva" pitchFamily="123" charset="-128"/>
                <a:cs typeface="Arial" panose="020B0604020202020204" pitchFamily="34" charset="0"/>
              </a:rPr>
              <a:t>energy source to generate power.</a:t>
            </a:r>
          </a:p>
        </p:txBody>
      </p:sp>
    </p:spTree>
    <p:extLst>
      <p:ext uri="{BB962C8B-B14F-4D97-AF65-F5344CB8AC3E}">
        <p14:creationId xmlns:p14="http://schemas.microsoft.com/office/powerpoint/2010/main" val="235078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4887913"/>
            <a:ext cx="533400" cy="274637"/>
          </a:xfrm>
        </p:spPr>
        <p:txBody>
          <a:bodyPr/>
          <a:lstStyle/>
          <a:p>
            <a:fld id="{1910CB5C-FA00-44BC-8C81-665BD0303758}" type="slidenum">
              <a:rPr lang="en-US" smtClean="0">
                <a:solidFill>
                  <a:srgbClr val="808080"/>
                </a:solidFill>
              </a:rPr>
              <a:pPr/>
              <a:t>22</a:t>
            </a:fld>
            <a:endParaRPr lang="en-US" dirty="0">
              <a:solidFill>
                <a:srgbClr val="808080"/>
              </a:solidFill>
            </a:endParaRPr>
          </a:p>
        </p:txBody>
      </p:sp>
      <p:sp>
        <p:nvSpPr>
          <p:cNvPr id="6" name="Title 1"/>
          <p:cNvSpPr txBox="1">
            <a:spLocks/>
          </p:cNvSpPr>
          <p:nvPr/>
        </p:nvSpPr>
        <p:spPr>
          <a:xfrm>
            <a:off x="355600" y="219075"/>
            <a:ext cx="5562600" cy="733425"/>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4400" b="1" baseline="0">
                <a:solidFill>
                  <a:schemeClr val="accent5"/>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dirty="0" smtClean="0">
                <a:solidFill>
                  <a:srgbClr val="00B0F0"/>
                </a:solidFill>
              </a:rPr>
              <a:t>Your turn</a:t>
            </a:r>
            <a:endParaRPr lang="en-US" dirty="0">
              <a:solidFill>
                <a:srgbClr val="00B0F0"/>
              </a:solidFill>
            </a:endParaRPr>
          </a:p>
        </p:txBody>
      </p:sp>
      <p:sp>
        <p:nvSpPr>
          <p:cNvPr id="9" name="TextBox 8"/>
          <p:cNvSpPr txBox="1"/>
          <p:nvPr/>
        </p:nvSpPr>
        <p:spPr>
          <a:xfrm>
            <a:off x="457200" y="933750"/>
            <a:ext cx="4121230" cy="400110"/>
          </a:xfrm>
          <a:prstGeom prst="rect">
            <a:avLst/>
          </a:prstGeom>
          <a:noFill/>
        </p:spPr>
        <p:txBody>
          <a:bodyPr wrap="square" rtlCol="0">
            <a:spAutoFit/>
          </a:bodyPr>
          <a:lstStyle/>
          <a:p>
            <a:pPr eaLnBrk="0" fontAlgn="base">
              <a:spcBef>
                <a:spcPct val="0"/>
              </a:spcBef>
              <a:spcAft>
                <a:spcPct val="0"/>
              </a:spcAft>
            </a:pPr>
            <a:r>
              <a:rPr lang="en-US" sz="2000" b="1" kern="1200" dirty="0" smtClean="0">
                <a:solidFill>
                  <a:srgbClr val="000000">
                    <a:lumMod val="65000"/>
                    <a:lumOff val="35000"/>
                  </a:srgbClr>
                </a:solidFill>
                <a:latin typeface="Arial" panose="020B0604020202020204" pitchFamily="34" charset="0"/>
                <a:ea typeface="Geneva" pitchFamily="123" charset="-128"/>
                <a:cs typeface="Arial" panose="020B0604020202020204" pitchFamily="34" charset="0"/>
              </a:rPr>
              <a:t>Engineering some energy</a:t>
            </a:r>
          </a:p>
        </p:txBody>
      </p:sp>
      <p:sp>
        <p:nvSpPr>
          <p:cNvPr id="12" name="Content Placeholder 2"/>
          <p:cNvSpPr txBox="1">
            <a:spLocks/>
          </p:cNvSpPr>
          <p:nvPr/>
        </p:nvSpPr>
        <p:spPr>
          <a:xfrm>
            <a:off x="457200" y="1354374"/>
            <a:ext cx="7804150" cy="2983036"/>
          </a:xfrm>
          <a:prstGeom prst="rect">
            <a:avLst/>
          </a:prstGeom>
          <a:effectLst/>
        </p:spPr>
        <p:txBody>
          <a:bodyPr>
            <a:normAutofit/>
          </a:bodyPr>
          <a:lstStyle>
            <a:lvl1pPr marL="0" indent="0" algn="l" rtl="0" eaLnBrk="0" fontAlgn="base" hangingPunct="0">
              <a:spcBef>
                <a:spcPct val="20000"/>
              </a:spcBef>
              <a:spcAft>
                <a:spcPct val="0"/>
              </a:spcAft>
              <a:buClr>
                <a:schemeClr val="accent2"/>
              </a:buClr>
              <a:buFont typeface="Wingdings" pitchFamily="2" charset="2"/>
              <a:buNone/>
              <a:defRPr sz="2000" b="1" baseline="0">
                <a:solidFill>
                  <a:schemeClr val="bg2"/>
                </a:solidFill>
                <a:latin typeface="Arial" panose="020B0604020202020204" pitchFamily="34" charset="0"/>
                <a:ea typeface="+mn-ea"/>
                <a:cs typeface="Arial" panose="020B0604020202020204" pitchFamily="34" charset="0"/>
              </a:defRPr>
            </a:lvl1pPr>
            <a:lvl2pPr marL="457200" indent="0" algn="ctr" rtl="0" eaLnBrk="0" fontAlgn="base" hangingPunct="0">
              <a:spcBef>
                <a:spcPct val="20000"/>
              </a:spcBef>
              <a:spcAft>
                <a:spcPct val="0"/>
              </a:spcAft>
              <a:buClr>
                <a:schemeClr val="accent2"/>
              </a:buClr>
              <a:buFont typeface="Wingdings" pitchFamily="2" charset="2"/>
              <a:buNone/>
              <a:defRPr sz="2000">
                <a:solidFill>
                  <a:schemeClr val="tx1">
                    <a:tint val="75000"/>
                  </a:schemeClr>
                </a:solidFill>
                <a:latin typeface="+mn-lt"/>
                <a:ea typeface="+mn-ea"/>
              </a:defRPr>
            </a:lvl2pPr>
            <a:lvl3pPr marL="914400" indent="0" algn="ctr" rtl="0" eaLnBrk="0" fontAlgn="base" hangingPunct="0">
              <a:spcBef>
                <a:spcPct val="20000"/>
              </a:spcBef>
              <a:spcAft>
                <a:spcPct val="0"/>
              </a:spcAft>
              <a:buClr>
                <a:schemeClr val="accent2"/>
              </a:buClr>
              <a:buFont typeface="Wingdings" pitchFamily="2" charset="2"/>
              <a:buNone/>
              <a:defRPr sz="2000">
                <a:solidFill>
                  <a:schemeClr val="tx1">
                    <a:tint val="75000"/>
                  </a:schemeClr>
                </a:solidFill>
                <a:latin typeface="+mn-lt"/>
                <a:ea typeface="+mn-ea"/>
              </a:defRPr>
            </a:lvl3pPr>
            <a:lvl4pPr marL="1371600" indent="0" algn="ctr" rtl="0" eaLnBrk="0" fontAlgn="base" hangingPunct="0">
              <a:spcBef>
                <a:spcPct val="20000"/>
              </a:spcBef>
              <a:spcAft>
                <a:spcPct val="0"/>
              </a:spcAft>
              <a:buClr>
                <a:schemeClr val="accent2"/>
              </a:buClr>
              <a:buFont typeface="Wingdings" pitchFamily="2" charset="2"/>
              <a:buNone/>
              <a:defRPr sz="2000">
                <a:solidFill>
                  <a:schemeClr val="tx1">
                    <a:tint val="75000"/>
                  </a:schemeClr>
                </a:solidFill>
                <a:latin typeface="+mn-lt"/>
                <a:ea typeface="+mn-ea"/>
              </a:defRPr>
            </a:lvl4pPr>
            <a:lvl5pPr marL="1828800" indent="0" algn="ctr" rtl="0" eaLnBrk="0" fontAlgn="base" hangingPunct="0">
              <a:spcBef>
                <a:spcPct val="20000"/>
              </a:spcBef>
              <a:spcAft>
                <a:spcPct val="0"/>
              </a:spcAft>
              <a:buClr>
                <a:schemeClr val="accent2"/>
              </a:buClr>
              <a:buFont typeface="Wingdings" pitchFamily="2" charset="2"/>
              <a:buNone/>
              <a:defRPr sz="2000">
                <a:solidFill>
                  <a:schemeClr val="tx1">
                    <a:tint val="75000"/>
                  </a:schemeClr>
                </a:solidFill>
                <a:latin typeface="+mn-lt"/>
                <a:ea typeface="+mn-ea"/>
              </a:defRPr>
            </a:lvl5pPr>
            <a:lvl6pPr marL="2286000" indent="0" algn="ctr" rtl="0" fontAlgn="base">
              <a:spcBef>
                <a:spcPct val="20000"/>
              </a:spcBef>
              <a:spcAft>
                <a:spcPct val="0"/>
              </a:spcAft>
              <a:buClr>
                <a:schemeClr val="accent2"/>
              </a:buClr>
              <a:buFont typeface="Wingdings" charset="0"/>
              <a:buNone/>
              <a:defRPr sz="2000">
                <a:solidFill>
                  <a:schemeClr val="tx1">
                    <a:tint val="75000"/>
                  </a:schemeClr>
                </a:solidFill>
                <a:latin typeface="+mn-lt"/>
                <a:ea typeface="+mn-ea"/>
              </a:defRPr>
            </a:lvl6pPr>
            <a:lvl7pPr marL="2743200" indent="0" algn="ctr" rtl="0" fontAlgn="base">
              <a:spcBef>
                <a:spcPct val="20000"/>
              </a:spcBef>
              <a:spcAft>
                <a:spcPct val="0"/>
              </a:spcAft>
              <a:buClr>
                <a:schemeClr val="accent2"/>
              </a:buClr>
              <a:buFont typeface="Wingdings" charset="0"/>
              <a:buNone/>
              <a:defRPr sz="2000">
                <a:solidFill>
                  <a:schemeClr val="tx1">
                    <a:tint val="75000"/>
                  </a:schemeClr>
                </a:solidFill>
                <a:latin typeface="+mn-lt"/>
                <a:ea typeface="+mn-ea"/>
              </a:defRPr>
            </a:lvl7pPr>
            <a:lvl8pPr marL="3200400" indent="0" algn="ctr" rtl="0" fontAlgn="base">
              <a:spcBef>
                <a:spcPct val="20000"/>
              </a:spcBef>
              <a:spcAft>
                <a:spcPct val="0"/>
              </a:spcAft>
              <a:buClr>
                <a:schemeClr val="accent2"/>
              </a:buClr>
              <a:buFont typeface="Wingdings" charset="0"/>
              <a:buNone/>
              <a:defRPr sz="2000">
                <a:solidFill>
                  <a:schemeClr val="tx1">
                    <a:tint val="75000"/>
                  </a:schemeClr>
                </a:solidFill>
                <a:latin typeface="+mn-lt"/>
                <a:ea typeface="+mn-ea"/>
              </a:defRPr>
            </a:lvl8pPr>
            <a:lvl9pPr marL="3657600" indent="0" algn="ctr" rtl="0" fontAlgn="base">
              <a:spcBef>
                <a:spcPct val="20000"/>
              </a:spcBef>
              <a:spcAft>
                <a:spcPct val="0"/>
              </a:spcAft>
              <a:buClr>
                <a:schemeClr val="accent2"/>
              </a:buClr>
              <a:buFont typeface="Wingdings" charset="0"/>
              <a:buNone/>
              <a:defRPr sz="2000">
                <a:solidFill>
                  <a:schemeClr val="tx1">
                    <a:tint val="75000"/>
                  </a:schemeClr>
                </a:solidFill>
                <a:latin typeface="+mn-lt"/>
                <a:ea typeface="+mn-ea"/>
              </a:defRPr>
            </a:lvl9pPr>
          </a:lstStyle>
          <a:p>
            <a:pPr>
              <a:lnSpc>
                <a:spcPct val="110000"/>
              </a:lnSpc>
              <a:spcBef>
                <a:spcPts val="600"/>
              </a:spcBef>
              <a:buClr>
                <a:srgbClr val="1999DF"/>
              </a:buClr>
              <a:buFont typeface="Wingdings" charset="2"/>
              <a:buChar char="q"/>
              <a:defRPr sz="1600">
                <a:solidFill>
                  <a:srgbClr val="000000"/>
                </a:solidFill>
              </a:defRPr>
            </a:pPr>
            <a:r>
              <a:rPr lang="en-US" sz="1400" b="0" spc="-30" dirty="0" smtClean="0">
                <a:solidFill>
                  <a:srgbClr val="000000"/>
                </a:solidFill>
              </a:rPr>
              <a:t> </a:t>
            </a:r>
            <a:r>
              <a:rPr lang="en-US" sz="1400" b="0" dirty="0" smtClean="0">
                <a:solidFill>
                  <a:srgbClr val="000000"/>
                </a:solidFill>
              </a:rPr>
              <a:t>Identify problem(s): What’s the challenge/obstacle? (5%)</a:t>
            </a:r>
          </a:p>
          <a:p>
            <a:pPr>
              <a:lnSpc>
                <a:spcPct val="110000"/>
              </a:lnSpc>
              <a:spcBef>
                <a:spcPts val="600"/>
              </a:spcBef>
              <a:buClr>
                <a:srgbClr val="61BB2C"/>
              </a:buClr>
              <a:buFont typeface="Wingdings" charset="2"/>
              <a:buChar char="q"/>
              <a:defRPr sz="1600">
                <a:solidFill>
                  <a:srgbClr val="000000"/>
                </a:solidFill>
              </a:defRPr>
            </a:pPr>
            <a:r>
              <a:rPr lang="en-US" sz="1400" b="0" spc="-30" dirty="0" smtClean="0">
                <a:solidFill>
                  <a:srgbClr val="000000"/>
                </a:solidFill>
              </a:rPr>
              <a:t> </a:t>
            </a:r>
            <a:r>
              <a:rPr lang="en-US" sz="1400" b="0" spc="-40" dirty="0" smtClean="0">
                <a:solidFill>
                  <a:srgbClr val="000000"/>
                </a:solidFill>
              </a:rPr>
              <a:t>Explore/brainstorm: How will you address the challenge? </a:t>
            </a:r>
          </a:p>
          <a:p>
            <a:pPr>
              <a:lnSpc>
                <a:spcPct val="110000"/>
              </a:lnSpc>
              <a:spcBef>
                <a:spcPts val="600"/>
              </a:spcBef>
              <a:buClr>
                <a:srgbClr val="61BB2C"/>
              </a:buClr>
              <a:defRPr sz="1600">
                <a:solidFill>
                  <a:srgbClr val="000000"/>
                </a:solidFill>
              </a:defRPr>
            </a:pPr>
            <a:r>
              <a:rPr lang="en-US" sz="1400" b="0" spc="-40" dirty="0" smtClean="0">
                <a:solidFill>
                  <a:srgbClr val="000000"/>
                </a:solidFill>
              </a:rPr>
              <a:t>What can you learn from others? (20%)</a:t>
            </a:r>
          </a:p>
          <a:p>
            <a:pPr>
              <a:lnSpc>
                <a:spcPct val="110000"/>
              </a:lnSpc>
              <a:spcBef>
                <a:spcPts val="600"/>
              </a:spcBef>
              <a:buClr>
                <a:srgbClr val="B7D610"/>
              </a:buClr>
              <a:buFont typeface="Wingdings" charset="2"/>
              <a:buChar char="q"/>
              <a:defRPr sz="1600">
                <a:solidFill>
                  <a:srgbClr val="000000"/>
                </a:solidFill>
              </a:defRPr>
            </a:pPr>
            <a:r>
              <a:rPr lang="en-US" sz="1400" b="0" spc="-70" dirty="0" smtClean="0">
                <a:solidFill>
                  <a:srgbClr val="000000"/>
                </a:solidFill>
              </a:rPr>
              <a:t> </a:t>
            </a:r>
            <a:r>
              <a:rPr lang="en-US" sz="1400" b="0" dirty="0" smtClean="0">
                <a:solidFill>
                  <a:srgbClr val="000000"/>
                </a:solidFill>
              </a:rPr>
              <a:t>Design: Which of your ideas best address the challenge?</a:t>
            </a:r>
            <a:br>
              <a:rPr lang="en-US" sz="1400" b="0" dirty="0" smtClean="0">
                <a:solidFill>
                  <a:srgbClr val="000000"/>
                </a:solidFill>
              </a:rPr>
            </a:br>
            <a:r>
              <a:rPr lang="en-US" sz="1400" b="0" dirty="0" smtClean="0">
                <a:solidFill>
                  <a:srgbClr val="000000"/>
                </a:solidFill>
              </a:rPr>
              <a:t>Plan them on paper, including the materials you’ll need. (25%)</a:t>
            </a:r>
          </a:p>
          <a:p>
            <a:pPr>
              <a:lnSpc>
                <a:spcPct val="110000"/>
              </a:lnSpc>
              <a:spcBef>
                <a:spcPts val="600"/>
              </a:spcBef>
              <a:buClr>
                <a:srgbClr val="FCA20A"/>
              </a:buClr>
              <a:buFont typeface="Wingdings" charset="2"/>
              <a:buChar char="q"/>
              <a:defRPr sz="1600">
                <a:solidFill>
                  <a:srgbClr val="000000"/>
                </a:solidFill>
              </a:defRPr>
            </a:pPr>
            <a:r>
              <a:rPr lang="en-US" sz="1400" b="0" dirty="0" smtClean="0">
                <a:solidFill>
                  <a:srgbClr val="000000"/>
                </a:solidFill>
              </a:rPr>
              <a:t> Create/build: Do you need to tweak the design as you build? (30%)</a:t>
            </a:r>
          </a:p>
          <a:p>
            <a:pPr>
              <a:lnSpc>
                <a:spcPct val="110000"/>
              </a:lnSpc>
              <a:spcBef>
                <a:spcPts val="600"/>
              </a:spcBef>
              <a:buClr>
                <a:srgbClr val="FDC70B"/>
              </a:buClr>
              <a:buFont typeface="Wingdings" charset="2"/>
              <a:buChar char="q"/>
              <a:defRPr sz="1600">
                <a:solidFill>
                  <a:srgbClr val="000000"/>
                </a:solidFill>
              </a:defRPr>
            </a:pPr>
            <a:r>
              <a:rPr lang="en-US" sz="1400" b="0" spc="-70" dirty="0" smtClean="0">
                <a:solidFill>
                  <a:srgbClr val="000000"/>
                </a:solidFill>
              </a:rPr>
              <a:t> Test/evaluate: Does the design meet the challenge?  Does it work each time? (10%)</a:t>
            </a:r>
          </a:p>
          <a:p>
            <a:pPr>
              <a:lnSpc>
                <a:spcPct val="110000"/>
              </a:lnSpc>
              <a:spcBef>
                <a:spcPts val="600"/>
              </a:spcBef>
              <a:buClr>
                <a:srgbClr val="FFE60B"/>
              </a:buClr>
              <a:buFont typeface="Wingdings" charset="2"/>
              <a:buChar char="q"/>
              <a:defRPr sz="1600">
                <a:solidFill>
                  <a:srgbClr val="000000"/>
                </a:solidFill>
              </a:defRPr>
            </a:pPr>
            <a:r>
              <a:rPr lang="en-US" sz="1400" b="0" spc="-70" dirty="0" smtClean="0">
                <a:solidFill>
                  <a:srgbClr val="000000"/>
                </a:solidFill>
              </a:rPr>
              <a:t> Improve design: What changes would improve performance? (10%)</a:t>
            </a:r>
            <a:endParaRPr lang="en-US" sz="1400" b="0" spc="-70" dirty="0">
              <a:solidFill>
                <a:srgbClr val="000000"/>
              </a:solidFill>
            </a:endParaRPr>
          </a:p>
        </p:txBody>
      </p:sp>
      <p:sp>
        <p:nvSpPr>
          <p:cNvPr id="14" name="Rectangle 13"/>
          <p:cNvSpPr/>
          <p:nvPr/>
        </p:nvSpPr>
        <p:spPr>
          <a:xfrm>
            <a:off x="4622880" y="3917950"/>
            <a:ext cx="4425870" cy="105900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eaLnBrk="0" fontAlgn="base">
              <a:lnSpc>
                <a:spcPct val="120000"/>
              </a:lnSpc>
              <a:spcBef>
                <a:spcPct val="0"/>
              </a:spcBef>
              <a:spcAft>
                <a:spcPct val="0"/>
              </a:spcAft>
            </a:pPr>
            <a:r>
              <a:rPr lang="en-US" sz="1800" b="1" kern="1200" dirty="0">
                <a:solidFill>
                  <a:srgbClr val="505153"/>
                </a:solidFill>
                <a:latin typeface="Arial" panose="020B0604020202020204" pitchFamily="34" charset="0"/>
                <a:ea typeface="Geneva" pitchFamily="123" charset="-128"/>
                <a:cs typeface="Arial" panose="020B0604020202020204" pitchFamily="34" charset="0"/>
              </a:rPr>
              <a:t>Challenge: </a:t>
            </a:r>
            <a:r>
              <a:rPr lang="en-US" sz="1800" b="1" kern="1200" dirty="0" smtClean="0">
                <a:solidFill>
                  <a:srgbClr val="505153"/>
                </a:solidFill>
                <a:latin typeface="Arial" panose="020B0604020202020204" pitchFamily="34" charset="0"/>
                <a:ea typeface="Geneva" pitchFamily="123" charset="-128"/>
                <a:cs typeface="Arial" panose="020B0604020202020204" pitchFamily="34" charset="0"/>
              </a:rPr>
              <a:t>Create </a:t>
            </a:r>
            <a:r>
              <a:rPr lang="en-US" sz="1800" b="1" kern="1200" dirty="0">
                <a:solidFill>
                  <a:srgbClr val="505153"/>
                </a:solidFill>
                <a:latin typeface="Arial" panose="020B0604020202020204" pitchFamily="34" charset="0"/>
                <a:ea typeface="Geneva" pitchFamily="123" charset="-128"/>
                <a:cs typeface="Arial" panose="020B0604020202020204" pitchFamily="34" charset="0"/>
              </a:rPr>
              <a:t>an apparatus that uses </a:t>
            </a:r>
            <a:r>
              <a:rPr lang="en-US" sz="1800" b="1" kern="1200" dirty="0" smtClean="0">
                <a:solidFill>
                  <a:srgbClr val="505153"/>
                </a:solidFill>
                <a:latin typeface="Arial" panose="020B0604020202020204" pitchFamily="34" charset="0"/>
                <a:ea typeface="Geneva" pitchFamily="123" charset="-128"/>
                <a:cs typeface="Arial" panose="020B0604020202020204" pitchFamily="34" charset="0"/>
              </a:rPr>
              <a:t>a renewable </a:t>
            </a:r>
            <a:r>
              <a:rPr lang="en-US" sz="1800" b="1" kern="1200" dirty="0">
                <a:solidFill>
                  <a:srgbClr val="505153"/>
                </a:solidFill>
                <a:latin typeface="Arial" panose="020B0604020202020204" pitchFamily="34" charset="0"/>
                <a:ea typeface="Geneva" pitchFamily="123" charset="-128"/>
                <a:cs typeface="Arial" panose="020B0604020202020204" pitchFamily="34" charset="0"/>
              </a:rPr>
              <a:t>energy source to generate power.</a:t>
            </a:r>
          </a:p>
        </p:txBody>
      </p:sp>
      <p:pic>
        <p:nvPicPr>
          <p:cNvPr id="10" name="Picture 9"/>
          <p:cNvPicPr>
            <a:picLocks noChangeAspect="1"/>
          </p:cNvPicPr>
          <p:nvPr/>
        </p:nvPicPr>
        <p:blipFill>
          <a:blip r:embed="rId3"/>
          <a:stretch>
            <a:fillRect/>
          </a:stretch>
        </p:blipFill>
        <p:spPr>
          <a:xfrm>
            <a:off x="5357541" y="219074"/>
            <a:ext cx="3448621" cy="2729389"/>
          </a:xfrm>
          <a:prstGeom prst="rect">
            <a:avLst/>
          </a:prstGeom>
        </p:spPr>
      </p:pic>
    </p:spTree>
    <p:extLst>
      <p:ext uri="{BB962C8B-B14F-4D97-AF65-F5344CB8AC3E}">
        <p14:creationId xmlns:p14="http://schemas.microsoft.com/office/powerpoint/2010/main" val="269737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lide Number Placeholder 1"/>
          <p:cNvSpPr txBox="1">
            <a:spLocks noGrp="1"/>
          </p:cNvSpPr>
          <p:nvPr>
            <p:ph type="sldNum" sz="quarter" idx="2"/>
          </p:nvPr>
        </p:nvSpPr>
        <p:spPr>
          <a:xfrm>
            <a:off x="0" y="4917880"/>
            <a:ext cx="167709" cy="21470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133000"/>
                    </a14:imgEffect>
                  </a14:imgLayer>
                </a14:imgProps>
              </a:ext>
              <a:ext uri="{28A0092B-C50C-407E-A947-70E740481C1C}">
                <a14:useLocalDpi xmlns:a14="http://schemas.microsoft.com/office/drawing/2010/main"/>
              </a:ext>
            </a:extLst>
          </a:blip>
          <a:srcRect l="8064" r="33329" b="7667"/>
          <a:stretch/>
        </p:blipFill>
        <p:spPr>
          <a:xfrm>
            <a:off x="6756458" y="-37754"/>
            <a:ext cx="2387542" cy="2642790"/>
          </a:xfrm>
          <a:prstGeom prst="rect">
            <a:avLst/>
          </a:prstGeom>
          <a:ln>
            <a:noFill/>
          </a:ln>
          <a:effectLst>
            <a:softEdge rad="112500"/>
          </a:effectLst>
        </p:spPr>
      </p:pic>
      <p:pic>
        <p:nvPicPr>
          <p:cNvPr id="3" name="Picture 2"/>
          <p:cNvPicPr>
            <a:picLocks noChangeAspect="1"/>
          </p:cNvPicPr>
          <p:nvPr/>
        </p:nvPicPr>
        <p:blipFill>
          <a:blip r:embed="rId5" cstate="screen">
            <a:extLst>
              <a:ext uri="{BEBA8EAE-BF5A-486C-A8C5-ECC9F3942E4B}">
                <a14:imgProps xmlns:a14="http://schemas.microsoft.com/office/drawing/2010/main">
                  <a14:imgLayer r:embed="rId6">
                    <a14:imgEffect>
                      <a14:saturation sat="159000"/>
                    </a14:imgEffect>
                  </a14:imgLayer>
                </a14:imgProps>
              </a:ext>
              <a:ext uri="{28A0092B-C50C-407E-A947-70E740481C1C}">
                <a14:useLocalDpi xmlns:a14="http://schemas.microsoft.com/office/drawing/2010/main"/>
              </a:ext>
            </a:extLst>
          </a:blip>
          <a:stretch>
            <a:fillRect/>
          </a:stretch>
        </p:blipFill>
        <p:spPr>
          <a:xfrm>
            <a:off x="1594853" y="837479"/>
            <a:ext cx="2576394" cy="2576394"/>
          </a:xfrm>
          <a:prstGeom prst="rect">
            <a:avLst/>
          </a:prstGeom>
          <a:noFill/>
          <a:ln>
            <a:noFill/>
          </a:ln>
          <a:effectLst>
            <a:softEdge rad="112500"/>
          </a:effectLst>
        </p:spPr>
      </p:pic>
      <p:pic>
        <p:nvPicPr>
          <p:cNvPr id="7" name="spotlight-solar-500x376.jpg" descr="spotlight-solar-500x376.jpg"/>
          <p:cNvPicPr>
            <a:picLocks noChangeAspect="1"/>
          </p:cNvPicPr>
          <p:nvPr/>
        </p:nvPicPr>
        <p:blipFill rotWithShape="1">
          <a:blip r:embed="rId7">
            <a:extLst>
              <a:ext uri="{BEBA8EAE-BF5A-486C-A8C5-ECC9F3942E4B}">
                <a14:imgProps xmlns:a14="http://schemas.microsoft.com/office/drawing/2010/main">
                  <a14:imgLayer r:embed="rId8">
                    <a14:imgEffect>
                      <a14:sharpenSoften amount="-2000"/>
                    </a14:imgEffect>
                    <a14:imgEffect>
                      <a14:saturation sat="146000"/>
                    </a14:imgEffect>
                  </a14:imgLayer>
                </a14:imgProps>
              </a:ext>
            </a:extLst>
          </a:blip>
          <a:srcRect l="21774" r="4329" b="18528"/>
          <a:stretch/>
        </p:blipFill>
        <p:spPr>
          <a:xfrm>
            <a:off x="4086895" y="2455444"/>
            <a:ext cx="3228982" cy="2677137"/>
          </a:xfrm>
          <a:prstGeom prst="rect">
            <a:avLst/>
          </a:prstGeom>
          <a:ln>
            <a:noFill/>
          </a:ln>
          <a:effectLst>
            <a:softEdge rad="112500"/>
          </a:effectLst>
        </p:spPr>
        <p:style>
          <a:lnRef idx="2">
            <a:schemeClr val="accent3"/>
          </a:lnRef>
          <a:fillRef idx="1">
            <a:schemeClr val="lt1"/>
          </a:fillRef>
          <a:effectRef idx="0">
            <a:schemeClr val="accent3"/>
          </a:effectRef>
          <a:fontRef idx="minor">
            <a:schemeClr val="dk1"/>
          </a:fontRef>
        </p:style>
      </p:pic>
      <p:pic>
        <p:nvPicPr>
          <p:cNvPr id="4" name="Picture 3"/>
          <p:cNvPicPr>
            <a:picLocks noChangeAspect="1"/>
          </p:cNvPicPr>
          <p:nvPr/>
        </p:nvPicPr>
        <p:blipFill rotWithShape="1">
          <a:blip r:embed="rId9" cstate="screen">
            <a:extLst>
              <a:ext uri="{BEBA8EAE-BF5A-486C-A8C5-ECC9F3942E4B}">
                <a14:imgProps xmlns:a14="http://schemas.microsoft.com/office/drawing/2010/main">
                  <a14:imgLayer r:embed="rId10">
                    <a14:imgEffect>
                      <a14:colorTemperature colorTemp="6250"/>
                    </a14:imgEffect>
                    <a14:imgEffect>
                      <a14:saturation sat="281000"/>
                    </a14:imgEffect>
                  </a14:imgLayer>
                </a14:imgProps>
              </a:ext>
              <a:ext uri="{28A0092B-C50C-407E-A947-70E740481C1C}">
                <a14:useLocalDpi xmlns:a14="http://schemas.microsoft.com/office/drawing/2010/main"/>
              </a:ext>
            </a:extLst>
          </a:blip>
          <a:srcRect t="9162" r="34213"/>
          <a:stretch/>
        </p:blipFill>
        <p:spPr>
          <a:xfrm>
            <a:off x="1" y="3242661"/>
            <a:ext cx="1855748" cy="1921812"/>
          </a:xfrm>
          <a:prstGeom prst="rect">
            <a:avLst/>
          </a:prstGeom>
          <a:ln>
            <a:noFill/>
          </a:ln>
          <a:effectLst>
            <a:softEdge rad="112500"/>
          </a:effectLst>
        </p:spPr>
      </p:pic>
      <p:pic>
        <p:nvPicPr>
          <p:cNvPr id="5" name="Picture 4"/>
          <p:cNvPicPr>
            <a:picLocks noChangeAspect="1"/>
          </p:cNvPicPr>
          <p:nvPr/>
        </p:nvPicPr>
        <p:blipFill rotWithShape="1">
          <a:blip r:embed="rId11" cstate="screen">
            <a:extLst>
              <a:ext uri="{BEBA8EAE-BF5A-486C-A8C5-ECC9F3942E4B}">
                <a14:imgProps xmlns:a14="http://schemas.microsoft.com/office/drawing/2010/main">
                  <a14:imgLayer r:embed="rId12">
                    <a14:imgEffect>
                      <a14:saturation sat="168000"/>
                    </a14:imgEffect>
                  </a14:imgLayer>
                </a14:imgProps>
              </a:ext>
              <a:ext uri="{28A0092B-C50C-407E-A947-70E740481C1C}">
                <a14:useLocalDpi xmlns:a14="http://schemas.microsoft.com/office/drawing/2010/main"/>
              </a:ext>
            </a:extLst>
          </a:blip>
          <a:srcRect t="15751"/>
          <a:stretch/>
        </p:blipFill>
        <p:spPr>
          <a:xfrm>
            <a:off x="76202" y="812778"/>
            <a:ext cx="1607575" cy="2625796"/>
          </a:xfrm>
          <a:prstGeom prst="rect">
            <a:avLst/>
          </a:prstGeom>
          <a:ln>
            <a:noFill/>
          </a:ln>
          <a:effectLst>
            <a:softEdge rad="112500"/>
          </a:effectLst>
        </p:spPr>
      </p:pic>
      <p:pic>
        <p:nvPicPr>
          <p:cNvPr id="8" name="Picture 7"/>
          <p:cNvPicPr>
            <a:picLocks noChangeAspect="1"/>
          </p:cNvPicPr>
          <p:nvPr/>
        </p:nvPicPr>
        <p:blipFill rotWithShape="1">
          <a:blip r:embed="rId13" cstate="screen">
            <a:extLst>
              <a:ext uri="{28A0092B-C50C-407E-A947-70E740481C1C}">
                <a14:useLocalDpi xmlns:a14="http://schemas.microsoft.com/office/drawing/2010/main"/>
              </a:ext>
            </a:extLst>
          </a:blip>
          <a:srcRect b="10764"/>
          <a:stretch/>
        </p:blipFill>
        <p:spPr>
          <a:xfrm>
            <a:off x="4152197" y="812778"/>
            <a:ext cx="2651549" cy="1774594"/>
          </a:xfrm>
          <a:prstGeom prst="rect">
            <a:avLst/>
          </a:prstGeom>
          <a:ln>
            <a:noFill/>
          </a:ln>
          <a:effectLst>
            <a:softEdge rad="112500"/>
          </a:effectLst>
        </p:spPr>
      </p:pic>
      <p:pic>
        <p:nvPicPr>
          <p:cNvPr id="9" name="Picture 8"/>
          <p:cNvPicPr>
            <a:picLocks noChangeAspect="1"/>
          </p:cNvPicPr>
          <p:nvPr/>
        </p:nvPicPr>
        <p:blipFill>
          <a:blip r:embed="rId14" cstate="screen">
            <a:extLst>
              <a:ext uri="{BEBA8EAE-BF5A-486C-A8C5-ECC9F3942E4B}">
                <a14:imgProps xmlns:a14="http://schemas.microsoft.com/office/drawing/2010/main">
                  <a14:imgLayer r:embed="rId15">
                    <a14:imgEffect>
                      <a14:saturation sat="148000"/>
                    </a14:imgEffect>
                  </a14:imgLayer>
                </a14:imgProps>
              </a:ext>
              <a:ext uri="{28A0092B-C50C-407E-A947-70E740481C1C}">
                <a14:useLocalDpi xmlns:a14="http://schemas.microsoft.com/office/drawing/2010/main"/>
              </a:ext>
            </a:extLst>
          </a:blip>
          <a:stretch>
            <a:fillRect/>
          </a:stretch>
        </p:blipFill>
        <p:spPr>
          <a:xfrm>
            <a:off x="1794951" y="3364646"/>
            <a:ext cx="2357246" cy="1767935"/>
          </a:xfrm>
          <a:prstGeom prst="rect">
            <a:avLst/>
          </a:prstGeom>
          <a:ln>
            <a:noFill/>
          </a:ln>
          <a:effectLst>
            <a:softEdge rad="112500"/>
          </a:effectLst>
        </p:spPr>
      </p:pic>
      <p:sp>
        <p:nvSpPr>
          <p:cNvPr id="125" name="Title 2"/>
          <p:cNvSpPr txBox="1">
            <a:spLocks noGrp="1"/>
          </p:cNvSpPr>
          <p:nvPr>
            <p:ph type="title"/>
          </p:nvPr>
        </p:nvSpPr>
        <p:spPr>
          <a:xfrm>
            <a:off x="457200" y="285750"/>
            <a:ext cx="8229600" cy="841376"/>
          </a:xfrm>
          <a:prstGeom prst="rect">
            <a:avLst/>
          </a:prstGeom>
        </p:spPr>
        <p:txBody>
          <a:bodyPr/>
          <a:lstStyle/>
          <a:p>
            <a:r>
              <a:rPr lang="en-US" dirty="0" smtClean="0"/>
              <a:t>Which does not belong?</a:t>
            </a:r>
            <a:endParaRPr dirty="0"/>
          </a:p>
        </p:txBody>
      </p:sp>
      <p:pic>
        <p:nvPicPr>
          <p:cNvPr id="10" name="Picture 9"/>
          <p:cNvPicPr>
            <a:picLocks noChangeAspect="1"/>
          </p:cNvPicPr>
          <p:nvPr/>
        </p:nvPicPr>
        <p:blipFill rotWithShape="1">
          <a:blip r:embed="rId16" cstate="screen">
            <a:extLst>
              <a:ext uri="{BEBA8EAE-BF5A-486C-A8C5-ECC9F3942E4B}">
                <a14:imgProps xmlns:a14="http://schemas.microsoft.com/office/drawing/2010/main">
                  <a14:imgLayer r:embed="rId17">
                    <a14:imgEffect>
                      <a14:saturation sat="154000"/>
                    </a14:imgEffect>
                  </a14:imgLayer>
                </a14:imgProps>
              </a:ext>
              <a:ext uri="{28A0092B-C50C-407E-A947-70E740481C1C}">
                <a14:useLocalDpi xmlns:a14="http://schemas.microsoft.com/office/drawing/2010/main"/>
              </a:ext>
            </a:extLst>
          </a:blip>
          <a:srcRect b="15231"/>
          <a:stretch/>
        </p:blipFill>
        <p:spPr>
          <a:xfrm>
            <a:off x="7302367" y="2455444"/>
            <a:ext cx="1783042" cy="2272873"/>
          </a:xfrm>
          <a:prstGeom prst="rect">
            <a:avLst/>
          </a:prstGeom>
          <a:ln>
            <a:noFill/>
          </a:ln>
          <a:effectLst>
            <a:softEdge rad="112500"/>
          </a:effectLst>
        </p:spPr>
      </p:pic>
      <p:grpSp>
        <p:nvGrpSpPr>
          <p:cNvPr id="6" name="Group 5"/>
          <p:cNvGrpSpPr/>
          <p:nvPr/>
        </p:nvGrpSpPr>
        <p:grpSpPr>
          <a:xfrm>
            <a:off x="6489714" y="2143596"/>
            <a:ext cx="1398326" cy="824176"/>
            <a:chOff x="6604014" y="2175284"/>
            <a:chExt cx="1398326" cy="824176"/>
          </a:xfrm>
        </p:grpSpPr>
        <p:sp>
          <p:nvSpPr>
            <p:cNvPr id="17" name="Oval Callout 16"/>
            <p:cNvSpPr/>
            <p:nvPr/>
          </p:nvSpPr>
          <p:spPr>
            <a:xfrm>
              <a:off x="6604014" y="2175284"/>
              <a:ext cx="1398326" cy="824176"/>
            </a:xfrm>
            <a:prstGeom prst="wedgeEllipseCallout">
              <a:avLst>
                <a:gd name="adj1" fmla="val 71758"/>
                <a:gd name="adj2" fmla="val 28074"/>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Calibri"/>
                <a:ea typeface="Calibri"/>
                <a:cs typeface="Calibri"/>
                <a:sym typeface="Calibri"/>
              </a:endParaRPr>
            </a:p>
          </p:txBody>
        </p:sp>
        <p:sp>
          <p:nvSpPr>
            <p:cNvPr id="16" name="Collage of images of renewable energy sources:…"/>
            <p:cNvSpPr txBox="1"/>
            <p:nvPr/>
          </p:nvSpPr>
          <p:spPr>
            <a:xfrm>
              <a:off x="6749926" y="2263296"/>
              <a:ext cx="1188914" cy="58477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a:solidFill>
                    <a:srgbClr val="FF2600"/>
                  </a:solidFill>
                </a:defRPr>
              </a:pPr>
              <a:r>
                <a:rPr lang="en-US" sz="3200" dirty="0">
                  <a:solidFill>
                    <a:schemeClr val="accent3"/>
                  </a:solidFill>
                  <a:effectLst>
                    <a:outerShdw blurRad="50800" dist="38100" dir="2700000" algn="tl" rotWithShape="0">
                      <a:prstClr val="black">
                        <a:alpha val="40000"/>
                      </a:prstClr>
                    </a:outerShdw>
                  </a:effectLst>
                </a:rPr>
                <a:t>O</a:t>
              </a:r>
              <a:r>
                <a:rPr sz="3200" dirty="0" smtClean="0">
                  <a:solidFill>
                    <a:schemeClr val="accent3"/>
                  </a:solidFill>
                  <a:effectLst>
                    <a:outerShdw blurRad="50800" dist="38100" dir="2700000" algn="tl" rotWithShape="0">
                      <a:prstClr val="black">
                        <a:alpha val="40000"/>
                      </a:prstClr>
                    </a:outerShdw>
                  </a:effectLst>
                </a:rPr>
                <a:t>il </a:t>
              </a:r>
              <a:r>
                <a:rPr sz="3200" dirty="0">
                  <a:solidFill>
                    <a:schemeClr val="accent3"/>
                  </a:solidFill>
                  <a:effectLst>
                    <a:outerShdw blurRad="50800" dist="38100" dir="2700000" algn="tl" rotWithShape="0">
                      <a:prstClr val="black">
                        <a:alpha val="40000"/>
                      </a:prstClr>
                    </a:outerShdw>
                  </a:effectLst>
                </a:rPr>
                <a:t>rig </a:t>
              </a:r>
            </a:p>
          </p:txBody>
        </p:sp>
      </p:grpSp>
      <p:sp>
        <p:nvSpPr>
          <p:cNvPr id="13" name="Content Placeholder 2"/>
          <p:cNvSpPr txBox="1">
            <a:spLocks noGrp="1"/>
          </p:cNvSpPr>
          <p:nvPr>
            <p:ph type="body" sz="quarter" idx="1"/>
          </p:nvPr>
        </p:nvSpPr>
        <p:spPr>
          <a:xfrm>
            <a:off x="2" y="4269502"/>
            <a:ext cx="7255077" cy="859506"/>
          </a:xfrm>
          <a:prstGeom prst="rect">
            <a:avLst/>
          </a:prstGeom>
          <a:solidFill>
            <a:srgbClr val="FFFFFF">
              <a:alpha val="50000"/>
            </a:srgbClr>
          </a:solidFill>
          <a:effectLst>
            <a:outerShdw blurRad="50800" dist="38100" dir="2700000" algn="tl" rotWithShape="0">
              <a:srgbClr val="000000">
                <a:alpha val="43000"/>
              </a:srgbClr>
            </a:outerShdw>
          </a:effectLst>
        </p:spPr>
        <p:txBody>
          <a:bodyPr>
            <a:normAutofit/>
          </a:bodyPr>
          <a:lstStyle/>
          <a:p>
            <a:pPr marL="0" indent="0">
              <a:lnSpc>
                <a:spcPct val="120000"/>
              </a:lnSpc>
              <a:spcBef>
                <a:spcPts val="600"/>
              </a:spcBef>
              <a:buSzTx/>
              <a:buNone/>
              <a:defRPr sz="1600" i="1">
                <a:solidFill>
                  <a:srgbClr val="000000"/>
                </a:solidFill>
              </a:defRPr>
            </a:pPr>
            <a:r>
              <a:rPr lang="en-US" sz="1600" b="1" dirty="0">
                <a:solidFill>
                  <a:schemeClr val="accent6">
                    <a:lumMod val="75000"/>
                  </a:schemeClr>
                </a:solidFill>
              </a:rPr>
              <a:t>  </a:t>
            </a:r>
            <a:r>
              <a:rPr sz="1600" b="1" u="sng" dirty="0">
                <a:solidFill>
                  <a:schemeClr val="accent6">
                    <a:lumMod val="75000"/>
                  </a:schemeClr>
                </a:solidFill>
              </a:rPr>
              <a:t>renewable energy</a:t>
            </a:r>
            <a:r>
              <a:rPr lang="en-US" sz="1600" b="1" dirty="0">
                <a:solidFill>
                  <a:schemeClr val="accent6">
                    <a:lumMod val="75000"/>
                  </a:schemeClr>
                </a:solidFill>
              </a:rPr>
              <a:t> </a:t>
            </a:r>
            <a:r>
              <a:rPr b="1" i="0" dirty="0">
                <a:solidFill>
                  <a:schemeClr val="accent6">
                    <a:lumMod val="75000"/>
                  </a:schemeClr>
                </a:solidFill>
              </a:rPr>
              <a:t>[n]: energy from sources that </a:t>
            </a:r>
            <a:r>
              <a:rPr lang="en-US" b="1" i="0" dirty="0">
                <a:solidFill>
                  <a:schemeClr val="accent6">
                    <a:lumMod val="75000"/>
                  </a:schemeClr>
                </a:solidFill>
              </a:rPr>
              <a:t>can be replenished and </a:t>
            </a:r>
            <a:br>
              <a:rPr lang="en-US" b="1" i="0" dirty="0">
                <a:solidFill>
                  <a:schemeClr val="accent6">
                    <a:lumMod val="75000"/>
                  </a:schemeClr>
                </a:solidFill>
              </a:rPr>
            </a:br>
            <a:r>
              <a:rPr lang="en-US" b="1" i="0" dirty="0">
                <a:solidFill>
                  <a:schemeClr val="accent6">
                    <a:lumMod val="75000"/>
                  </a:schemeClr>
                </a:solidFill>
              </a:rPr>
              <a:t>  </a:t>
            </a:r>
            <a:r>
              <a:rPr b="1" i="0" spc="-30" dirty="0">
                <a:solidFill>
                  <a:schemeClr val="accent6">
                    <a:lumMod val="75000"/>
                  </a:schemeClr>
                </a:solidFill>
              </a:rPr>
              <a:t>replaced </a:t>
            </a:r>
            <a:r>
              <a:rPr lang="en-US" b="1" i="0" spc="-30" dirty="0">
                <a:solidFill>
                  <a:schemeClr val="accent6">
                    <a:lumMod val="75000"/>
                  </a:schemeClr>
                </a:solidFill>
              </a:rPr>
              <a:t>t</a:t>
            </a:r>
            <a:r>
              <a:rPr b="1" i="0" spc="-30" dirty="0">
                <a:solidFill>
                  <a:schemeClr val="accent6">
                    <a:lumMod val="75000"/>
                  </a:schemeClr>
                </a:solidFill>
              </a:rPr>
              <a:t>hrough natural phenomena and/or developed through cultivation.</a:t>
            </a:r>
          </a:p>
        </p:txBody>
      </p:sp>
    </p:spTree>
    <p:extLst>
      <p:ext uri="{BB962C8B-B14F-4D97-AF65-F5344CB8AC3E}">
        <p14:creationId xmlns:p14="http://schemas.microsoft.com/office/powerpoint/2010/main" val="3083558273"/>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800" tmFilter="0, 0; .2, .5; .8, .5; 1, 0"/>
                                        <p:tgtEl>
                                          <p:spTgt spid="125"/>
                                        </p:tgtEl>
                                      </p:cBhvr>
                                    </p:animEffect>
                                    <p:animScale>
                                      <p:cBhvr>
                                        <p:cTn id="7" dur="900" autoRev="1" fill="hold"/>
                                        <p:tgtEl>
                                          <p:spTgt spid="12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Box 6"/>
          <p:cNvSpPr txBox="1"/>
          <p:nvPr/>
        </p:nvSpPr>
        <p:spPr>
          <a:xfrm>
            <a:off x="5155215" y="2835842"/>
            <a:ext cx="2286001"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b="1">
                <a:solidFill>
                  <a:srgbClr val="00B0F0"/>
                </a:solidFill>
                <a:latin typeface="Arial"/>
                <a:ea typeface="Arial"/>
                <a:cs typeface="Arial"/>
                <a:sym typeface="Arial"/>
              </a:defRPr>
            </a:lvl1pPr>
          </a:lstStyle>
          <a:p>
            <a:pPr algn="l"/>
            <a:r>
              <a:rPr dirty="0"/>
              <a:t>True</a:t>
            </a:r>
          </a:p>
        </p:txBody>
      </p:sp>
      <p:sp>
        <p:nvSpPr>
          <p:cNvPr id="139" name="Title 1"/>
          <p:cNvSpPr txBox="1">
            <a:spLocks noGrp="1"/>
          </p:cNvSpPr>
          <p:nvPr>
            <p:ph type="title"/>
          </p:nvPr>
        </p:nvSpPr>
        <p:spPr>
          <a:xfrm>
            <a:off x="457200" y="285750"/>
            <a:ext cx="8229600" cy="841376"/>
          </a:xfrm>
          <a:prstGeom prst="rect">
            <a:avLst/>
          </a:prstGeom>
        </p:spPr>
        <p:txBody>
          <a:bodyPr/>
          <a:lstStyle/>
          <a:p>
            <a:r>
              <a:t>Energized for renewables</a:t>
            </a:r>
          </a:p>
        </p:txBody>
      </p:sp>
      <p:sp>
        <p:nvSpPr>
          <p:cNvPr id="7" name="TextBox 6"/>
          <p:cNvSpPr txBox="1"/>
          <p:nvPr/>
        </p:nvSpPr>
        <p:spPr>
          <a:xfrm>
            <a:off x="5155215" y="3297507"/>
            <a:ext cx="3599517" cy="101566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b="1">
                <a:solidFill>
                  <a:srgbClr val="00B0F0"/>
                </a:solidFill>
                <a:latin typeface="Arial"/>
                <a:ea typeface="Arial"/>
                <a:cs typeface="Arial"/>
                <a:sym typeface="Arial"/>
              </a:defRPr>
            </a:lvl1pPr>
          </a:lstStyle>
          <a:p>
            <a:pPr algn="l"/>
            <a:r>
              <a:rPr lang="en-US" sz="2000" b="0" dirty="0">
                <a:solidFill>
                  <a:schemeClr val="accent6"/>
                </a:solidFill>
              </a:rPr>
              <a:t>Every hour, 430 quintillion joules of energy from the</a:t>
            </a:r>
            <a:br>
              <a:rPr lang="en-US" sz="2000" b="0" dirty="0">
                <a:solidFill>
                  <a:schemeClr val="accent6"/>
                </a:solidFill>
              </a:rPr>
            </a:br>
            <a:r>
              <a:rPr lang="en-US" sz="2000" b="0" dirty="0">
                <a:solidFill>
                  <a:schemeClr val="accent6"/>
                </a:solidFill>
              </a:rPr>
              <a:t>sun </a:t>
            </a:r>
            <a:r>
              <a:rPr lang="en-US" sz="2000" b="0" dirty="0" smtClean="0">
                <a:solidFill>
                  <a:schemeClr val="accent6"/>
                </a:solidFill>
              </a:rPr>
              <a:t>hit </a:t>
            </a:r>
            <a:r>
              <a:rPr lang="en-US" sz="2000" b="0" dirty="0">
                <a:solidFill>
                  <a:schemeClr val="accent6"/>
                </a:solidFill>
              </a:rPr>
              <a:t>the earth. </a:t>
            </a:r>
            <a:endParaRPr sz="2000" b="0" dirty="0">
              <a:solidFill>
                <a:schemeClr val="accent6"/>
              </a:solidFill>
            </a:endParaRPr>
          </a:p>
        </p:txBody>
      </p:sp>
      <p:pic>
        <p:nvPicPr>
          <p:cNvPr id="1027" name="Picture 3" descr="C:\Users\a0r04v\AppData\Local\Microsoft\Windows\INetCache\IE\HRV49NLW\earth_and_sun_1280x1024[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6544" y="1047343"/>
            <a:ext cx="4177856" cy="33422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155214" y="1437190"/>
            <a:ext cx="3599517" cy="101566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b="1">
                <a:solidFill>
                  <a:srgbClr val="00B0F0"/>
                </a:solidFill>
                <a:latin typeface="Arial"/>
                <a:ea typeface="Arial"/>
                <a:cs typeface="Arial"/>
                <a:sym typeface="Arial"/>
              </a:defRPr>
            </a:lvl1pPr>
          </a:lstStyle>
          <a:p>
            <a:pPr algn="l"/>
            <a:r>
              <a:rPr lang="en-US" sz="2000" b="0" dirty="0" smtClean="0">
                <a:solidFill>
                  <a:schemeClr val="accent6"/>
                </a:solidFill>
              </a:rPr>
              <a:t>More </a:t>
            </a:r>
            <a:r>
              <a:rPr lang="en-US" sz="2000" b="0" dirty="0">
                <a:solidFill>
                  <a:schemeClr val="accent6"/>
                </a:solidFill>
              </a:rPr>
              <a:t>solar energy hits the earth in </a:t>
            </a:r>
            <a:r>
              <a:rPr lang="en-US" sz="2000" b="0" u="sng" dirty="0">
                <a:solidFill>
                  <a:schemeClr val="accent6"/>
                </a:solidFill>
              </a:rPr>
              <a:t>one hour </a:t>
            </a:r>
            <a:r>
              <a:rPr lang="en-US" sz="2000" b="0" dirty="0">
                <a:solidFill>
                  <a:schemeClr val="accent6"/>
                </a:solidFill>
              </a:rPr>
              <a:t>than the world uses in </a:t>
            </a:r>
            <a:r>
              <a:rPr lang="en-US" sz="2000" b="0" u="sng" dirty="0">
                <a:solidFill>
                  <a:schemeClr val="accent6"/>
                </a:solidFill>
              </a:rPr>
              <a:t>one year</a:t>
            </a:r>
            <a:r>
              <a:rPr lang="en-US" sz="2000" b="0" dirty="0">
                <a:solidFill>
                  <a:schemeClr val="accent6"/>
                </a:solidFill>
              </a:rPr>
              <a:t>. </a:t>
            </a:r>
          </a:p>
        </p:txBody>
      </p:sp>
      <p:sp>
        <p:nvSpPr>
          <p:cNvPr id="13" name="TextBox 6"/>
          <p:cNvSpPr txBox="1"/>
          <p:nvPr/>
        </p:nvSpPr>
        <p:spPr>
          <a:xfrm>
            <a:off x="5130831" y="1041247"/>
            <a:ext cx="2286001"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b="1">
                <a:solidFill>
                  <a:srgbClr val="00B0F0"/>
                </a:solidFill>
                <a:latin typeface="Arial"/>
                <a:ea typeface="Arial"/>
                <a:cs typeface="Arial"/>
                <a:sym typeface="Arial"/>
              </a:defRPr>
            </a:lvl1pPr>
          </a:lstStyle>
          <a:p>
            <a:pPr algn="l"/>
            <a:r>
              <a:rPr dirty="0" smtClean="0">
                <a:solidFill>
                  <a:schemeClr val="accent6"/>
                </a:solidFill>
              </a:rPr>
              <a:t>True</a:t>
            </a:r>
            <a:r>
              <a:rPr lang="en-US" dirty="0" smtClean="0">
                <a:solidFill>
                  <a:schemeClr val="accent6"/>
                </a:solidFill>
              </a:rPr>
              <a:t> or false?</a:t>
            </a:r>
            <a:endParaRPr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900"/>
                                  </p:stCondLst>
                                  <p:childTnLst>
                                    <p:set>
                                      <p:cBhvr>
                                        <p:cTn id="14" dur="1" fill="hold">
                                          <p:stCondLst>
                                            <p:cond delay="0"/>
                                          </p:stCondLst>
                                        </p:cTn>
                                        <p:tgtEl>
                                          <p:spTgt spid="138"/>
                                        </p:tgtEl>
                                        <p:attrNameLst>
                                          <p:attrName>style.visibility</p:attrName>
                                        </p:attrNameLst>
                                      </p:cBhvr>
                                      <p:to>
                                        <p:strVal val="visible"/>
                                      </p:to>
                                    </p:set>
                                    <p:animEffect transition="in" filter="fade">
                                      <p:cBhvr>
                                        <p:cTn id="15" dur="500"/>
                                        <p:tgtEl>
                                          <p:spTgt spid="138"/>
                                        </p:tgtEl>
                                      </p:cBhvr>
                                    </p:animEffect>
                                  </p:childTnLst>
                                </p:cTn>
                              </p:par>
                              <p:par>
                                <p:cTn id="16" presetID="9" presetClass="entr" presetSubtype="0" fill="hold" grpId="0" nodeType="withEffect">
                                  <p:stCondLst>
                                    <p:cond delay="290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7" grpId="0" animBg="1"/>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Box 10"/>
          <p:cNvSpPr txBox="1"/>
          <p:nvPr/>
        </p:nvSpPr>
        <p:spPr>
          <a:xfrm>
            <a:off x="460976" y="2790879"/>
            <a:ext cx="2286000"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b="1">
                <a:solidFill>
                  <a:srgbClr val="00B0F0"/>
                </a:solidFill>
                <a:latin typeface="Arial"/>
                <a:ea typeface="Arial"/>
                <a:cs typeface="Arial"/>
                <a:sym typeface="Arial"/>
              </a:defRPr>
            </a:lvl1pPr>
          </a:lstStyle>
          <a:p>
            <a:pPr algn="l"/>
            <a:r>
              <a:rPr dirty="0" smtClean="0"/>
              <a:t>False</a:t>
            </a:r>
            <a:endParaRPr dirty="0"/>
          </a:p>
        </p:txBody>
      </p:sp>
      <p:sp>
        <p:nvSpPr>
          <p:cNvPr id="146" name="Title 1"/>
          <p:cNvSpPr txBox="1">
            <a:spLocks noGrp="1"/>
          </p:cNvSpPr>
          <p:nvPr>
            <p:ph type="title"/>
          </p:nvPr>
        </p:nvSpPr>
        <p:spPr>
          <a:xfrm>
            <a:off x="457200" y="285750"/>
            <a:ext cx="8229600" cy="762762"/>
          </a:xfrm>
          <a:prstGeom prst="rect">
            <a:avLst/>
          </a:prstGeom>
        </p:spPr>
        <p:txBody>
          <a:bodyPr/>
          <a:lstStyle/>
          <a:p>
            <a:r>
              <a:rPr dirty="0"/>
              <a:t>Energized for renewables</a:t>
            </a:r>
          </a:p>
        </p:txBody>
      </p:sp>
      <p:pic>
        <p:nvPicPr>
          <p:cNvPr id="148" name="spotlight-solar-500x376.jpg" descr="spotlight-solar-500x376.jpg"/>
          <p:cNvPicPr>
            <a:picLocks noChangeAspect="1"/>
          </p:cNvPicPr>
          <p:nvPr/>
        </p:nvPicPr>
        <p:blipFill>
          <a:blip r:embed="rId3">
            <a:extLst>
              <a:ext uri="{BEBA8EAE-BF5A-486C-A8C5-ECC9F3942E4B}">
                <a14:imgProps xmlns:a14="http://schemas.microsoft.com/office/drawing/2010/main">
                  <a14:imgLayer r:embed="rId4">
                    <a14:imgEffect>
                      <a14:saturation sat="134000"/>
                    </a14:imgEffect>
                  </a14:imgLayer>
                </a14:imgProps>
              </a:ext>
            </a:extLst>
          </a:blip>
          <a:srcRect l="28150"/>
          <a:stretch>
            <a:fillRect/>
          </a:stretch>
        </p:blipFill>
        <p:spPr>
          <a:xfrm>
            <a:off x="5046130" y="803950"/>
            <a:ext cx="3560591" cy="3726651"/>
          </a:xfrm>
          <a:prstGeom prst="rect">
            <a:avLst/>
          </a:prstGeom>
          <a:ln>
            <a:noFill/>
          </a:ln>
          <a:effectLst>
            <a:softEdge rad="112500"/>
          </a:effectLst>
        </p:spPr>
      </p:pic>
      <p:sp>
        <p:nvSpPr>
          <p:cNvPr id="8" name="TextBox 6"/>
          <p:cNvSpPr txBox="1"/>
          <p:nvPr/>
        </p:nvSpPr>
        <p:spPr>
          <a:xfrm>
            <a:off x="436591" y="1048512"/>
            <a:ext cx="2286001"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b="1">
                <a:solidFill>
                  <a:srgbClr val="00B0F0"/>
                </a:solidFill>
                <a:latin typeface="Arial"/>
                <a:ea typeface="Arial"/>
                <a:cs typeface="Arial"/>
                <a:sym typeface="Arial"/>
              </a:defRPr>
            </a:lvl1pPr>
          </a:lstStyle>
          <a:p>
            <a:pPr algn="l"/>
            <a:r>
              <a:rPr dirty="0" smtClean="0">
                <a:solidFill>
                  <a:schemeClr val="accent6"/>
                </a:solidFill>
              </a:rPr>
              <a:t>True</a:t>
            </a:r>
            <a:r>
              <a:rPr lang="en-US" dirty="0" smtClean="0">
                <a:solidFill>
                  <a:schemeClr val="accent6"/>
                </a:solidFill>
              </a:rPr>
              <a:t> or false?</a:t>
            </a:r>
            <a:endParaRPr dirty="0">
              <a:solidFill>
                <a:schemeClr val="accent6"/>
              </a:solidFill>
            </a:endParaRPr>
          </a:p>
        </p:txBody>
      </p:sp>
      <p:sp>
        <p:nvSpPr>
          <p:cNvPr id="10" name="TextBox 9"/>
          <p:cNvSpPr txBox="1"/>
          <p:nvPr/>
        </p:nvSpPr>
        <p:spPr>
          <a:xfrm>
            <a:off x="460976" y="1437190"/>
            <a:ext cx="3599517" cy="12003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b="1">
                <a:solidFill>
                  <a:srgbClr val="00B0F0"/>
                </a:solidFill>
                <a:latin typeface="Arial"/>
                <a:ea typeface="Arial"/>
                <a:cs typeface="Arial"/>
                <a:sym typeface="Arial"/>
              </a:defRPr>
            </a:lvl1pPr>
          </a:lstStyle>
          <a:p>
            <a:pPr algn="l"/>
            <a:r>
              <a:rPr lang="en-US" sz="1800" b="0" dirty="0">
                <a:solidFill>
                  <a:schemeClr val="accent6"/>
                </a:solidFill>
              </a:rPr>
              <a:t>In the six years between 2014 and 2020, the number </a:t>
            </a:r>
            <a:r>
              <a:rPr lang="en-US" sz="1800" b="0" dirty="0" smtClean="0">
                <a:solidFill>
                  <a:schemeClr val="accent6"/>
                </a:solidFill>
              </a:rPr>
              <a:t>of homes </a:t>
            </a:r>
            <a:r>
              <a:rPr lang="en-US" sz="1800" b="0" dirty="0">
                <a:solidFill>
                  <a:schemeClr val="accent6"/>
                </a:solidFill>
              </a:rPr>
              <a:t>in the </a:t>
            </a:r>
            <a:r>
              <a:rPr lang="en-US" sz="1800" b="0" dirty="0" smtClean="0">
                <a:solidFill>
                  <a:schemeClr val="accent6"/>
                </a:solidFill>
              </a:rPr>
              <a:t>U.S</a:t>
            </a:r>
            <a:r>
              <a:rPr lang="en-US" sz="1800" b="0" dirty="0">
                <a:solidFill>
                  <a:schemeClr val="accent6"/>
                </a:solidFill>
              </a:rPr>
              <a:t>. with solar power will grow </a:t>
            </a:r>
            <a:r>
              <a:rPr lang="en-US" sz="1800" b="0" dirty="0" smtClean="0">
                <a:solidFill>
                  <a:schemeClr val="accent6"/>
                </a:solidFill>
              </a:rPr>
              <a:t>by approximately </a:t>
            </a:r>
            <a:r>
              <a:rPr lang="en-US" sz="1800" b="0" dirty="0">
                <a:solidFill>
                  <a:schemeClr val="accent6"/>
                </a:solidFill>
              </a:rPr>
              <a:t>four times (4x).</a:t>
            </a:r>
          </a:p>
        </p:txBody>
      </p:sp>
      <p:sp>
        <p:nvSpPr>
          <p:cNvPr id="11" name="TextBox 10"/>
          <p:cNvSpPr txBox="1"/>
          <p:nvPr/>
        </p:nvSpPr>
        <p:spPr>
          <a:xfrm>
            <a:off x="436592" y="3353456"/>
            <a:ext cx="3599517" cy="92333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b="1">
                <a:solidFill>
                  <a:srgbClr val="00B0F0"/>
                </a:solidFill>
                <a:latin typeface="Arial"/>
                <a:ea typeface="Arial"/>
                <a:cs typeface="Arial"/>
                <a:sym typeface="Arial"/>
              </a:defRPr>
            </a:lvl1pPr>
          </a:lstStyle>
          <a:p>
            <a:pPr algn="l"/>
            <a:r>
              <a:rPr lang="en-US" sz="1800" b="0" dirty="0">
                <a:solidFill>
                  <a:schemeClr val="accent6"/>
                </a:solidFill>
              </a:rPr>
              <a:t>The actual amount is expected to be </a:t>
            </a:r>
            <a:r>
              <a:rPr lang="en-US" sz="1800" b="0" u="sng" dirty="0">
                <a:solidFill>
                  <a:schemeClr val="accent6"/>
                </a:solidFill>
              </a:rPr>
              <a:t>8x</a:t>
            </a:r>
            <a:r>
              <a:rPr lang="en-US" sz="1800" b="0" dirty="0">
                <a:solidFill>
                  <a:schemeClr val="accent6"/>
                </a:solidFill>
              </a:rPr>
              <a:t> more homes using solar power than there were in 2014!</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par>
                                <p:cTn id="15" presetID="9"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1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8"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Content Placeholder 3"/>
          <p:cNvSpPr txBox="1">
            <a:spLocks noGrp="1"/>
          </p:cNvSpPr>
          <p:nvPr>
            <p:ph type="body" sz="half" idx="1"/>
          </p:nvPr>
        </p:nvSpPr>
        <p:spPr>
          <a:xfrm>
            <a:off x="457200" y="980469"/>
            <a:ext cx="4368800" cy="2427195"/>
          </a:xfrm>
          <a:prstGeom prst="rect">
            <a:avLst/>
          </a:prstGeom>
        </p:spPr>
        <p:txBody>
          <a:bodyPr>
            <a:normAutofit/>
          </a:bodyPr>
          <a:lstStyle/>
          <a:p>
            <a:pPr marL="0" indent="0" hangingPunct="0">
              <a:spcBef>
                <a:spcPts val="0"/>
              </a:spcBef>
              <a:buClrTx/>
              <a:buSzTx/>
              <a:buNone/>
            </a:pPr>
            <a:r>
              <a:rPr lang="en-US" sz="2000" dirty="0" smtClean="0">
                <a:ea typeface="Calibri"/>
                <a:sym typeface="Calibri"/>
              </a:rPr>
              <a:t>How many homes can one wind turbine power for a year?</a:t>
            </a:r>
          </a:p>
          <a:p>
            <a:pPr marL="457200" indent="-457200" hangingPunct="0">
              <a:spcBef>
                <a:spcPts val="0"/>
              </a:spcBef>
              <a:buClrTx/>
              <a:buSzTx/>
              <a:buFont typeface="+mj-lt"/>
              <a:buAutoNum type="alphaUcPeriod"/>
            </a:pPr>
            <a:endParaRPr lang="en-US" sz="2000" b="1" dirty="0">
              <a:ea typeface="Calibri"/>
              <a:sym typeface="Calibri"/>
            </a:endParaRPr>
          </a:p>
          <a:p>
            <a:pPr marL="457200" indent="-457200" hangingPunct="0">
              <a:spcBef>
                <a:spcPts val="0"/>
              </a:spcBef>
              <a:buSzTx/>
              <a:buFont typeface="+mj-lt"/>
              <a:buAutoNum type="alphaUcPeriod"/>
            </a:pPr>
            <a:r>
              <a:rPr lang="en-US" sz="2000" b="1" dirty="0" smtClean="0">
                <a:ea typeface="Calibri"/>
                <a:sym typeface="Calibri"/>
              </a:rPr>
              <a:t>3</a:t>
            </a:r>
          </a:p>
          <a:p>
            <a:pPr marL="457200" indent="-457200" hangingPunct="0">
              <a:spcBef>
                <a:spcPts val="0"/>
              </a:spcBef>
              <a:buSzTx/>
              <a:buFont typeface="+mj-lt"/>
              <a:buAutoNum type="alphaUcPeriod"/>
            </a:pPr>
            <a:r>
              <a:rPr lang="en-US" sz="2000" b="1" dirty="0" smtClean="0">
                <a:ea typeface="Calibri"/>
                <a:sym typeface="Calibri"/>
              </a:rPr>
              <a:t>33</a:t>
            </a:r>
          </a:p>
          <a:p>
            <a:pPr marL="457200" indent="-457200" hangingPunct="0">
              <a:spcBef>
                <a:spcPts val="0"/>
              </a:spcBef>
              <a:buSzTx/>
              <a:buFont typeface="+mj-lt"/>
              <a:buAutoNum type="alphaUcPeriod"/>
            </a:pPr>
            <a:r>
              <a:rPr lang="en-US" sz="2000" b="1" dirty="0" smtClean="0">
                <a:ea typeface="Calibri"/>
                <a:sym typeface="Calibri"/>
              </a:rPr>
              <a:t>133</a:t>
            </a:r>
          </a:p>
          <a:p>
            <a:pPr marL="457200" indent="-457200" hangingPunct="0">
              <a:spcBef>
                <a:spcPts val="0"/>
              </a:spcBef>
              <a:buSzTx/>
              <a:buFont typeface="+mj-lt"/>
              <a:buAutoNum type="alphaUcPeriod"/>
            </a:pPr>
            <a:r>
              <a:rPr lang="en-US" sz="2000" b="1" dirty="0" smtClean="0">
                <a:ea typeface="Calibri"/>
                <a:sym typeface="Calibri"/>
              </a:rPr>
              <a:t>900</a:t>
            </a:r>
            <a:endParaRPr lang="en-US" sz="2000" b="1" dirty="0">
              <a:ea typeface="Calibri"/>
              <a:sym typeface="Calibri"/>
            </a:endParaRPr>
          </a:p>
          <a:p>
            <a:pPr marL="0" lvl="0" indent="0" hangingPunct="0">
              <a:spcBef>
                <a:spcPts val="0"/>
              </a:spcBef>
              <a:buClrTx/>
              <a:buSzTx/>
              <a:buNone/>
            </a:pPr>
            <a:endParaRPr lang="en-US" sz="2000" b="1" dirty="0">
              <a:solidFill>
                <a:srgbClr val="505153"/>
              </a:solidFill>
              <a:ea typeface="Calibri"/>
              <a:sym typeface="Calibri"/>
            </a:endParaRPr>
          </a:p>
        </p:txBody>
      </p:sp>
      <p:pic>
        <p:nvPicPr>
          <p:cNvPr id="6" name="Picture 5"/>
          <p:cNvPicPr>
            <a:picLocks noChangeAspect="1"/>
          </p:cNvPicPr>
          <p:nvPr/>
        </p:nvPicPr>
        <p:blipFill>
          <a:blip r:embed="rId3" cstate="screen">
            <a:extLst>
              <a:ext uri="{BEBA8EAE-BF5A-486C-A8C5-ECC9F3942E4B}">
                <a14:imgProps xmlns:a14="http://schemas.microsoft.com/office/drawing/2010/main">
                  <a14:imgLayer r:embed="rId4">
                    <a14:imgEffect>
                      <a14:saturation sat="146000"/>
                    </a14:imgEffect>
                  </a14:imgLayer>
                </a14:imgProps>
              </a:ext>
              <a:ext uri="{28A0092B-C50C-407E-A947-70E740481C1C}">
                <a14:useLocalDpi xmlns:a14="http://schemas.microsoft.com/office/drawing/2010/main"/>
              </a:ext>
            </a:extLst>
          </a:blip>
          <a:stretch>
            <a:fillRect/>
          </a:stretch>
        </p:blipFill>
        <p:spPr>
          <a:xfrm>
            <a:off x="5003026" y="803950"/>
            <a:ext cx="3637618" cy="3637618"/>
          </a:xfrm>
          <a:prstGeom prst="rect">
            <a:avLst/>
          </a:prstGeom>
          <a:ln>
            <a:noFill/>
          </a:ln>
          <a:effectLst>
            <a:softEdge rad="112500"/>
          </a:effectLst>
        </p:spPr>
      </p:pic>
      <p:sp>
        <p:nvSpPr>
          <p:cNvPr id="153" name="Title 1"/>
          <p:cNvSpPr txBox="1">
            <a:spLocks noGrp="1"/>
          </p:cNvSpPr>
          <p:nvPr>
            <p:ph type="title"/>
          </p:nvPr>
        </p:nvSpPr>
        <p:spPr>
          <a:xfrm>
            <a:off x="457200" y="285750"/>
            <a:ext cx="8229600" cy="841376"/>
          </a:xfrm>
          <a:prstGeom prst="rect">
            <a:avLst/>
          </a:prstGeom>
        </p:spPr>
        <p:txBody>
          <a:bodyPr/>
          <a:lstStyle/>
          <a:p>
            <a:r>
              <a:rPr dirty="0"/>
              <a:t>Energized for renewables</a:t>
            </a:r>
          </a:p>
        </p:txBody>
      </p:sp>
      <p:sp>
        <p:nvSpPr>
          <p:cNvPr id="2" name="TextBox 1"/>
          <p:cNvSpPr txBox="1"/>
          <p:nvPr/>
        </p:nvSpPr>
        <p:spPr>
          <a:xfrm>
            <a:off x="910292" y="2805214"/>
            <a:ext cx="3473622" cy="1631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chemeClr val="accent1"/>
                </a:solidFill>
                <a:effectLst/>
                <a:uFillTx/>
                <a:latin typeface="Arial"/>
                <a:ea typeface="Calibri"/>
                <a:cs typeface="Arial"/>
                <a:sym typeface="Calibri"/>
              </a:rPr>
              <a:t>900</a:t>
            </a:r>
            <a:r>
              <a:rPr kumimoji="0" lang="en-US" sz="2000" b="1" i="0" u="none" strike="noStrike" cap="none" spc="0" normalizeH="0" baseline="0" dirty="0">
                <a:ln>
                  <a:noFill/>
                </a:ln>
                <a:solidFill>
                  <a:schemeClr val="accent6"/>
                </a:solidFill>
                <a:effectLst/>
                <a:uFillTx/>
                <a:latin typeface="Arial"/>
                <a:ea typeface="Calibri"/>
                <a:cs typeface="Arial"/>
                <a:sym typeface="Calibri"/>
              </a:rPr>
              <a:t/>
            </a:r>
            <a:br>
              <a:rPr kumimoji="0" lang="en-US" sz="2000" b="1" i="0" u="none" strike="noStrike" cap="none" spc="0" normalizeH="0" baseline="0" dirty="0">
                <a:ln>
                  <a:noFill/>
                </a:ln>
                <a:solidFill>
                  <a:schemeClr val="accent6"/>
                </a:solidFill>
                <a:effectLst/>
                <a:uFillTx/>
                <a:latin typeface="Arial"/>
                <a:ea typeface="Calibri"/>
                <a:cs typeface="Arial"/>
                <a:sym typeface="Calibri"/>
              </a:rPr>
            </a:br>
            <a:r>
              <a:rPr kumimoji="0" lang="en-US" sz="2000" i="0" u="none" strike="noStrike" cap="none" spc="0" normalizeH="0" baseline="0" dirty="0" smtClean="0">
                <a:ln>
                  <a:noFill/>
                </a:ln>
                <a:solidFill>
                  <a:schemeClr val="accent6"/>
                </a:solidFill>
                <a:effectLst/>
                <a:uFillTx/>
                <a:latin typeface="Arial"/>
                <a:ea typeface="Calibri"/>
                <a:cs typeface="Arial"/>
                <a:sym typeface="Calibri"/>
              </a:rPr>
              <a:t>Alliant Energy’s newest turbines generate enough energy for approximately</a:t>
            </a:r>
            <a:r>
              <a:rPr kumimoji="0" lang="en-US" sz="2000" i="0" u="none" strike="noStrike" cap="none" spc="0" normalizeH="0" dirty="0" smtClean="0">
                <a:ln>
                  <a:noFill/>
                </a:ln>
                <a:solidFill>
                  <a:schemeClr val="accent6"/>
                </a:solidFill>
                <a:effectLst/>
                <a:uFillTx/>
                <a:latin typeface="Arial"/>
                <a:ea typeface="Calibri"/>
                <a:cs typeface="Arial"/>
                <a:sym typeface="Calibri"/>
              </a:rPr>
              <a:t> 900 homes a year. </a:t>
            </a:r>
            <a:endParaRPr kumimoji="0" lang="en-US" sz="2000" b="1" i="0" u="none" strike="noStrike" cap="none" spc="0" normalizeH="0" baseline="0" dirty="0">
              <a:ln>
                <a:noFill/>
              </a:ln>
              <a:solidFill>
                <a:schemeClr val="accent6"/>
              </a:solidFill>
              <a:effectLst/>
              <a:uFillTx/>
              <a:latin typeface="Arial"/>
              <a:ea typeface="Calibri"/>
              <a:cs typeface="Arial"/>
              <a:sym typeface="Calibri"/>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2">
                                            <p:bg/>
                                          </p:spTgt>
                                        </p:tgtEl>
                                        <p:attrNameLst>
                                          <p:attrName>style.visibility</p:attrName>
                                        </p:attrNameLst>
                                      </p:cBhvr>
                                      <p:to>
                                        <p:strVal val="visible"/>
                                      </p:to>
                                    </p:set>
                                    <p:anim calcmode="lin" valueType="num">
                                      <p:cBhvr>
                                        <p:cTn id="7" dur="500" fill="hold"/>
                                        <p:tgtEl>
                                          <p:spTgt spid="152">
                                            <p:bg/>
                                          </p:spTgt>
                                        </p:tgtEl>
                                        <p:attrNameLst>
                                          <p:attrName>ppt_w</p:attrName>
                                        </p:attrNameLst>
                                      </p:cBhvr>
                                      <p:tavLst>
                                        <p:tav tm="0">
                                          <p:val>
                                            <p:fltVal val="0"/>
                                          </p:val>
                                        </p:tav>
                                        <p:tav tm="100000">
                                          <p:val>
                                            <p:strVal val="#ppt_w"/>
                                          </p:val>
                                        </p:tav>
                                      </p:tavLst>
                                    </p:anim>
                                    <p:anim calcmode="lin" valueType="num">
                                      <p:cBhvr>
                                        <p:cTn id="8" dur="500" fill="hold"/>
                                        <p:tgtEl>
                                          <p:spTgt spid="152">
                                            <p:bg/>
                                          </p:spTgt>
                                        </p:tgtEl>
                                        <p:attrNameLst>
                                          <p:attrName>ppt_h</p:attrName>
                                        </p:attrNameLst>
                                      </p:cBhvr>
                                      <p:tavLst>
                                        <p:tav tm="0">
                                          <p:val>
                                            <p:fltVal val="0"/>
                                          </p:val>
                                        </p:tav>
                                        <p:tav tm="100000">
                                          <p:val>
                                            <p:strVal val="#ppt_h"/>
                                          </p:val>
                                        </p:tav>
                                      </p:tavLst>
                                    </p:anim>
                                    <p:animEffect transition="in" filter="fade">
                                      <p:cBhvr>
                                        <p:cTn id="9" dur="500"/>
                                        <p:tgtEl>
                                          <p:spTgt spid="152">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2">
                                            <p:txEl>
                                              <p:pRg st="0" end="0"/>
                                            </p:txEl>
                                          </p:spTgt>
                                        </p:tgtEl>
                                        <p:attrNameLst>
                                          <p:attrName>style.visibility</p:attrName>
                                        </p:attrNameLst>
                                      </p:cBhvr>
                                      <p:to>
                                        <p:strVal val="visible"/>
                                      </p:to>
                                    </p:set>
                                    <p:anim calcmode="lin" valueType="num">
                                      <p:cBhvr>
                                        <p:cTn id="14" dur="500" fill="hold"/>
                                        <p:tgtEl>
                                          <p:spTgt spid="15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5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5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2">
                                            <p:txEl>
                                              <p:pRg st="2" end="2"/>
                                            </p:txEl>
                                          </p:spTgt>
                                        </p:tgtEl>
                                        <p:attrNameLst>
                                          <p:attrName>style.visibility</p:attrName>
                                        </p:attrNameLst>
                                      </p:cBhvr>
                                      <p:to>
                                        <p:strVal val="visible"/>
                                      </p:to>
                                    </p:set>
                                    <p:animEffect transition="in" filter="fade">
                                      <p:cBhvr>
                                        <p:cTn id="21" dur="1000"/>
                                        <p:tgtEl>
                                          <p:spTgt spid="152">
                                            <p:txEl>
                                              <p:pRg st="2" end="2"/>
                                            </p:txEl>
                                          </p:spTgt>
                                        </p:tgtEl>
                                      </p:cBhvr>
                                    </p:animEffect>
                                    <p:anim calcmode="lin" valueType="num">
                                      <p:cBhvr>
                                        <p:cTn id="22" dur="1000" fill="hold"/>
                                        <p:tgtEl>
                                          <p:spTgt spid="15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2">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2">
                                            <p:txEl>
                                              <p:pRg st="3" end="3"/>
                                            </p:txEl>
                                          </p:spTgt>
                                        </p:tgtEl>
                                        <p:attrNameLst>
                                          <p:attrName>style.visibility</p:attrName>
                                        </p:attrNameLst>
                                      </p:cBhvr>
                                      <p:to>
                                        <p:strVal val="visible"/>
                                      </p:to>
                                    </p:set>
                                    <p:animEffect transition="in" filter="fade">
                                      <p:cBhvr>
                                        <p:cTn id="26" dur="1000"/>
                                        <p:tgtEl>
                                          <p:spTgt spid="152">
                                            <p:txEl>
                                              <p:pRg st="3" end="3"/>
                                            </p:txEl>
                                          </p:spTgt>
                                        </p:tgtEl>
                                      </p:cBhvr>
                                    </p:animEffect>
                                    <p:anim calcmode="lin" valueType="num">
                                      <p:cBhvr>
                                        <p:cTn id="27" dur="1000" fill="hold"/>
                                        <p:tgtEl>
                                          <p:spTgt spid="15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5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2">
                                            <p:txEl>
                                              <p:pRg st="4" end="4"/>
                                            </p:txEl>
                                          </p:spTgt>
                                        </p:tgtEl>
                                        <p:attrNameLst>
                                          <p:attrName>style.visibility</p:attrName>
                                        </p:attrNameLst>
                                      </p:cBhvr>
                                      <p:to>
                                        <p:strVal val="visible"/>
                                      </p:to>
                                    </p:set>
                                    <p:animEffect transition="in" filter="fade">
                                      <p:cBhvr>
                                        <p:cTn id="31" dur="1000"/>
                                        <p:tgtEl>
                                          <p:spTgt spid="152">
                                            <p:txEl>
                                              <p:pRg st="4" end="4"/>
                                            </p:txEl>
                                          </p:spTgt>
                                        </p:tgtEl>
                                      </p:cBhvr>
                                    </p:animEffect>
                                    <p:anim calcmode="lin" valueType="num">
                                      <p:cBhvr>
                                        <p:cTn id="32" dur="1000" fill="hold"/>
                                        <p:tgtEl>
                                          <p:spTgt spid="15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5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2">
                                            <p:txEl>
                                              <p:pRg st="5" end="5"/>
                                            </p:txEl>
                                          </p:spTgt>
                                        </p:tgtEl>
                                        <p:attrNameLst>
                                          <p:attrName>style.visibility</p:attrName>
                                        </p:attrNameLst>
                                      </p:cBhvr>
                                      <p:to>
                                        <p:strVal val="visible"/>
                                      </p:to>
                                    </p:set>
                                    <p:animEffect transition="in" filter="fade">
                                      <p:cBhvr>
                                        <p:cTn id="36" dur="1000"/>
                                        <p:tgtEl>
                                          <p:spTgt spid="152">
                                            <p:txEl>
                                              <p:pRg st="5" end="5"/>
                                            </p:txEl>
                                          </p:spTgt>
                                        </p:tgtEl>
                                      </p:cBhvr>
                                    </p:animEffect>
                                    <p:anim calcmode="lin" valueType="num">
                                      <p:cBhvr>
                                        <p:cTn id="37" dur="1000" fill="hold"/>
                                        <p:tgtEl>
                                          <p:spTgt spid="15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5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170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uiExpand="1" build="p"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9c0772f245617514_800x800ar.jpg" descr="9c0772f245617514_800x800ar.jpg"/>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17414"/>
          <a:stretch/>
        </p:blipFill>
        <p:spPr>
          <a:xfrm>
            <a:off x="4651249" y="1172711"/>
            <a:ext cx="4174584" cy="3367807"/>
          </a:xfrm>
          <a:prstGeom prst="rect">
            <a:avLst/>
          </a:prstGeom>
          <a:ln>
            <a:noFill/>
          </a:ln>
          <a:effectLst>
            <a:softEdge rad="112500"/>
          </a:effectLst>
        </p:spPr>
      </p:pic>
      <p:sp>
        <p:nvSpPr>
          <p:cNvPr id="160" name="Title 1"/>
          <p:cNvSpPr txBox="1">
            <a:spLocks noGrp="1"/>
          </p:cNvSpPr>
          <p:nvPr>
            <p:ph type="title"/>
          </p:nvPr>
        </p:nvSpPr>
        <p:spPr>
          <a:xfrm>
            <a:off x="457200" y="285750"/>
            <a:ext cx="8229600" cy="841376"/>
          </a:xfrm>
          <a:prstGeom prst="rect">
            <a:avLst/>
          </a:prstGeom>
        </p:spPr>
        <p:txBody>
          <a:bodyPr/>
          <a:lstStyle/>
          <a:p>
            <a:r>
              <a:rPr dirty="0"/>
              <a:t>Energized for renewables</a:t>
            </a:r>
          </a:p>
        </p:txBody>
      </p:sp>
      <p:sp>
        <p:nvSpPr>
          <p:cNvPr id="7" name="Content Placeholder 3"/>
          <p:cNvSpPr txBox="1">
            <a:spLocks noGrp="1"/>
          </p:cNvSpPr>
          <p:nvPr>
            <p:ph type="body" sz="half" idx="1"/>
          </p:nvPr>
        </p:nvSpPr>
        <p:spPr>
          <a:xfrm>
            <a:off x="457200" y="1127126"/>
            <a:ext cx="4368800" cy="2427195"/>
          </a:xfrm>
          <a:prstGeom prst="rect">
            <a:avLst/>
          </a:prstGeom>
        </p:spPr>
        <p:txBody>
          <a:bodyPr>
            <a:normAutofit lnSpcReduction="10000"/>
          </a:bodyPr>
          <a:lstStyle/>
          <a:p>
            <a:pPr marL="0" indent="0" hangingPunct="0">
              <a:spcBef>
                <a:spcPts val="0"/>
              </a:spcBef>
              <a:buClrTx/>
              <a:buSzTx/>
              <a:buNone/>
            </a:pPr>
            <a:r>
              <a:rPr lang="en-US" sz="2000" dirty="0" smtClean="0">
                <a:ea typeface="Calibri"/>
                <a:sym typeface="Calibri"/>
              </a:rPr>
              <a:t>A huge wind turbine went “online” in April 2018 off the coast of Scotland. How big are its rotor blades?</a:t>
            </a:r>
          </a:p>
          <a:p>
            <a:pPr marL="457200" indent="-457200" hangingPunct="0">
              <a:spcBef>
                <a:spcPts val="0"/>
              </a:spcBef>
              <a:buClrTx/>
              <a:buSzTx/>
              <a:buFont typeface="+mj-lt"/>
              <a:buAutoNum type="alphaUcPeriod"/>
            </a:pPr>
            <a:endParaRPr lang="en-US" sz="2000" b="1" dirty="0">
              <a:ea typeface="Calibri"/>
              <a:sym typeface="Calibri"/>
            </a:endParaRPr>
          </a:p>
          <a:p>
            <a:pPr marL="457200" indent="-457200" hangingPunct="0">
              <a:spcBef>
                <a:spcPts val="0"/>
              </a:spcBef>
              <a:buSzTx/>
              <a:buFont typeface="+mj-lt"/>
              <a:buAutoNum type="alphaUcPeriod"/>
            </a:pPr>
            <a:r>
              <a:rPr lang="en-US" sz="2000" b="1" dirty="0" smtClean="0">
                <a:ea typeface="Calibri"/>
                <a:sym typeface="Calibri"/>
              </a:rPr>
              <a:t>27 yards</a:t>
            </a:r>
          </a:p>
          <a:p>
            <a:pPr marL="457200" indent="-457200" hangingPunct="0">
              <a:spcBef>
                <a:spcPts val="0"/>
              </a:spcBef>
              <a:buSzTx/>
              <a:buFont typeface="+mj-lt"/>
              <a:buAutoNum type="alphaUcPeriod"/>
            </a:pPr>
            <a:r>
              <a:rPr lang="en-US" sz="2000" b="1" dirty="0" smtClean="0">
                <a:ea typeface="Calibri"/>
                <a:sym typeface="Calibri"/>
              </a:rPr>
              <a:t>47 yards</a:t>
            </a:r>
          </a:p>
          <a:p>
            <a:pPr marL="457200" indent="-457200" hangingPunct="0">
              <a:spcBef>
                <a:spcPts val="0"/>
              </a:spcBef>
              <a:buSzTx/>
              <a:buFont typeface="+mj-lt"/>
              <a:buAutoNum type="alphaUcPeriod"/>
            </a:pPr>
            <a:r>
              <a:rPr lang="en-US" sz="2000" b="1" dirty="0" smtClean="0">
                <a:ea typeface="Calibri"/>
                <a:sym typeface="Calibri"/>
              </a:rPr>
              <a:t>67 yards</a:t>
            </a:r>
          </a:p>
          <a:p>
            <a:pPr marL="457200" indent="-457200" hangingPunct="0">
              <a:spcBef>
                <a:spcPts val="0"/>
              </a:spcBef>
              <a:buSzTx/>
              <a:buFont typeface="+mj-lt"/>
              <a:buAutoNum type="alphaUcPeriod"/>
            </a:pPr>
            <a:r>
              <a:rPr lang="en-US" sz="2000" b="1" dirty="0" smtClean="0">
                <a:ea typeface="Calibri"/>
                <a:sym typeface="Calibri"/>
              </a:rPr>
              <a:t>87 yards </a:t>
            </a:r>
            <a:endParaRPr lang="en-US" sz="2000" b="1" dirty="0">
              <a:ea typeface="Calibri"/>
              <a:sym typeface="Calibri"/>
            </a:endParaRPr>
          </a:p>
          <a:p>
            <a:pPr marL="0" lvl="0" indent="0" hangingPunct="0">
              <a:spcBef>
                <a:spcPts val="0"/>
              </a:spcBef>
              <a:buClrTx/>
              <a:buSzTx/>
              <a:buNone/>
            </a:pPr>
            <a:endParaRPr lang="en-US" sz="2000" b="1" dirty="0">
              <a:solidFill>
                <a:srgbClr val="505153"/>
              </a:solidFill>
              <a:ea typeface="Calibri"/>
              <a:sym typeface="Calibri"/>
            </a:endParaRPr>
          </a:p>
        </p:txBody>
      </p:sp>
      <p:sp>
        <p:nvSpPr>
          <p:cNvPr id="10" name="TextBox 9"/>
          <p:cNvSpPr txBox="1"/>
          <p:nvPr/>
        </p:nvSpPr>
        <p:spPr>
          <a:xfrm>
            <a:off x="919013" y="3015260"/>
            <a:ext cx="3473622"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000" b="1" dirty="0">
                <a:solidFill>
                  <a:srgbClr val="2299DC"/>
                </a:solidFill>
                <a:latin typeface="Arial"/>
                <a:cs typeface="Arial"/>
              </a:rPr>
              <a:t>87 yards – 80 meters </a:t>
            </a:r>
          </a:p>
          <a:p>
            <a:pPr marL="0" marR="0" indent="0" algn="l" defTabSz="914400" rtl="0" fontAlgn="auto" latinLnBrk="0" hangingPunct="0">
              <a:lnSpc>
                <a:spcPct val="100000"/>
              </a:lnSpc>
              <a:spcBef>
                <a:spcPts val="0"/>
              </a:spcBef>
              <a:spcAft>
                <a:spcPts val="0"/>
              </a:spcAft>
              <a:buClrTx/>
              <a:buSzTx/>
              <a:buFontTx/>
              <a:buNone/>
              <a:tabLst/>
            </a:pPr>
            <a:r>
              <a:rPr kumimoji="0" lang="en-US" sz="2000" i="0" u="none" strike="noStrike" cap="none" spc="-10" normalizeH="0" baseline="0" dirty="0" smtClean="0">
                <a:ln>
                  <a:noFill/>
                </a:ln>
                <a:solidFill>
                  <a:schemeClr val="accent6"/>
                </a:solidFill>
                <a:effectLst/>
                <a:uFillTx/>
                <a:latin typeface="Arial"/>
                <a:ea typeface="Calibri"/>
                <a:cs typeface="Arial"/>
                <a:sym typeface="Calibri"/>
              </a:rPr>
              <a:t>One </a:t>
            </a:r>
            <a:r>
              <a:rPr kumimoji="0" lang="en-US" sz="2000" i="0" u="none" strike="noStrike" cap="none" spc="-10" normalizeH="0" baseline="0" dirty="0">
                <a:ln>
                  <a:noFill/>
                </a:ln>
                <a:solidFill>
                  <a:schemeClr val="accent6"/>
                </a:solidFill>
                <a:effectLst/>
                <a:uFillTx/>
                <a:latin typeface="Arial"/>
                <a:ea typeface="Calibri"/>
                <a:cs typeface="Arial"/>
                <a:sym typeface="Calibri"/>
              </a:rPr>
              <a:t>rotation of its rotor blades generates enough</a:t>
            </a:r>
            <a:r>
              <a:rPr kumimoji="0" lang="en-US" sz="2000" i="0" u="none" strike="noStrike" cap="none" spc="-10" normalizeH="0" dirty="0">
                <a:ln>
                  <a:noFill/>
                </a:ln>
                <a:solidFill>
                  <a:schemeClr val="accent6"/>
                </a:solidFill>
                <a:effectLst/>
                <a:uFillTx/>
                <a:latin typeface="Arial"/>
                <a:ea typeface="Calibri"/>
                <a:cs typeface="Arial"/>
                <a:sym typeface="Calibri"/>
              </a:rPr>
              <a:t> power for one home for one full day!</a:t>
            </a:r>
            <a:endParaRPr kumimoji="0" lang="en-US" sz="2000" b="1" i="0" u="none" strike="noStrike" cap="none" spc="-10" normalizeH="0" baseline="0" dirty="0">
              <a:ln>
                <a:noFill/>
              </a:ln>
              <a:solidFill>
                <a:schemeClr val="accent6"/>
              </a:solidFill>
              <a:effectLst/>
              <a:uFillTx/>
              <a:latin typeface="Arial"/>
              <a:ea typeface="Calibri"/>
              <a:cs typeface="Arial"/>
              <a:sym typeface="Calibri"/>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le 1"/>
          <p:cNvSpPr txBox="1">
            <a:spLocks noGrp="1"/>
          </p:cNvSpPr>
          <p:nvPr>
            <p:ph type="title"/>
          </p:nvPr>
        </p:nvSpPr>
        <p:spPr>
          <a:xfrm>
            <a:off x="457200" y="285750"/>
            <a:ext cx="8229600" cy="841376"/>
          </a:xfrm>
          <a:prstGeom prst="rect">
            <a:avLst/>
          </a:prstGeom>
        </p:spPr>
        <p:txBody>
          <a:bodyPr/>
          <a:lstStyle/>
          <a:p>
            <a:r>
              <a:rPr dirty="0"/>
              <a:t>Energized for renewables</a:t>
            </a:r>
          </a:p>
        </p:txBody>
      </p:sp>
      <p:sp>
        <p:nvSpPr>
          <p:cNvPr id="15" name="TextBox 6"/>
          <p:cNvSpPr txBox="1"/>
          <p:nvPr/>
        </p:nvSpPr>
        <p:spPr>
          <a:xfrm>
            <a:off x="5155213" y="2348714"/>
            <a:ext cx="2286001"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b="1">
                <a:solidFill>
                  <a:srgbClr val="00B0F0"/>
                </a:solidFill>
                <a:latin typeface="Arial"/>
                <a:ea typeface="Arial"/>
                <a:cs typeface="Arial"/>
                <a:sym typeface="Arial"/>
              </a:defRPr>
            </a:lvl1pPr>
          </a:lstStyle>
          <a:p>
            <a:pPr algn="l"/>
            <a:r>
              <a:rPr dirty="0"/>
              <a:t>True</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4543" r="12071"/>
          <a:stretch/>
        </p:blipFill>
        <p:spPr>
          <a:xfrm>
            <a:off x="319730" y="956528"/>
            <a:ext cx="4450882" cy="3544606"/>
          </a:xfrm>
          <a:prstGeom prst="rect">
            <a:avLst/>
          </a:prstGeom>
          <a:ln>
            <a:noFill/>
          </a:ln>
          <a:effectLst>
            <a:softEdge rad="112500"/>
          </a:effectLst>
        </p:spPr>
      </p:pic>
      <p:sp>
        <p:nvSpPr>
          <p:cNvPr id="9" name="TextBox 6"/>
          <p:cNvSpPr txBox="1"/>
          <p:nvPr/>
        </p:nvSpPr>
        <p:spPr>
          <a:xfrm>
            <a:off x="5064325" y="1017380"/>
            <a:ext cx="2286001"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b="1">
                <a:solidFill>
                  <a:srgbClr val="00B0F0"/>
                </a:solidFill>
                <a:latin typeface="Arial"/>
                <a:ea typeface="Arial"/>
                <a:cs typeface="Arial"/>
                <a:sym typeface="Arial"/>
              </a:defRPr>
            </a:lvl1pPr>
          </a:lstStyle>
          <a:p>
            <a:pPr algn="l"/>
            <a:r>
              <a:rPr dirty="0" smtClean="0">
                <a:solidFill>
                  <a:schemeClr val="accent6"/>
                </a:solidFill>
              </a:rPr>
              <a:t>True</a:t>
            </a:r>
            <a:r>
              <a:rPr lang="en-US" dirty="0" smtClean="0">
                <a:solidFill>
                  <a:schemeClr val="accent6"/>
                </a:solidFill>
              </a:rPr>
              <a:t> or false?</a:t>
            </a:r>
            <a:endParaRPr dirty="0">
              <a:solidFill>
                <a:schemeClr val="accent6"/>
              </a:solidFill>
            </a:endParaRPr>
          </a:p>
        </p:txBody>
      </p:sp>
      <p:sp>
        <p:nvSpPr>
          <p:cNvPr id="10" name="Content Placeholder 3"/>
          <p:cNvSpPr txBox="1">
            <a:spLocks/>
          </p:cNvSpPr>
          <p:nvPr/>
        </p:nvSpPr>
        <p:spPr>
          <a:xfrm>
            <a:off x="5086709" y="1465966"/>
            <a:ext cx="3520874" cy="86873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marL="171450" marR="0" indent="-171450" algn="l" defTabSz="914400" rtl="0" latinLnBrk="0">
              <a:lnSpc>
                <a:spcPct val="100000"/>
              </a:lnSpc>
              <a:spcBef>
                <a:spcPts val="500"/>
              </a:spcBef>
              <a:spcAft>
                <a:spcPts val="0"/>
              </a:spcAft>
              <a:buClr>
                <a:schemeClr val="accent1"/>
              </a:buClr>
              <a:buSzPct val="120000"/>
              <a:buFont typeface="Arial"/>
              <a:buChar char="•"/>
              <a:tabLst/>
              <a:defRPr sz="2400" b="0" i="0" u="none" strike="noStrike" cap="none" spc="0" baseline="0">
                <a:ln>
                  <a:noFill/>
                </a:ln>
                <a:solidFill>
                  <a:schemeClr val="accent6"/>
                </a:solidFill>
                <a:uFillTx/>
                <a:latin typeface="Arial"/>
                <a:ea typeface="Arial"/>
                <a:cs typeface="Arial"/>
                <a:sym typeface="Arial"/>
              </a:defRPr>
            </a:lvl1pPr>
            <a:lvl2pPr marL="436562" marR="0" indent="-209549"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2pPr>
            <a:lvl3pPr marL="694267" marR="0" indent="-243417"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3pPr>
            <a:lvl4pPr marL="969433" marR="0" indent="-220133"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4pPr>
            <a:lvl5pPr marL="1203325" marR="0" indent="-228600"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5pPr>
            <a:lvl6pPr marL="2560320" marR="0" indent="-274320"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6pPr>
            <a:lvl7pPr marL="3017520" marR="0" indent="-274320"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7pPr>
            <a:lvl8pPr marL="3474720" marR="0" indent="-274320"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8pPr>
            <a:lvl9pPr marL="3931920" marR="0" indent="-274320"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9pPr>
          </a:lstStyle>
          <a:p>
            <a:pPr marL="0" indent="0" hangingPunct="0">
              <a:spcBef>
                <a:spcPts val="0"/>
              </a:spcBef>
              <a:buClrTx/>
              <a:buSzTx/>
              <a:buFont typeface="Arial"/>
              <a:buNone/>
            </a:pPr>
            <a:r>
              <a:rPr lang="en-US" sz="2000" dirty="0" smtClean="0">
                <a:ea typeface="Calibri"/>
                <a:sym typeface="Calibri"/>
              </a:rPr>
              <a:t>Electricity can be created from animal poop.</a:t>
            </a:r>
          </a:p>
        </p:txBody>
      </p:sp>
      <p:sp>
        <p:nvSpPr>
          <p:cNvPr id="12" name="Content Placeholder 3"/>
          <p:cNvSpPr txBox="1">
            <a:spLocks/>
          </p:cNvSpPr>
          <p:nvPr/>
        </p:nvSpPr>
        <p:spPr>
          <a:xfrm>
            <a:off x="5165926" y="2925834"/>
            <a:ext cx="3520874" cy="1518150"/>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lvl1pPr marL="171450" marR="0" indent="-171450" algn="l" defTabSz="914400" rtl="0" latinLnBrk="0">
              <a:lnSpc>
                <a:spcPct val="100000"/>
              </a:lnSpc>
              <a:spcBef>
                <a:spcPts val="500"/>
              </a:spcBef>
              <a:spcAft>
                <a:spcPts val="0"/>
              </a:spcAft>
              <a:buClr>
                <a:schemeClr val="accent1"/>
              </a:buClr>
              <a:buSzPct val="120000"/>
              <a:buFont typeface="Arial"/>
              <a:buChar char="•"/>
              <a:tabLst/>
              <a:defRPr sz="2400" b="0" i="0" u="none" strike="noStrike" cap="none" spc="0" baseline="0">
                <a:ln>
                  <a:noFill/>
                </a:ln>
                <a:solidFill>
                  <a:schemeClr val="accent6"/>
                </a:solidFill>
                <a:uFillTx/>
                <a:latin typeface="Arial"/>
                <a:ea typeface="Arial"/>
                <a:cs typeface="Arial"/>
                <a:sym typeface="Arial"/>
              </a:defRPr>
            </a:lvl1pPr>
            <a:lvl2pPr marL="436562" marR="0" indent="-209549"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2pPr>
            <a:lvl3pPr marL="694267" marR="0" indent="-243417"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3pPr>
            <a:lvl4pPr marL="969433" marR="0" indent="-220133"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4pPr>
            <a:lvl5pPr marL="1203325" marR="0" indent="-228600"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5pPr>
            <a:lvl6pPr marL="2560320" marR="0" indent="-274320"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6pPr>
            <a:lvl7pPr marL="3017520" marR="0" indent="-274320"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7pPr>
            <a:lvl8pPr marL="3474720" marR="0" indent="-274320"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8pPr>
            <a:lvl9pPr marL="3931920" marR="0" indent="-274320" algn="l" defTabSz="914400" rtl="0" latinLnBrk="0">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chemeClr val="accent6"/>
                </a:solidFill>
                <a:uFillTx/>
                <a:latin typeface="Arial"/>
                <a:ea typeface="Arial"/>
                <a:cs typeface="Arial"/>
                <a:sym typeface="Arial"/>
              </a:defRPr>
            </a:lvl9pPr>
          </a:lstStyle>
          <a:p>
            <a:pPr marL="0" indent="0">
              <a:spcBef>
                <a:spcPts val="0"/>
              </a:spcBef>
              <a:buClrTx/>
              <a:buSzTx/>
              <a:buNone/>
            </a:pPr>
            <a:r>
              <a:rPr lang="en-US" sz="1800" dirty="0">
                <a:ea typeface="Calibri"/>
                <a:sym typeface="Calibri"/>
              </a:rPr>
              <a:t>Biomass is a natural material </a:t>
            </a:r>
            <a:r>
              <a:rPr lang="en-US" sz="1800" dirty="0" smtClean="0">
                <a:ea typeface="Calibri"/>
                <a:sym typeface="Calibri"/>
              </a:rPr>
              <a:t>that is used as a fuel. </a:t>
            </a:r>
            <a:r>
              <a:rPr lang="en-US" sz="1800" dirty="0">
                <a:ea typeface="Calibri"/>
                <a:sym typeface="Calibri"/>
              </a:rPr>
              <a:t>Trees, </a:t>
            </a:r>
            <a:r>
              <a:rPr lang="en-US" sz="1800" dirty="0" smtClean="0">
                <a:ea typeface="Calibri"/>
                <a:sym typeface="Calibri"/>
              </a:rPr>
              <a:t>plants, trash and yes, even poop, are </a:t>
            </a:r>
            <a:r>
              <a:rPr lang="en-US" sz="1800" dirty="0">
                <a:ea typeface="Calibri"/>
                <a:sym typeface="Calibri"/>
              </a:rPr>
              <a:t>types of biomass </a:t>
            </a:r>
            <a:r>
              <a:rPr lang="en-US" sz="1800" dirty="0" smtClean="0">
                <a:ea typeface="Calibri"/>
                <a:sym typeface="Calibri"/>
              </a:rPr>
              <a:t>used </a:t>
            </a:r>
            <a:r>
              <a:rPr lang="en-US" sz="1800" dirty="0">
                <a:ea typeface="Calibri"/>
                <a:sym typeface="Calibri"/>
              </a:rPr>
              <a:t>to produce electricity.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1000"/>
                                        <p:tgtEl>
                                          <p:spTgt spid="9"/>
                                        </p:tgtEl>
                                      </p:cBhvr>
                                    </p:animEffect>
                                  </p:childTnLst>
                                </p:cTn>
                              </p:par>
                            </p:childTnLst>
                          </p:cTn>
                        </p:par>
                        <p:par>
                          <p:cTn id="13" fill="hold">
                            <p:stCondLst>
                              <p:cond delay="1000"/>
                            </p:stCondLst>
                            <p:childTnLst>
                              <p:par>
                                <p:cTn id="14" presetID="49" presetClass="entr" presetSubtype="0" decel="100000" fill="hold"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cBhvr>
                                        <p:cTn id="16"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7"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19" dur="10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heckerboard(across)">
                                      <p:cBhvr>
                                        <p:cTn id="24" dur="1000"/>
                                        <p:tgtEl>
                                          <p:spTgt spid="15"/>
                                        </p:tgtEl>
                                      </p:cBhvr>
                                    </p:animEffect>
                                  </p:childTnLst>
                                </p:cTn>
                              </p:par>
                            </p:childTnLst>
                          </p:cTn>
                        </p:par>
                        <p:par>
                          <p:cTn id="25" fill="hold">
                            <p:stCondLst>
                              <p:cond delay="4000"/>
                            </p:stCondLst>
                            <p:childTnLst>
                              <p:par>
                                <p:cTn id="26" presetID="49" presetClass="entr" presetSubtype="0" decel="100000" fill="hold" nodeType="afterEffect">
                                  <p:stCondLst>
                                    <p:cond delay="2000"/>
                                  </p:stCondLst>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p:cTn id="28"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12">
                                            <p:txEl>
                                              <p:pRg st="0" end="0"/>
                                            </p:txEl>
                                          </p:spTgt>
                                        </p:tgtEl>
                                        <p:attrNameLst>
                                          <p:attrName>style.rotation</p:attrName>
                                        </p:attrNameLst>
                                      </p:cBhvr>
                                      <p:tavLst>
                                        <p:tav tm="0">
                                          <p:val>
                                            <p:fltVal val="360"/>
                                          </p:val>
                                        </p:tav>
                                        <p:tav tm="100000">
                                          <p:val>
                                            <p:fltVal val="0"/>
                                          </p:val>
                                        </p:tav>
                                      </p:tavLst>
                                    </p:anim>
                                    <p:animEffect transition="in" filter="fade">
                                      <p:cBhvr>
                                        <p:cTn id="31"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noGrp="1"/>
          </p:cNvSpPr>
          <p:nvPr>
            <p:ph type="body" sz="half" idx="1"/>
          </p:nvPr>
        </p:nvSpPr>
        <p:spPr>
          <a:xfrm>
            <a:off x="457200" y="980469"/>
            <a:ext cx="8476925" cy="3893585"/>
          </a:xfrm>
          <a:prstGeom prst="rect">
            <a:avLst/>
          </a:prstGeom>
        </p:spPr>
        <p:txBody>
          <a:bodyPr>
            <a:normAutofit/>
          </a:bodyPr>
          <a:lstStyle/>
          <a:p>
            <a:pPr marL="0" indent="0">
              <a:lnSpc>
                <a:spcPct val="120000"/>
              </a:lnSpc>
              <a:spcBef>
                <a:spcPts val="600"/>
              </a:spcBef>
              <a:buSzTx/>
              <a:buNone/>
              <a:defRPr sz="1600"/>
            </a:pPr>
            <a:r>
              <a:rPr sz="2000" dirty="0"/>
              <a:t>Iceland is a small island country in the </a:t>
            </a:r>
            <a:r>
              <a:rPr lang="en-US" sz="2000" dirty="0"/>
              <a:t/>
            </a:r>
            <a:br>
              <a:rPr lang="en-US" sz="2000" dirty="0"/>
            </a:br>
            <a:r>
              <a:rPr sz="2000" dirty="0"/>
              <a:t>North Atlantic with a population of less </a:t>
            </a:r>
            <a:r>
              <a:rPr lang="en-US" sz="2000" dirty="0"/>
              <a:t/>
            </a:r>
            <a:br>
              <a:rPr lang="en-US" sz="2000" dirty="0"/>
            </a:br>
            <a:r>
              <a:rPr sz="2000" dirty="0"/>
              <a:t>than 400,000. What percentage of their </a:t>
            </a:r>
            <a:r>
              <a:rPr lang="en-US" sz="2000" dirty="0"/>
              <a:t/>
            </a:r>
            <a:br>
              <a:rPr lang="en-US" sz="2000" dirty="0"/>
            </a:br>
            <a:r>
              <a:rPr sz="2000" dirty="0"/>
              <a:t>electricity is generated from geothermal </a:t>
            </a:r>
            <a:r>
              <a:rPr lang="en-US" sz="2000" dirty="0"/>
              <a:t/>
            </a:r>
            <a:br>
              <a:rPr lang="en-US" sz="2000" dirty="0"/>
            </a:br>
            <a:r>
              <a:rPr sz="2000" dirty="0"/>
              <a:t>energy and hydropower?</a:t>
            </a:r>
          </a:p>
          <a:p>
            <a:pPr marL="342900" indent="-342900">
              <a:spcBef>
                <a:spcPts val="600"/>
              </a:spcBef>
              <a:buFontTx/>
              <a:buAutoNum type="alphaUcPeriod"/>
              <a:defRPr sz="1600"/>
            </a:pPr>
            <a:r>
              <a:rPr sz="2000" dirty="0"/>
              <a:t>25%</a:t>
            </a:r>
          </a:p>
          <a:p>
            <a:pPr marL="342900" indent="-342900">
              <a:spcBef>
                <a:spcPts val="600"/>
              </a:spcBef>
              <a:buFontTx/>
              <a:buAutoNum type="alphaUcPeriod"/>
              <a:defRPr sz="1600"/>
            </a:pPr>
            <a:r>
              <a:rPr sz="2000" dirty="0"/>
              <a:t>50%</a:t>
            </a:r>
          </a:p>
          <a:p>
            <a:pPr marL="342900" indent="-342900">
              <a:spcBef>
                <a:spcPts val="600"/>
              </a:spcBef>
              <a:buFontTx/>
              <a:buAutoNum type="alphaUcPeriod"/>
              <a:defRPr sz="1600"/>
            </a:pPr>
            <a:r>
              <a:rPr sz="2000" dirty="0"/>
              <a:t>75%</a:t>
            </a:r>
          </a:p>
          <a:p>
            <a:pPr marL="342900" indent="-342900">
              <a:spcBef>
                <a:spcPts val="600"/>
              </a:spcBef>
              <a:buFontTx/>
              <a:buAutoNum type="alphaUcPeriod"/>
              <a:defRPr sz="1600"/>
            </a:pPr>
            <a:r>
              <a:rPr sz="2000" dirty="0"/>
              <a:t>100%</a:t>
            </a:r>
          </a:p>
        </p:txBody>
      </p:sp>
      <p:sp>
        <p:nvSpPr>
          <p:cNvPr id="173" name="Title 1"/>
          <p:cNvSpPr txBox="1">
            <a:spLocks noGrp="1"/>
          </p:cNvSpPr>
          <p:nvPr>
            <p:ph type="title"/>
          </p:nvPr>
        </p:nvSpPr>
        <p:spPr>
          <a:xfrm>
            <a:off x="457200" y="285750"/>
            <a:ext cx="8229600" cy="841376"/>
          </a:xfrm>
          <a:prstGeom prst="rect">
            <a:avLst/>
          </a:prstGeom>
        </p:spPr>
        <p:txBody>
          <a:bodyPr/>
          <a:lstStyle/>
          <a:p>
            <a:r>
              <a:t>Energized for renewables</a:t>
            </a:r>
          </a:p>
        </p:txBody>
      </p:sp>
      <p:pic>
        <p:nvPicPr>
          <p:cNvPr id="174" name="Iceland_sat_cleaned.png" descr="Iceland_sat_cleaned.png"/>
          <p:cNvPicPr>
            <a:picLocks noChangeAspect="1"/>
          </p:cNvPicPr>
          <p:nvPr/>
        </p:nvPicPr>
        <p:blipFill rotWithShape="1">
          <a:blip r:embed="rId3" cstate="screen">
            <a:extLst>
              <a:ext uri="{28A0092B-C50C-407E-A947-70E740481C1C}">
                <a14:useLocalDpi xmlns:a14="http://schemas.microsoft.com/office/drawing/2010/main"/>
              </a:ext>
            </a:extLst>
          </a:blip>
          <a:srcRect l="-1645" t="-1822" r="-1536" b="-1822"/>
          <a:stretch/>
        </p:blipFill>
        <p:spPr>
          <a:xfrm>
            <a:off x="5038811" y="980469"/>
            <a:ext cx="3954161" cy="2733423"/>
          </a:xfrm>
          <a:prstGeom prst="rect">
            <a:avLst/>
          </a:prstGeom>
          <a:ln>
            <a:noFill/>
          </a:ln>
          <a:effectLst>
            <a:softEdge rad="112500"/>
          </a:effectLst>
        </p:spPr>
      </p:pic>
      <p:sp>
        <p:nvSpPr>
          <p:cNvPr id="6" name="TextBox 5"/>
          <p:cNvSpPr txBox="1"/>
          <p:nvPr/>
        </p:nvSpPr>
        <p:spPr>
          <a:xfrm>
            <a:off x="803191" y="4029674"/>
            <a:ext cx="144848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2299DC"/>
                </a:solidFill>
                <a:effectLst/>
                <a:uFillTx/>
                <a:latin typeface="Arial"/>
                <a:ea typeface="Calibri"/>
                <a:cs typeface="Arial"/>
                <a:sym typeface="Calibri"/>
              </a:rPr>
              <a:t>100%</a:t>
            </a: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3824"/>
          <a:stretch/>
        </p:blipFill>
        <p:spPr>
          <a:xfrm>
            <a:off x="5084271" y="1050925"/>
            <a:ext cx="3970829" cy="275031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10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anim calcmode="lin" valueType="num">
                                      <p:cBhvr>
                                        <p:cTn id="1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1000"/>
                                        <p:tgtEl>
                                          <p:spTgt spid="9">
                                            <p:txEl>
                                              <p:pRg st="2" end="2"/>
                                            </p:txEl>
                                          </p:spTgt>
                                        </p:tgtEl>
                                      </p:cBhvr>
                                    </p:animEffect>
                                    <p:anim calcmode="lin" valueType="num">
                                      <p:cBhvr>
                                        <p:cTn id="21"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1000"/>
                                        <p:tgtEl>
                                          <p:spTgt spid="9">
                                            <p:txEl>
                                              <p:pRg st="3" end="3"/>
                                            </p:txEl>
                                          </p:spTgt>
                                        </p:tgtEl>
                                      </p:cBhvr>
                                    </p:animEffect>
                                    <p:anim calcmode="lin" valueType="num">
                                      <p:cBhvr>
                                        <p:cTn id="2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1000"/>
                                        <p:tgtEl>
                                          <p:spTgt spid="9">
                                            <p:txEl>
                                              <p:pRg st="4" end="4"/>
                                            </p:txEl>
                                          </p:spTgt>
                                        </p:tgtEl>
                                      </p:cBhvr>
                                    </p:animEffect>
                                    <p:anim calcmode="lin" valueType="num">
                                      <p:cBhvr>
                                        <p:cTn id="31"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9"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Blank">
  <a:themeElements>
    <a:clrScheme name="Blank">
      <a:dk1>
        <a:srgbClr val="000000"/>
      </a:dk1>
      <a:lt1>
        <a:srgbClr val="FFFFFF"/>
      </a:lt1>
      <a:dk2>
        <a:srgbClr val="A7A7A7"/>
      </a:dk2>
      <a:lt2>
        <a:srgbClr val="535353"/>
      </a:lt2>
      <a:accent1>
        <a:srgbClr val="2199DB"/>
      </a:accent1>
      <a:accent2>
        <a:srgbClr val="66CCFF"/>
      </a:accent2>
      <a:accent3>
        <a:srgbClr val="F49F15"/>
      </a:accent3>
      <a:accent4>
        <a:srgbClr val="72BE45"/>
      </a:accent4>
      <a:accent5>
        <a:srgbClr val="1B71BC"/>
      </a:accent5>
      <a:accent6>
        <a:srgbClr val="505153"/>
      </a:accent6>
      <a:hlink>
        <a:srgbClr val="0000FF"/>
      </a:hlink>
      <a:folHlink>
        <a:srgbClr val="FF00FF"/>
      </a:folHlink>
    </a:clrScheme>
    <a:fontScheme name="Blank">
      <a:majorFont>
        <a:latin typeface="Times"/>
        <a:ea typeface="Times"/>
        <a:cs typeface="Times"/>
      </a:majorFont>
      <a:minorFont>
        <a:latin typeface="Helvetica"/>
        <a:ea typeface="Helvetica"/>
        <a:cs typeface="Helvetica"/>
      </a:minorFont>
    </a:fontScheme>
    <a:fmtScheme name="Blan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Blank">
  <a:themeElements>
    <a:clrScheme name="ALLIANT ENERGY NEW">
      <a:dk1>
        <a:srgbClr val="000000"/>
      </a:dk1>
      <a:lt1>
        <a:srgbClr val="FFFFFF"/>
      </a:lt1>
      <a:dk2>
        <a:srgbClr val="000000"/>
      </a:dk2>
      <a:lt2>
        <a:srgbClr val="808080"/>
      </a:lt2>
      <a:accent1>
        <a:srgbClr val="2199DB"/>
      </a:accent1>
      <a:accent2>
        <a:srgbClr val="66CCFF"/>
      </a:accent2>
      <a:accent3>
        <a:srgbClr val="F49F15"/>
      </a:accent3>
      <a:accent4>
        <a:srgbClr val="72BE45"/>
      </a:accent4>
      <a:accent5>
        <a:srgbClr val="1B71BC"/>
      </a:accent5>
      <a:accent6>
        <a:srgbClr val="505153"/>
      </a:accent6>
      <a:hlink>
        <a:srgbClr val="B3B3B3"/>
      </a:hlink>
      <a:folHlink>
        <a:srgbClr val="66CC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Genev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Geneva" charset="0"/>
          </a:defRPr>
        </a:defPPr>
      </a:lstStyle>
    </a:lnDef>
    <a:txDef>
      <a:spPr>
        <a:noFill/>
      </a:spPr>
      <a:bodyPr wrap="square" rtlCol="0">
        <a:spAutoFit/>
      </a:bodyPr>
      <a:lstStyle>
        <a:defPPr algn="l">
          <a:defRPr sz="1600" dirty="0" err="1"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a:themeElements>
    <a:clrScheme name="ALLIANT ENERGY NEW">
      <a:dk1>
        <a:srgbClr val="000000"/>
      </a:dk1>
      <a:lt1>
        <a:srgbClr val="FFFFFF"/>
      </a:lt1>
      <a:dk2>
        <a:srgbClr val="000000"/>
      </a:dk2>
      <a:lt2>
        <a:srgbClr val="808080"/>
      </a:lt2>
      <a:accent1>
        <a:srgbClr val="2199DB"/>
      </a:accent1>
      <a:accent2>
        <a:srgbClr val="66CCFF"/>
      </a:accent2>
      <a:accent3>
        <a:srgbClr val="F49F15"/>
      </a:accent3>
      <a:accent4>
        <a:srgbClr val="72BE45"/>
      </a:accent4>
      <a:accent5>
        <a:srgbClr val="1B71BC"/>
      </a:accent5>
      <a:accent6>
        <a:srgbClr val="505153"/>
      </a:accent6>
      <a:hlink>
        <a:srgbClr val="B3B3B3"/>
      </a:hlink>
      <a:folHlink>
        <a:srgbClr val="66CC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Genev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Geneva" charset="0"/>
          </a:defRPr>
        </a:defPPr>
      </a:lstStyle>
    </a:lnDef>
    <a:txDef>
      <a:spPr>
        <a:noFill/>
      </a:spPr>
      <a:bodyPr wrap="square" rtlCol="0">
        <a:spAutoFit/>
      </a:bodyPr>
      <a:lstStyle>
        <a:defPPr algn="l">
          <a:defRPr sz="1600" dirty="0" err="1"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a:themeElements>
    <a:clrScheme name="ALLIANT ENERGY NEW">
      <a:dk1>
        <a:srgbClr val="000000"/>
      </a:dk1>
      <a:lt1>
        <a:srgbClr val="FFFFFF"/>
      </a:lt1>
      <a:dk2>
        <a:srgbClr val="000000"/>
      </a:dk2>
      <a:lt2>
        <a:srgbClr val="808080"/>
      </a:lt2>
      <a:accent1>
        <a:srgbClr val="2199DB"/>
      </a:accent1>
      <a:accent2>
        <a:srgbClr val="66CCFF"/>
      </a:accent2>
      <a:accent3>
        <a:srgbClr val="F49F15"/>
      </a:accent3>
      <a:accent4>
        <a:srgbClr val="72BE45"/>
      </a:accent4>
      <a:accent5>
        <a:srgbClr val="1B71BC"/>
      </a:accent5>
      <a:accent6>
        <a:srgbClr val="505153"/>
      </a:accent6>
      <a:hlink>
        <a:srgbClr val="B3B3B3"/>
      </a:hlink>
      <a:folHlink>
        <a:srgbClr val="66CC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Genev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Geneva" charset="0"/>
          </a:defRPr>
        </a:defPPr>
      </a:lstStyle>
    </a:lnDef>
    <a:txDef>
      <a:spPr>
        <a:noFill/>
      </a:spPr>
      <a:bodyPr wrap="square" rtlCol="0">
        <a:spAutoFit/>
      </a:bodyPr>
      <a:lstStyle>
        <a:defPPr algn="l">
          <a:defRPr sz="1600" dirty="0" err="1"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a:themeElements>
    <a:clrScheme name="ALLIANT ENERGY NEW">
      <a:dk1>
        <a:srgbClr val="000000"/>
      </a:dk1>
      <a:lt1>
        <a:srgbClr val="FFFFFF"/>
      </a:lt1>
      <a:dk2>
        <a:srgbClr val="000000"/>
      </a:dk2>
      <a:lt2>
        <a:srgbClr val="808080"/>
      </a:lt2>
      <a:accent1>
        <a:srgbClr val="2199DB"/>
      </a:accent1>
      <a:accent2>
        <a:srgbClr val="66CCFF"/>
      </a:accent2>
      <a:accent3>
        <a:srgbClr val="F49F15"/>
      </a:accent3>
      <a:accent4>
        <a:srgbClr val="72BE45"/>
      </a:accent4>
      <a:accent5>
        <a:srgbClr val="1B71BC"/>
      </a:accent5>
      <a:accent6>
        <a:srgbClr val="505153"/>
      </a:accent6>
      <a:hlink>
        <a:srgbClr val="B3B3B3"/>
      </a:hlink>
      <a:folHlink>
        <a:srgbClr val="66CC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Genev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Geneva" charset="0"/>
          </a:defRPr>
        </a:defPPr>
      </a:lstStyle>
    </a:lnDef>
    <a:txDef>
      <a:spPr>
        <a:noFill/>
      </a:spPr>
      <a:bodyPr wrap="square" rtlCol="0">
        <a:spAutoFit/>
      </a:bodyPr>
      <a:lstStyle>
        <a:defPPr algn="l">
          <a:defRPr sz="1600" dirty="0" err="1"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a:themeElements>
    <a:clrScheme name="Blank">
      <a:dk1>
        <a:srgbClr val="000000"/>
      </a:dk1>
      <a:lt1>
        <a:srgbClr val="FFFFFF"/>
      </a:lt1>
      <a:dk2>
        <a:srgbClr val="A7A7A7"/>
      </a:dk2>
      <a:lt2>
        <a:srgbClr val="535353"/>
      </a:lt2>
      <a:accent1>
        <a:srgbClr val="2199DB"/>
      </a:accent1>
      <a:accent2>
        <a:srgbClr val="66CCFF"/>
      </a:accent2>
      <a:accent3>
        <a:srgbClr val="F49F15"/>
      </a:accent3>
      <a:accent4>
        <a:srgbClr val="72BE45"/>
      </a:accent4>
      <a:accent5>
        <a:srgbClr val="1B71BC"/>
      </a:accent5>
      <a:accent6>
        <a:srgbClr val="505153"/>
      </a:accent6>
      <a:hlink>
        <a:srgbClr val="0000FF"/>
      </a:hlink>
      <a:folHlink>
        <a:srgbClr val="FF00FF"/>
      </a:folHlink>
    </a:clrScheme>
    <a:fontScheme name="Blank">
      <a:majorFont>
        <a:latin typeface="Times"/>
        <a:ea typeface="Times"/>
        <a:cs typeface="Times"/>
      </a:majorFont>
      <a:minorFont>
        <a:latin typeface="Helvetica"/>
        <a:ea typeface="Helvetica"/>
        <a:cs typeface="Helvetica"/>
      </a:minorFont>
    </a:fontScheme>
    <a:fmtScheme name="Blan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3421</TotalTime>
  <Words>4273</Words>
  <Application>Microsoft Office PowerPoint</Application>
  <PresentationFormat>On-screen Show (16:9)</PresentationFormat>
  <Paragraphs>308</Paragraphs>
  <Slides>22</Slides>
  <Notes>22</Notes>
  <HiddenSlides>0</HiddenSlides>
  <MMClips>0</MMClips>
  <ScaleCrop>false</ScaleCrop>
  <HeadingPairs>
    <vt:vector size="4" baseType="variant">
      <vt:variant>
        <vt:lpstr>Theme</vt:lpstr>
      </vt:variant>
      <vt:variant>
        <vt:i4>5</vt:i4>
      </vt:variant>
      <vt:variant>
        <vt:lpstr>Slide Titles</vt:lpstr>
      </vt:variant>
      <vt:variant>
        <vt:i4>22</vt:i4>
      </vt:variant>
    </vt:vector>
  </HeadingPairs>
  <TitlesOfParts>
    <vt:vector size="27" baseType="lpstr">
      <vt:lpstr>Blank</vt:lpstr>
      <vt:lpstr>1_Blank</vt:lpstr>
      <vt:lpstr>2_Blank</vt:lpstr>
      <vt:lpstr>3_Blank</vt:lpstr>
      <vt:lpstr>4_Blank</vt:lpstr>
      <vt:lpstr>Renewable energy challenge</vt:lpstr>
      <vt:lpstr>Energized for renewables</vt:lpstr>
      <vt:lpstr>Which does not belong?</vt:lpstr>
      <vt:lpstr>Energized for renewables</vt:lpstr>
      <vt:lpstr>Energized for renewables</vt:lpstr>
      <vt:lpstr>Energized for renewables</vt:lpstr>
      <vt:lpstr>Energized for renewables</vt:lpstr>
      <vt:lpstr>Energized for renewables</vt:lpstr>
      <vt:lpstr>Energized for renewables</vt:lpstr>
      <vt:lpstr>Renewables vs. fossil fuels</vt:lpstr>
      <vt:lpstr>Energized for renewables</vt:lpstr>
      <vt:lpstr>Where does the energy go?</vt:lpstr>
      <vt:lpstr>Try it!</vt:lpstr>
      <vt:lpstr>PowerPoint Presentation</vt:lpstr>
      <vt:lpstr>Show whatcha know…</vt:lpstr>
      <vt:lpstr>Just for fun </vt:lpstr>
      <vt:lpstr>Renewing the focus on renewables </vt:lpstr>
      <vt:lpstr>Renewing the focus on renewables </vt:lpstr>
      <vt:lpstr>Winding through research on renewables </vt:lpstr>
      <vt:lpstr>Winding through research on renewables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Renewable Energy Challenge</dc:title>
  <dc:creator>Raduns, McKenzie</dc:creator>
  <cp:lastModifiedBy>Dammen, Erin</cp:lastModifiedBy>
  <cp:revision>124</cp:revision>
  <dcterms:modified xsi:type="dcterms:W3CDTF">2019-02-06T20:57:41Z</dcterms:modified>
</cp:coreProperties>
</file>